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16"/>
  </p:notesMasterIdLst>
  <p:handoutMasterIdLst>
    <p:handoutMasterId r:id="rId17"/>
  </p:handoutMasterIdLst>
  <p:sldIdLst>
    <p:sldId id="256" r:id="rId2"/>
    <p:sldId id="342" r:id="rId3"/>
    <p:sldId id="343" r:id="rId4"/>
    <p:sldId id="345" r:id="rId5"/>
    <p:sldId id="294" r:id="rId6"/>
    <p:sldId id="329" r:id="rId7"/>
    <p:sldId id="330" r:id="rId8"/>
    <p:sldId id="331" r:id="rId9"/>
    <p:sldId id="333" r:id="rId10"/>
    <p:sldId id="334" r:id="rId11"/>
    <p:sldId id="339" r:id="rId12"/>
    <p:sldId id="338" r:id="rId13"/>
    <p:sldId id="340" r:id="rId14"/>
    <p:sldId id="341" r:id="rId15"/>
  </p:sldIdLst>
  <p:sldSz cx="9144000" cy="6858000" type="screen4x3"/>
  <p:notesSz cx="7053263" cy="9309100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7A"/>
    <a:srgbClr val="FFCC66"/>
    <a:srgbClr val="800000"/>
    <a:srgbClr val="33CC33"/>
    <a:srgbClr val="FF99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11" autoAdjust="0"/>
    <p:restoredTop sz="87744" autoAdjust="0"/>
  </p:normalViewPr>
  <p:slideViewPr>
    <p:cSldViewPr>
      <p:cViewPr varScale="1">
        <p:scale>
          <a:sx n="77" d="100"/>
          <a:sy n="77" d="100"/>
        </p:scale>
        <p:origin x="1776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7564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699" y="0"/>
            <a:ext cx="3055921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2A97819-5069-4967-AA7E-DC393CC8E22D}" type="datetimeFigureOut">
              <a:rPr lang="en-US"/>
              <a:pPr>
                <a:defRPr/>
              </a:pPr>
              <a:t>9/23/2018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3943"/>
            <a:ext cx="3057564" cy="463672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699" y="8843943"/>
            <a:ext cx="3055921" cy="463672"/>
          </a:xfrm>
          <a:prstGeom prst="rect">
            <a:avLst/>
          </a:prstGeom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B43D4FE-DF8C-42A3-BF4F-0CF17E72E0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186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21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699" y="0"/>
            <a:ext cx="3055921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8C9C1C-4A4F-4088-A723-88A57DF6C408}" type="datetimeFigureOut">
              <a:rPr lang="id-ID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1738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14" tIns="45807" rIns="91614" bIns="45807" rtlCol="0" anchor="ctr"/>
          <a:lstStyle/>
          <a:p>
            <a:pPr lvl="0"/>
            <a:endParaRPr lang="id-ID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6478" y="4422716"/>
            <a:ext cx="5641953" cy="4187906"/>
          </a:xfrm>
          <a:prstGeom prst="rect">
            <a:avLst/>
          </a:prstGeom>
        </p:spPr>
        <p:txBody>
          <a:bodyPr vert="horz" lIns="91614" tIns="45807" rIns="91614" bIns="45807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id-ID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3943"/>
            <a:ext cx="3055921" cy="463672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699" y="8843943"/>
            <a:ext cx="3055921" cy="463672"/>
          </a:xfrm>
          <a:prstGeom prst="rect">
            <a:avLst/>
          </a:prstGeom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88EBE94-33EE-4BAF-A49E-62E404D0E996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9356101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EBE94-33EE-4BAF-A49E-62E404D0E996}" type="slidenum">
              <a:rPr lang="id-ID" altLang="en-US" smtClean="0"/>
              <a:pPr/>
              <a:t>6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523116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EBE94-33EE-4BAF-A49E-62E404D0E996}" type="slidenum">
              <a:rPr lang="id-ID" altLang="en-US" smtClean="0"/>
              <a:pPr/>
              <a:t>10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949677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EBE94-33EE-4BAF-A49E-62E404D0E996}" type="slidenum">
              <a:rPr lang="id-ID" altLang="en-US" smtClean="0">
                <a:solidFill>
                  <a:prstClr val="black"/>
                </a:solidFill>
              </a:rPr>
              <a:pPr/>
              <a:t>12</a:t>
            </a:fld>
            <a:endParaRPr lang="id-ID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677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EBE94-33EE-4BAF-A49E-62E404D0E996}" type="slidenum">
              <a:rPr lang="id-ID" altLang="en-US" smtClean="0">
                <a:solidFill>
                  <a:prstClr val="black"/>
                </a:solidFill>
              </a:rPr>
              <a:pPr/>
              <a:t>13</a:t>
            </a:fld>
            <a:endParaRPr lang="id-ID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677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263232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/>
              <a:pPr/>
              <a:t>‹#›</a:t>
            </a:fld>
            <a:endParaRPr lang="id-ID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064" y="381000"/>
            <a:ext cx="1011936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12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228981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691643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377426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825914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0662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939269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869563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72067174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78570552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807242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48008986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91585349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43069456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275395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926098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23/09/2018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4311620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647564" y="2276872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4400" dirty="0" smtClean="0">
                <a:latin typeface="Arial Rounded MT Bold" pitchFamily="34" charset="0"/>
              </a:rPr>
              <a:t>“</a:t>
            </a:r>
            <a:r>
              <a:rPr lang="en-US" altLang="en-US" sz="4400" dirty="0" smtClean="0">
                <a:latin typeface="Arial Rounded MT Bold" pitchFamily="34" charset="0"/>
              </a:rPr>
              <a:t>KEWIRAUSAHAAN</a:t>
            </a:r>
            <a:r>
              <a:rPr lang="id-ID" altLang="en-US" sz="4400" dirty="0" smtClean="0">
                <a:latin typeface="Arial Rounded MT Bold" pitchFamily="34" charset="0"/>
              </a:rPr>
              <a:t>”</a:t>
            </a:r>
            <a:endParaRPr lang="en-US" altLang="en-US" sz="4400" dirty="0"/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307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 smtClean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 smtClean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PENILAIAN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436" y="1628800"/>
            <a:ext cx="7271956" cy="4536504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err="1" smtClean="0"/>
              <a:t>Tugas</a:t>
            </a:r>
            <a:r>
              <a:rPr lang="en-US" sz="3200" dirty="0" smtClean="0"/>
              <a:t> 20%</a:t>
            </a:r>
          </a:p>
          <a:p>
            <a:r>
              <a:rPr lang="en-US" sz="3200" dirty="0" smtClean="0"/>
              <a:t>UTS 30%</a:t>
            </a:r>
          </a:p>
          <a:p>
            <a:r>
              <a:rPr lang="en-US" sz="3200" dirty="0" smtClean="0"/>
              <a:t>UAS 50%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 err="1" smtClean="0"/>
              <a:t>Absensi</a:t>
            </a:r>
            <a:r>
              <a:rPr lang="en-US" sz="3200" dirty="0" smtClean="0"/>
              <a:t> </a:t>
            </a:r>
            <a:r>
              <a:rPr lang="en-US" sz="3200" dirty="0" err="1" smtClean="0"/>
              <a:t>hanya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memenuhi</a:t>
            </a:r>
            <a:r>
              <a:rPr lang="en-US" sz="3200" dirty="0" smtClean="0"/>
              <a:t> </a:t>
            </a:r>
            <a:r>
              <a:rPr lang="en-US" sz="3200" dirty="0" err="1" smtClean="0"/>
              <a:t>syarat</a:t>
            </a:r>
            <a:r>
              <a:rPr lang="en-US" sz="3200" dirty="0" smtClean="0"/>
              <a:t> </a:t>
            </a:r>
            <a:r>
              <a:rPr lang="en-US" sz="3200" dirty="0" err="1" smtClean="0"/>
              <a:t>mengikuti</a:t>
            </a:r>
            <a:r>
              <a:rPr lang="en-US" sz="3200" dirty="0" smtClean="0"/>
              <a:t> </a:t>
            </a:r>
            <a:r>
              <a:rPr lang="en-US" sz="3200" dirty="0" err="1" smtClean="0"/>
              <a:t>ujian</a:t>
            </a:r>
            <a:endParaRPr lang="en-US" sz="3200" dirty="0" smtClean="0"/>
          </a:p>
          <a:p>
            <a:pPr marL="0" lvl="0" indent="0">
              <a:buClr>
                <a:srgbClr val="1E5155">
                  <a:lumMod val="40000"/>
                  <a:lumOff val="60000"/>
                </a:srgbClr>
              </a:buClr>
              <a:buNone/>
            </a:pPr>
            <a:endParaRPr lang="en-US" sz="3000" dirty="0" smtClean="0">
              <a:solidFill>
                <a:prstClr val="white"/>
              </a:solidFill>
            </a:endParaRPr>
          </a:p>
          <a:p>
            <a:pPr marL="0" lvl="0" indent="0"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sz="3000" dirty="0" err="1" smtClean="0">
                <a:solidFill>
                  <a:prstClr val="white"/>
                </a:solidFill>
              </a:rPr>
              <a:t>Buku</a:t>
            </a:r>
            <a:r>
              <a:rPr lang="en-US" sz="3000" dirty="0">
                <a:solidFill>
                  <a:prstClr val="white"/>
                </a:solidFill>
              </a:rPr>
              <a:t>: </a:t>
            </a:r>
            <a:r>
              <a:rPr lang="en-US" sz="3000" dirty="0" err="1">
                <a:solidFill>
                  <a:prstClr val="white"/>
                </a:solidFill>
              </a:rPr>
              <a:t>Kewirausahaan</a:t>
            </a:r>
            <a:r>
              <a:rPr lang="en-US" sz="3000" dirty="0">
                <a:solidFill>
                  <a:prstClr val="white"/>
                </a:solidFill>
              </a:rPr>
              <a:t> Prof. </a:t>
            </a:r>
            <a:r>
              <a:rPr lang="en-US" sz="3000" dirty="0" err="1">
                <a:solidFill>
                  <a:prstClr val="white"/>
                </a:solidFill>
              </a:rPr>
              <a:t>Buchari</a:t>
            </a:r>
            <a:r>
              <a:rPr lang="en-US" sz="3000" dirty="0">
                <a:solidFill>
                  <a:prstClr val="white"/>
                </a:solidFill>
              </a:rPr>
              <a:t> Alma; </a:t>
            </a:r>
            <a:r>
              <a:rPr lang="en-US" sz="3000" dirty="0" err="1">
                <a:solidFill>
                  <a:prstClr val="white"/>
                </a:solidFill>
              </a:rPr>
              <a:t>Kewirausahaan</a:t>
            </a:r>
            <a:r>
              <a:rPr lang="en-US" sz="3000" dirty="0">
                <a:solidFill>
                  <a:prstClr val="white"/>
                </a:solidFill>
              </a:rPr>
              <a:t> Prof. </a:t>
            </a:r>
            <a:r>
              <a:rPr lang="en-US" sz="3000" dirty="0" err="1">
                <a:solidFill>
                  <a:prstClr val="white"/>
                </a:solidFill>
              </a:rPr>
              <a:t>Rhenald</a:t>
            </a:r>
            <a:r>
              <a:rPr lang="en-US" sz="3000" dirty="0">
                <a:solidFill>
                  <a:prstClr val="white"/>
                </a:solidFill>
              </a:rPr>
              <a:t> </a:t>
            </a:r>
            <a:r>
              <a:rPr lang="en-US" sz="3000" dirty="0" err="1">
                <a:solidFill>
                  <a:prstClr val="white"/>
                </a:solidFill>
              </a:rPr>
              <a:t>Kasali</a:t>
            </a:r>
            <a:endParaRPr lang="en-US" sz="3000" dirty="0">
              <a:solidFill>
                <a:prstClr val="white"/>
              </a:solidFill>
            </a:endParaRPr>
          </a:p>
          <a:p>
            <a:pPr marL="0" indent="0">
              <a:buNone/>
            </a:pPr>
            <a:endParaRPr lang="en-US" sz="3200" dirty="0" smtClean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761337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16042"/>
          </a:xfrm>
        </p:spPr>
        <p:txBody>
          <a:bodyPr/>
          <a:lstStyle/>
          <a:p>
            <a:r>
              <a:rPr lang="en-US" b="1" dirty="0" smtClean="0"/>
              <a:t>TOPIK UTS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573" y="1268760"/>
            <a:ext cx="6711654" cy="5184576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Pendahuluan</a:t>
            </a:r>
            <a:endParaRPr lang="en-US" sz="3200" dirty="0" smtClean="0"/>
          </a:p>
          <a:p>
            <a:r>
              <a:rPr lang="en-US" sz="3200" dirty="0" err="1" smtClean="0"/>
              <a:t>Sifat-sifat</a:t>
            </a:r>
            <a:r>
              <a:rPr lang="en-US" sz="3200" dirty="0" smtClean="0"/>
              <a:t> </a:t>
            </a:r>
            <a:r>
              <a:rPr lang="en-US" sz="3200" dirty="0" err="1" smtClean="0"/>
              <a:t>Wirausaha</a:t>
            </a:r>
            <a:endParaRPr lang="en-US" sz="3200" dirty="0" smtClean="0"/>
          </a:p>
          <a:p>
            <a:r>
              <a:rPr lang="en-US" sz="3200" dirty="0" err="1" smtClean="0"/>
              <a:t>Kreatifitas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Inovasi</a:t>
            </a:r>
            <a:endParaRPr lang="en-US" sz="3200" dirty="0" smtClean="0"/>
          </a:p>
          <a:p>
            <a:r>
              <a:rPr lang="en-US" sz="3200" dirty="0" err="1" smtClean="0"/>
              <a:t>Produktivitas</a:t>
            </a:r>
            <a:r>
              <a:rPr lang="en-US" sz="3200" dirty="0" smtClean="0"/>
              <a:t> </a:t>
            </a:r>
            <a:r>
              <a:rPr lang="en-US" sz="3200" dirty="0" err="1"/>
              <a:t>M</a:t>
            </a:r>
            <a:r>
              <a:rPr lang="en-US" sz="3200" dirty="0" err="1" smtClean="0"/>
              <a:t>elalui</a:t>
            </a:r>
            <a:r>
              <a:rPr lang="en-US" sz="3200" dirty="0" smtClean="0"/>
              <a:t> </a:t>
            </a:r>
            <a:r>
              <a:rPr lang="en-US" sz="3200" dirty="0" err="1" smtClean="0"/>
              <a:t>Motivasi</a:t>
            </a:r>
            <a:endParaRPr lang="en-US" sz="3200" dirty="0" smtClean="0"/>
          </a:p>
          <a:p>
            <a:r>
              <a:rPr lang="en-US" sz="3200" dirty="0" err="1" smtClean="0"/>
              <a:t>Jalan</a:t>
            </a:r>
            <a:r>
              <a:rPr lang="en-US" sz="3200" dirty="0" smtClean="0"/>
              <a:t> </a:t>
            </a:r>
            <a:r>
              <a:rPr lang="en-US" sz="3200" dirty="0" err="1" smtClean="0"/>
              <a:t>Menuju</a:t>
            </a:r>
            <a:r>
              <a:rPr lang="en-US" sz="3200" dirty="0" smtClean="0"/>
              <a:t> </a:t>
            </a:r>
            <a:r>
              <a:rPr lang="en-US" sz="3200" dirty="0" err="1" smtClean="0"/>
              <a:t>Wirausaha</a:t>
            </a:r>
            <a:r>
              <a:rPr lang="en-US" sz="3200" dirty="0" smtClean="0"/>
              <a:t> </a:t>
            </a:r>
            <a:r>
              <a:rPr lang="en-US" sz="3200" dirty="0" err="1" smtClean="0"/>
              <a:t>Sukses</a:t>
            </a:r>
            <a:endParaRPr lang="en-US" sz="3200" dirty="0" smtClean="0"/>
          </a:p>
          <a:p>
            <a:r>
              <a:rPr lang="en-US" sz="3200" dirty="0" err="1" smtClean="0"/>
              <a:t>Menjual</a:t>
            </a:r>
            <a:r>
              <a:rPr lang="en-US" sz="3200" dirty="0" smtClean="0"/>
              <a:t>, </a:t>
            </a:r>
            <a:r>
              <a:rPr lang="en-US" sz="3200" dirty="0" err="1" smtClean="0"/>
              <a:t>Kegiatan</a:t>
            </a:r>
            <a:r>
              <a:rPr lang="en-US" sz="3200" dirty="0" smtClean="0"/>
              <a:t> </a:t>
            </a:r>
            <a:r>
              <a:rPr lang="en-US" sz="3200" dirty="0" err="1" smtClean="0"/>
              <a:t>Dasar</a:t>
            </a:r>
            <a:r>
              <a:rPr lang="en-US" sz="3200" dirty="0" smtClean="0"/>
              <a:t> </a:t>
            </a:r>
            <a:r>
              <a:rPr lang="en-US" sz="3200" dirty="0" err="1" smtClean="0"/>
              <a:t>Wirausaha</a:t>
            </a:r>
            <a:endParaRPr lang="en-US" sz="3200" dirty="0" smtClean="0"/>
          </a:p>
          <a:p>
            <a:r>
              <a:rPr lang="en-US" sz="3200" dirty="0" err="1" smtClean="0"/>
              <a:t>Kepemimpinan</a:t>
            </a:r>
            <a:endParaRPr lang="en-US" sz="3200" dirty="0" smtClean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816056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16042"/>
          </a:xfrm>
        </p:spPr>
        <p:txBody>
          <a:bodyPr/>
          <a:lstStyle/>
          <a:p>
            <a:r>
              <a:rPr lang="en-US" b="1" dirty="0" smtClean="0"/>
              <a:t>TOPIK UAS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572" y="1268760"/>
            <a:ext cx="7947876" cy="4608512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Faktor</a:t>
            </a:r>
            <a:r>
              <a:rPr lang="en-US" sz="3200" dirty="0" smtClean="0"/>
              <a:t> X</a:t>
            </a:r>
          </a:p>
          <a:p>
            <a:r>
              <a:rPr lang="en-US" sz="3200" dirty="0" err="1" smtClean="0"/>
              <a:t>Profil</a:t>
            </a:r>
            <a:r>
              <a:rPr lang="en-US" sz="3200" dirty="0" smtClean="0"/>
              <a:t> Usaha</a:t>
            </a:r>
          </a:p>
          <a:p>
            <a:r>
              <a:rPr lang="en-US" sz="3200" dirty="0" smtClean="0"/>
              <a:t>Marketing Plan</a:t>
            </a:r>
          </a:p>
          <a:p>
            <a:r>
              <a:rPr lang="en-US" sz="3200" dirty="0" err="1" smtClean="0"/>
              <a:t>Manajemen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Pembiayaan</a:t>
            </a:r>
            <a:r>
              <a:rPr lang="en-US" sz="3200" dirty="0" smtClean="0"/>
              <a:t> Usaha</a:t>
            </a:r>
          </a:p>
          <a:p>
            <a:r>
              <a:rPr lang="en-US" sz="3200" dirty="0" err="1" smtClean="0"/>
              <a:t>Rencana</a:t>
            </a:r>
            <a:r>
              <a:rPr lang="en-US" sz="3200" dirty="0" smtClean="0"/>
              <a:t> </a:t>
            </a:r>
            <a:r>
              <a:rPr lang="en-US" sz="3200" dirty="0" err="1" smtClean="0"/>
              <a:t>Bisnis</a:t>
            </a:r>
            <a:endParaRPr lang="en-US" sz="3200" dirty="0" smtClean="0"/>
          </a:p>
          <a:p>
            <a:r>
              <a:rPr lang="en-US" sz="3200" dirty="0" err="1" smtClean="0"/>
              <a:t>Etika</a:t>
            </a:r>
            <a:r>
              <a:rPr lang="en-US" sz="3200" dirty="0" smtClean="0"/>
              <a:t> </a:t>
            </a:r>
            <a:r>
              <a:rPr lang="en-US" sz="3200" dirty="0" err="1" smtClean="0"/>
              <a:t>Wirausaha</a:t>
            </a:r>
            <a:endParaRPr lang="en-US" sz="3200" dirty="0" smtClean="0"/>
          </a:p>
          <a:p>
            <a:r>
              <a:rPr lang="en-US" sz="3200" dirty="0" err="1" smtClean="0"/>
              <a:t>Studi</a:t>
            </a:r>
            <a:r>
              <a:rPr lang="en-US" sz="3200" dirty="0" smtClean="0"/>
              <a:t> </a:t>
            </a:r>
            <a:r>
              <a:rPr lang="en-US" sz="3200" dirty="0" err="1" smtClean="0"/>
              <a:t>Kasus</a:t>
            </a:r>
            <a:endParaRPr lang="en-US" sz="3200" dirty="0" smtClean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163279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3"/>
          <p:cNvSpPr>
            <a:spLocks noGrp="1" noChangeArrowheads="1"/>
          </p:cNvSpPr>
          <p:nvPr/>
        </p:nvSpPr>
        <p:spPr>
          <a:xfrm>
            <a:off x="431540" y="2636912"/>
            <a:ext cx="8247290" cy="2062103"/>
          </a:xfrm>
          <a:prstGeom prst="rect">
            <a:avLst/>
          </a:prstGeom>
          <a:noFill/>
          <a:ln w="9525" cap="flat" cmpd="sng">
            <a:noFill/>
            <a:prstDash/>
          </a:ln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err="1" smtClean="0">
                <a:latin typeface="Arial Rounded MT Bold" panose="020F0704030504030204" pitchFamily="34" charset="0"/>
              </a:rPr>
              <a:t>Kikir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err="1" smtClean="0">
                <a:latin typeface="Arial Rounded MT Bold" panose="020F0704030504030204" pitchFamily="34" charset="0"/>
              </a:rPr>
              <a:t>Tidak</a:t>
            </a:r>
            <a:r>
              <a:rPr lang="en-US" sz="3200" dirty="0" smtClean="0">
                <a:latin typeface="Arial Rounded MT Bold" panose="020F0704030504030204" pitchFamily="34" charset="0"/>
              </a:rPr>
              <a:t> </a:t>
            </a:r>
            <a:r>
              <a:rPr lang="en-US" sz="3200" dirty="0" err="1" smtClean="0">
                <a:latin typeface="Arial Rounded MT Bold" panose="020F0704030504030204" pitchFamily="34" charset="0"/>
              </a:rPr>
              <a:t>Jujur</a:t>
            </a:r>
            <a:endParaRPr lang="en-US" sz="3200" dirty="0" smtClean="0">
              <a:latin typeface="Arial Rounded MT Bold" panose="020F07040305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err="1" smtClean="0">
                <a:latin typeface="Arial Rounded MT Bold" panose="020F0704030504030204" pitchFamily="34" charset="0"/>
              </a:rPr>
              <a:t>Sia-sia</a:t>
            </a:r>
            <a:r>
              <a:rPr lang="en-US" sz="3200" dirty="0" smtClean="0">
                <a:latin typeface="Arial Rounded MT Bold" panose="020F0704030504030204" pitchFamily="34" charset="0"/>
              </a:rPr>
              <a:t> </a:t>
            </a:r>
            <a:r>
              <a:rPr lang="en-US" sz="3200" dirty="0" err="1" smtClean="0">
                <a:latin typeface="Arial Rounded MT Bold" panose="020F0704030504030204" pitchFamily="34" charset="0"/>
              </a:rPr>
              <a:t>sekolah</a:t>
            </a:r>
            <a:r>
              <a:rPr lang="en-US" sz="3200" dirty="0" smtClean="0">
                <a:latin typeface="Arial Rounded MT Bold" panose="020F0704030504030204" pitchFamily="34" charset="0"/>
              </a:rPr>
              <a:t> </a:t>
            </a:r>
            <a:r>
              <a:rPr lang="en-US" sz="3200" dirty="0" err="1" smtClean="0">
                <a:latin typeface="Arial Rounded MT Bold" panose="020F0704030504030204" pitchFamily="34" charset="0"/>
              </a:rPr>
              <a:t>tinggi</a:t>
            </a:r>
            <a:endParaRPr lang="en-US" sz="32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32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39552" y="1196752"/>
            <a:ext cx="8031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PANDANGAN UMUM WIRAUSAHA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7938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2362593"/>
              </p:ext>
            </p:extLst>
          </p:nvPr>
        </p:nvGraphicFramePr>
        <p:xfrm>
          <a:off x="179388" y="1554163"/>
          <a:ext cx="8686800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KELEBIHAN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KELEMAHAN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Bebas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tujuan</a:t>
                      </a:r>
                      <a:endParaRPr lang="en-US" sz="3200" dirty="0" smtClean="0"/>
                    </a:p>
                    <a:p>
                      <a:r>
                        <a:rPr lang="en-US" sz="3200" dirty="0" err="1" smtClean="0"/>
                        <a:t>Demonstrasi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keahlian</a:t>
                      </a:r>
                      <a:endParaRPr lang="en-US" sz="3200" dirty="0" smtClean="0"/>
                    </a:p>
                    <a:p>
                      <a:r>
                        <a:rPr lang="en-US" sz="3200" dirty="0" err="1" smtClean="0"/>
                        <a:t>Hasil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Maksimal</a:t>
                      </a:r>
                      <a:endParaRPr lang="en-US" sz="3200" dirty="0" smtClean="0"/>
                    </a:p>
                    <a:p>
                      <a:r>
                        <a:rPr lang="en-US" sz="3200" dirty="0" err="1" smtClean="0"/>
                        <a:t>Membantu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masyarakat</a:t>
                      </a:r>
                      <a:endParaRPr lang="en-US" sz="3200" dirty="0" smtClean="0"/>
                    </a:p>
                    <a:p>
                      <a:r>
                        <a:rPr lang="en-US" sz="3200" dirty="0" err="1" smtClean="0"/>
                        <a:t>Memimpin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diri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sendiri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Pendapatan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tidak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pasti</a:t>
                      </a:r>
                      <a:endParaRPr lang="en-US" sz="3200" dirty="0" smtClean="0"/>
                    </a:p>
                    <a:p>
                      <a:r>
                        <a:rPr lang="en-US" sz="3200" dirty="0" err="1" smtClean="0"/>
                        <a:t>Kerja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keras</a:t>
                      </a:r>
                      <a:endParaRPr lang="en-US" sz="3200" dirty="0" smtClean="0"/>
                    </a:p>
                    <a:p>
                      <a:r>
                        <a:rPr lang="en-US" sz="3200" dirty="0" err="1" smtClean="0"/>
                        <a:t>Kualitas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hidup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bisa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rendah</a:t>
                      </a:r>
                      <a:endParaRPr lang="en-US" sz="3200" dirty="0" smtClean="0"/>
                    </a:p>
                    <a:p>
                      <a:r>
                        <a:rPr lang="en-US" sz="3200" dirty="0" err="1" smtClean="0"/>
                        <a:t>Tanggung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jawab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besar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WIRAUSAHA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268760"/>
            <a:ext cx="6275040" cy="2232248"/>
          </a:xfrm>
        </p:spPr>
        <p:txBody>
          <a:bodyPr>
            <a:normAutofit/>
          </a:bodyPr>
          <a:lstStyle/>
          <a:p>
            <a:pPr algn="just">
              <a:buFont typeface="+mj-lt"/>
              <a:buAutoNum type="arabicPeriod"/>
            </a:pPr>
            <a:r>
              <a:rPr lang="en-US" sz="3200" dirty="0" err="1" smtClean="0">
                <a:solidFill>
                  <a:schemeClr val="tx1"/>
                </a:solidFill>
              </a:rPr>
              <a:t>Inovator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en-US" sz="3200" dirty="0" err="1" smtClean="0"/>
              <a:t>Pejuang</a:t>
            </a:r>
            <a:endParaRPr lang="en-US" sz="3200" dirty="0" smtClean="0"/>
          </a:p>
          <a:p>
            <a:pPr algn="just">
              <a:buFont typeface="+mj-lt"/>
              <a:buAutoNum type="arabicPeriod"/>
            </a:pPr>
            <a:r>
              <a:rPr lang="en-US" sz="3200" dirty="0" err="1" smtClean="0"/>
              <a:t>Semangat</a:t>
            </a:r>
            <a:endParaRPr lang="id-ID" sz="32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414712"/>
            <a:ext cx="59766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err="1" smtClean="0"/>
              <a:t>Mengenalkan</a:t>
            </a:r>
            <a:r>
              <a:rPr lang="en-US" sz="3200" dirty="0"/>
              <a:t> </a:t>
            </a:r>
            <a:r>
              <a:rPr lang="en-US" sz="3200" dirty="0" err="1" smtClean="0"/>
              <a:t>barang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jasa</a:t>
            </a:r>
            <a:endParaRPr lang="en-US" sz="3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err="1" smtClean="0"/>
              <a:t>Metode</a:t>
            </a:r>
            <a:endParaRPr lang="en-US" sz="3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err="1" smtClean="0"/>
              <a:t>Sumber</a:t>
            </a:r>
            <a:r>
              <a:rPr lang="en-US" sz="3200" dirty="0" smtClean="0"/>
              <a:t> </a:t>
            </a:r>
            <a:r>
              <a:rPr lang="en-US" sz="3200" dirty="0" err="1" smtClean="0"/>
              <a:t>bahan</a:t>
            </a:r>
            <a:r>
              <a:rPr lang="en-US" sz="3200" dirty="0" smtClean="0"/>
              <a:t> </a:t>
            </a:r>
            <a:r>
              <a:rPr lang="en-US" sz="3200" dirty="0" err="1" smtClean="0"/>
              <a:t>mentah</a:t>
            </a:r>
            <a:endParaRPr lang="en-US" sz="3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err="1" smtClean="0"/>
              <a:t>Pasar</a:t>
            </a:r>
            <a:r>
              <a:rPr lang="en-US" sz="3200" dirty="0" smtClean="0"/>
              <a:t> </a:t>
            </a:r>
            <a:r>
              <a:rPr lang="en-US" sz="3200" dirty="0" err="1"/>
              <a:t>b</a:t>
            </a:r>
            <a:r>
              <a:rPr lang="en-US" sz="3200" dirty="0" err="1" smtClean="0"/>
              <a:t>aru</a:t>
            </a:r>
            <a:endParaRPr lang="en-US" sz="3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err="1" smtClean="0"/>
              <a:t>Organisasi</a:t>
            </a:r>
            <a:r>
              <a:rPr lang="en-US" sz="3200" dirty="0" smtClean="0"/>
              <a:t> </a:t>
            </a:r>
            <a:r>
              <a:rPr lang="en-US" sz="3200" dirty="0" err="1" smtClean="0"/>
              <a:t>industri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380312" y="4276485"/>
            <a:ext cx="1584176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ATM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6516216" y="3578984"/>
            <a:ext cx="864096" cy="218021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1604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PANDANGAN AHLI</a:t>
            </a:r>
            <a:endParaRPr lang="id-ID" sz="36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178552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 smtClean="0">
                <a:solidFill>
                  <a:schemeClr val="tx1"/>
                </a:solidFill>
              </a:rPr>
              <a:t>Hisrich</a:t>
            </a:r>
            <a:r>
              <a:rPr lang="en-US" sz="2400" dirty="0" smtClean="0">
                <a:solidFill>
                  <a:schemeClr val="tx1"/>
                </a:solidFill>
              </a:rPr>
              <a:t> (1995): Entrepreneur </a:t>
            </a:r>
            <a:r>
              <a:rPr lang="en-US" sz="2400" b="1" u="sng" dirty="0" err="1" smtClean="0">
                <a:solidFill>
                  <a:schemeClr val="tx1"/>
                </a:solidFill>
              </a:rPr>
              <a:t>tidak</a:t>
            </a:r>
            <a:r>
              <a:rPr lang="en-US" sz="2400" b="1" u="sng" dirty="0" smtClean="0">
                <a:solidFill>
                  <a:schemeClr val="tx1"/>
                </a:solidFill>
              </a:rPr>
              <a:t> </a:t>
            </a:r>
            <a:r>
              <a:rPr lang="en-US" sz="2400" b="1" u="sng" dirty="0" err="1" smtClean="0">
                <a:solidFill>
                  <a:schemeClr val="tx1"/>
                </a:solidFill>
              </a:rPr>
              <a:t>dilahirkan</a:t>
            </a:r>
            <a:r>
              <a:rPr lang="en-US" sz="2400" b="1" u="sng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tapi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b="1" u="sng" dirty="0" err="1" smtClean="0">
                <a:solidFill>
                  <a:schemeClr val="tx1"/>
                </a:solidFill>
              </a:rPr>
              <a:t>berkembang</a:t>
            </a:r>
            <a:r>
              <a:rPr lang="en-US" sz="2400" b="1" u="sng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/>
              <a:t>Wirausaha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karakter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berhasil</a:t>
            </a:r>
            <a:r>
              <a:rPr lang="en-US" sz="2400" dirty="0" smtClean="0"/>
              <a:t> </a:t>
            </a:r>
            <a:r>
              <a:rPr lang="en-US" sz="2400" dirty="0" err="1" smtClean="0"/>
              <a:t>menciptakan</a:t>
            </a:r>
            <a:r>
              <a:rPr lang="en-US" sz="2400" dirty="0" smtClean="0"/>
              <a:t>:</a:t>
            </a:r>
          </a:p>
          <a:p>
            <a:pPr marL="342900" indent="14288" algn="just"/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Produk</a:t>
            </a:r>
            <a:r>
              <a:rPr lang="en-US" sz="2400" dirty="0" smtClean="0">
                <a:solidFill>
                  <a:schemeClr val="tx1"/>
                </a:solidFill>
              </a:rPr>
              <a:t> superior</a:t>
            </a:r>
          </a:p>
          <a:p>
            <a:pPr marL="342900" indent="14288" algn="just"/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Layanan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berkualitas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342900" indent="14288" algn="just"/>
            <a:r>
              <a:rPr lang="en-US" sz="2400" dirty="0" smtClean="0"/>
              <a:t> </a:t>
            </a:r>
            <a:r>
              <a:rPr lang="en-US" sz="2400" dirty="0" err="1" smtClean="0"/>
              <a:t>Fleksibel</a:t>
            </a:r>
            <a:endParaRPr lang="en-US" sz="2400" dirty="0" smtClean="0"/>
          </a:p>
          <a:p>
            <a:pPr marL="342900" indent="14288" algn="just"/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Manajemen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342900" indent="14288" algn="just"/>
            <a:r>
              <a:rPr lang="en-US" sz="2400" dirty="0" smtClean="0"/>
              <a:t> </a:t>
            </a:r>
            <a:r>
              <a:rPr lang="en-US" sz="2400" dirty="0" err="1" smtClean="0"/>
              <a:t>Sopan</a:t>
            </a:r>
            <a:r>
              <a:rPr lang="en-US" sz="2400" dirty="0" smtClean="0"/>
              <a:t> </a:t>
            </a:r>
            <a:r>
              <a:rPr lang="en-US" sz="2400" dirty="0" err="1" smtClean="0"/>
              <a:t>santun</a:t>
            </a:r>
            <a:endParaRPr lang="en-US" sz="2400" dirty="0" smtClean="0"/>
          </a:p>
          <a:p>
            <a:pPr marL="342900" indent="14288" algn="just"/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Etika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berbisnis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357188" indent="-342900" algn="just"/>
            <a:r>
              <a:rPr lang="en-US" sz="2400" dirty="0" err="1" smtClean="0"/>
              <a:t>Mcclelland</a:t>
            </a:r>
            <a:r>
              <a:rPr lang="en-US" sz="2400" dirty="0" smtClean="0"/>
              <a:t> (1961): </a:t>
            </a:r>
            <a:r>
              <a:rPr lang="en-US" sz="2400" dirty="0" err="1" smtClean="0"/>
              <a:t>Bebas</a:t>
            </a:r>
            <a:r>
              <a:rPr lang="en-US" sz="2400" dirty="0" smtClean="0"/>
              <a:t>, </a:t>
            </a:r>
            <a:r>
              <a:rPr lang="en-US" sz="2400" dirty="0" err="1" smtClean="0"/>
              <a:t>bos</a:t>
            </a:r>
            <a:r>
              <a:rPr lang="en-US" sz="2400" dirty="0" smtClean="0"/>
              <a:t>, </a:t>
            </a:r>
            <a:r>
              <a:rPr lang="en-US" sz="2400" dirty="0" err="1" smtClean="0"/>
              <a:t>merdeka</a:t>
            </a:r>
            <a:r>
              <a:rPr lang="en-US" sz="2400" dirty="0" smtClean="0"/>
              <a:t> (personal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lingkungan</a:t>
            </a:r>
            <a:r>
              <a:rPr lang="en-US" sz="2400" dirty="0" smtClean="0"/>
              <a:t>)</a:t>
            </a:r>
          </a:p>
          <a:p>
            <a:pPr marL="342900" indent="14288" algn="just"/>
            <a:endParaRPr lang="id-ID" sz="1800" dirty="0" smtClean="0">
              <a:solidFill>
                <a:schemeClr val="tx1"/>
              </a:solidFill>
            </a:endParaRPr>
          </a:p>
          <a:p>
            <a:pPr algn="just"/>
            <a:endParaRPr lang="id-ID" sz="1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472608"/>
          </a:xfrm>
        </p:spPr>
        <p:txBody>
          <a:bodyPr>
            <a:normAutofit/>
          </a:bodyPr>
          <a:lstStyle/>
          <a:p>
            <a:pPr marL="357188" lvl="0" indent="-342900" algn="just">
              <a:buClr>
                <a:srgbClr val="1E5155">
                  <a:lumMod val="40000"/>
                  <a:lumOff val="60000"/>
                </a:srgbClr>
              </a:buClr>
            </a:pPr>
            <a:r>
              <a:rPr lang="id-ID" sz="16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prstClr val="white"/>
                </a:solidFill>
              </a:rPr>
              <a:t>Bygrave</a:t>
            </a:r>
            <a:r>
              <a:rPr lang="en-US" sz="2800" dirty="0" smtClean="0">
                <a:solidFill>
                  <a:prstClr val="white"/>
                </a:solidFill>
              </a:rPr>
              <a:t>(1994): </a:t>
            </a:r>
            <a:r>
              <a:rPr lang="en-US" sz="2800" dirty="0" err="1">
                <a:solidFill>
                  <a:prstClr val="white"/>
                </a:solidFill>
              </a:rPr>
              <a:t>wirausaha</a:t>
            </a:r>
            <a:r>
              <a:rPr lang="en-US" sz="2800" dirty="0">
                <a:solidFill>
                  <a:prstClr val="white"/>
                </a:solidFill>
              </a:rPr>
              <a:t> </a:t>
            </a:r>
            <a:r>
              <a:rPr lang="en-US" sz="2800" dirty="0" err="1">
                <a:solidFill>
                  <a:prstClr val="white"/>
                </a:solidFill>
              </a:rPr>
              <a:t>harus</a:t>
            </a:r>
            <a:r>
              <a:rPr lang="en-US" sz="2800" dirty="0">
                <a:solidFill>
                  <a:prstClr val="white"/>
                </a:solidFill>
              </a:rPr>
              <a:t> </a:t>
            </a:r>
            <a:r>
              <a:rPr lang="en-US" sz="2800" dirty="0" err="1">
                <a:solidFill>
                  <a:prstClr val="white"/>
                </a:solidFill>
              </a:rPr>
              <a:t>dievaluasi</a:t>
            </a:r>
            <a:r>
              <a:rPr lang="en-US" sz="2800" dirty="0">
                <a:solidFill>
                  <a:prstClr val="white"/>
                </a:solidFill>
              </a:rPr>
              <a:t> </a:t>
            </a:r>
            <a:r>
              <a:rPr lang="en-US" sz="2800" dirty="0" err="1">
                <a:solidFill>
                  <a:prstClr val="white"/>
                </a:solidFill>
              </a:rPr>
              <a:t>terus</a:t>
            </a:r>
            <a:r>
              <a:rPr lang="en-US" sz="2800" dirty="0">
                <a:solidFill>
                  <a:prstClr val="white"/>
                </a:solidFill>
              </a:rPr>
              <a:t> </a:t>
            </a:r>
            <a:r>
              <a:rPr lang="en-US" sz="2800" dirty="0" err="1">
                <a:solidFill>
                  <a:prstClr val="white"/>
                </a:solidFill>
              </a:rPr>
              <a:t>menerus</a:t>
            </a:r>
            <a:r>
              <a:rPr lang="en-US" sz="2800" dirty="0">
                <a:solidFill>
                  <a:prstClr val="white"/>
                </a:solidFill>
              </a:rPr>
              <a:t> </a:t>
            </a:r>
          </a:p>
          <a:p>
            <a:pPr marL="900113" lvl="0" indent="-342900" algn="just"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dirty="0">
                <a:solidFill>
                  <a:prstClr val="white"/>
                </a:solidFill>
              </a:rPr>
              <a:t>Opportunity</a:t>
            </a:r>
          </a:p>
          <a:p>
            <a:pPr marL="900113" lvl="0" indent="-342900" algn="just"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dirty="0">
                <a:solidFill>
                  <a:prstClr val="white"/>
                </a:solidFill>
              </a:rPr>
              <a:t>Entrepreneur</a:t>
            </a:r>
          </a:p>
          <a:p>
            <a:pPr marL="900113" lvl="0" indent="-342900" algn="just"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dirty="0">
                <a:solidFill>
                  <a:prstClr val="white"/>
                </a:solidFill>
              </a:rPr>
              <a:t>Resources</a:t>
            </a:r>
          </a:p>
          <a:p>
            <a:pPr marL="357188" lvl="0" indent="-342900" algn="just"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dirty="0" err="1">
                <a:solidFill>
                  <a:prstClr val="white"/>
                </a:solidFill>
              </a:rPr>
              <a:t>Keberuntungan</a:t>
            </a:r>
            <a:r>
              <a:rPr lang="en-US" sz="2800" dirty="0">
                <a:solidFill>
                  <a:prstClr val="white"/>
                </a:solidFill>
              </a:rPr>
              <a:t> </a:t>
            </a:r>
            <a:r>
              <a:rPr lang="en-US" sz="2800" dirty="0" err="1">
                <a:solidFill>
                  <a:prstClr val="white"/>
                </a:solidFill>
              </a:rPr>
              <a:t>terjadi</a:t>
            </a:r>
            <a:r>
              <a:rPr lang="en-US" sz="2800" dirty="0">
                <a:solidFill>
                  <a:prstClr val="white"/>
                </a:solidFill>
              </a:rPr>
              <a:t> </a:t>
            </a:r>
            <a:r>
              <a:rPr lang="en-US" sz="2800" dirty="0" err="1">
                <a:solidFill>
                  <a:prstClr val="white"/>
                </a:solidFill>
              </a:rPr>
              <a:t>ketika</a:t>
            </a:r>
            <a:r>
              <a:rPr lang="en-US" sz="2800" dirty="0">
                <a:solidFill>
                  <a:prstClr val="white"/>
                </a:solidFill>
              </a:rPr>
              <a:t> </a:t>
            </a:r>
            <a:r>
              <a:rPr lang="en-US" sz="2800" dirty="0" err="1">
                <a:solidFill>
                  <a:prstClr val="white"/>
                </a:solidFill>
              </a:rPr>
              <a:t>kemampuan</a:t>
            </a:r>
            <a:r>
              <a:rPr lang="en-US" sz="2800" dirty="0">
                <a:solidFill>
                  <a:prstClr val="white"/>
                </a:solidFill>
              </a:rPr>
              <a:t> </a:t>
            </a:r>
            <a:r>
              <a:rPr lang="en-US" sz="2800" dirty="0" err="1">
                <a:solidFill>
                  <a:prstClr val="white"/>
                </a:solidFill>
              </a:rPr>
              <a:t>bertemu</a:t>
            </a:r>
            <a:r>
              <a:rPr lang="en-US" sz="2800" dirty="0">
                <a:solidFill>
                  <a:prstClr val="white"/>
                </a:solidFill>
              </a:rPr>
              <a:t> </a:t>
            </a:r>
            <a:r>
              <a:rPr lang="en-US" sz="2800" dirty="0" err="1">
                <a:solidFill>
                  <a:prstClr val="white"/>
                </a:solidFill>
              </a:rPr>
              <a:t>kesempatan</a:t>
            </a:r>
            <a:endParaRPr lang="en-US" sz="2800" dirty="0">
              <a:solidFill>
                <a:prstClr val="white"/>
              </a:solidFill>
            </a:endParaRPr>
          </a:p>
          <a:p>
            <a:pPr marL="0" indent="0">
              <a:buNone/>
            </a:pPr>
            <a:endParaRPr lang="id-ID" sz="16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ETIMOLOGI WIRASWASTA</a:t>
            </a:r>
            <a:endParaRPr lang="id-ID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686800" cy="1872208"/>
          </a:xfrm>
        </p:spPr>
        <p:txBody>
          <a:bodyPr>
            <a:normAutofit/>
          </a:bodyPr>
          <a:lstStyle/>
          <a:p>
            <a:pPr algn="just"/>
            <a:r>
              <a:rPr lang="en-US" sz="2800" dirty="0" err="1" smtClean="0"/>
              <a:t>Wira</a:t>
            </a:r>
            <a:r>
              <a:rPr lang="en-US" sz="2800" dirty="0" smtClean="0"/>
              <a:t>: </a:t>
            </a:r>
            <a:r>
              <a:rPr lang="en-US" sz="2800" dirty="0" err="1" smtClean="0"/>
              <a:t>Unggul</a:t>
            </a:r>
            <a:r>
              <a:rPr lang="en-US" sz="2800" dirty="0" smtClean="0"/>
              <a:t>, </a:t>
            </a:r>
            <a:r>
              <a:rPr lang="en-US" sz="2800" dirty="0" err="1" smtClean="0"/>
              <a:t>pahlawan</a:t>
            </a:r>
            <a:r>
              <a:rPr lang="en-US" sz="2800" dirty="0" smtClean="0"/>
              <a:t>, </a:t>
            </a:r>
            <a:r>
              <a:rPr lang="en-US" sz="2800" dirty="0" err="1" smtClean="0"/>
              <a:t>berjiwa</a:t>
            </a:r>
            <a:r>
              <a:rPr lang="en-US" sz="2800" dirty="0" smtClean="0"/>
              <a:t> </a:t>
            </a:r>
            <a:r>
              <a:rPr lang="en-US" sz="2800" dirty="0" err="1" smtClean="0"/>
              <a:t>besar</a:t>
            </a:r>
            <a:endParaRPr lang="en-US" sz="2800" dirty="0" smtClean="0"/>
          </a:p>
          <a:p>
            <a:pPr algn="just"/>
            <a:r>
              <a:rPr lang="en-US" sz="2800" dirty="0" err="1" smtClean="0"/>
              <a:t>Swa</a:t>
            </a:r>
            <a:r>
              <a:rPr lang="en-US" sz="2800" dirty="0" smtClean="0"/>
              <a:t>: </a:t>
            </a:r>
            <a:r>
              <a:rPr lang="en-US" sz="2800" dirty="0" err="1" smtClean="0"/>
              <a:t>sendiri</a:t>
            </a:r>
            <a:endParaRPr lang="en-US" sz="2800" dirty="0" smtClean="0"/>
          </a:p>
          <a:p>
            <a:pPr algn="just"/>
            <a:r>
              <a:rPr lang="en-US" sz="2800" dirty="0" err="1" smtClean="0"/>
              <a:t>Sta</a:t>
            </a:r>
            <a:r>
              <a:rPr lang="en-US" sz="2800" dirty="0" smtClean="0"/>
              <a:t>: </a:t>
            </a:r>
            <a:r>
              <a:rPr lang="en-US" sz="2800" dirty="0" err="1" smtClean="0"/>
              <a:t>berdiri</a:t>
            </a:r>
            <a:endParaRPr lang="id-ID" sz="1600" dirty="0" smtClean="0"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3501008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Charles Scriber : </a:t>
            </a:r>
            <a:r>
              <a:rPr lang="en-US" sz="2800" dirty="0" err="1" smtClean="0"/>
              <a:t>pengaruh</a:t>
            </a:r>
            <a:r>
              <a:rPr lang="en-US" sz="2800" dirty="0" smtClean="0"/>
              <a:t> </a:t>
            </a:r>
            <a:r>
              <a:rPr lang="en-US" sz="2800" dirty="0" err="1" smtClean="0"/>
              <a:t>keberhasilan</a:t>
            </a:r>
            <a:r>
              <a:rPr lang="en-US" sz="2800" dirty="0" smtClean="0"/>
              <a:t> </a:t>
            </a:r>
            <a:r>
              <a:rPr lang="en-US" sz="2800" dirty="0" err="1" smtClean="0"/>
              <a:t>pendidikan</a:t>
            </a:r>
            <a:r>
              <a:rPr lang="en-US" sz="2800" dirty="0" smtClean="0"/>
              <a:t> formal </a:t>
            </a:r>
            <a:r>
              <a:rPr lang="en-US" sz="2800" dirty="0"/>
              <a:t>(15%)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karakter</a:t>
            </a:r>
            <a:r>
              <a:rPr lang="en-US" sz="2800" dirty="0" smtClean="0"/>
              <a:t> (85%)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779912" y="4566319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FF00"/>
                </a:solidFill>
              </a:rPr>
              <a:t>Bagaimana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dengan</a:t>
            </a:r>
            <a:r>
              <a:rPr lang="en-US" sz="2400" dirty="0" smtClean="0">
                <a:solidFill>
                  <a:srgbClr val="FFFF00"/>
                </a:solidFill>
              </a:rPr>
              <a:t> film??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472608"/>
          </a:xfrm>
        </p:spPr>
        <p:txBody>
          <a:bodyPr>
            <a:normAutofit/>
          </a:bodyPr>
          <a:lstStyle/>
          <a:p>
            <a:pPr marL="357188" lvl="0" indent="-342900" algn="just"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dirty="0" err="1" smtClean="0">
                <a:solidFill>
                  <a:prstClr val="white"/>
                </a:solidFill>
              </a:rPr>
              <a:t>Subadio</a:t>
            </a:r>
            <a:r>
              <a:rPr lang="en-US" sz="2800" dirty="0" smtClean="0">
                <a:solidFill>
                  <a:prstClr val="white"/>
                </a:solidFill>
              </a:rPr>
              <a:t>: </a:t>
            </a:r>
            <a:r>
              <a:rPr lang="en-US" sz="2800" dirty="0" err="1" smtClean="0">
                <a:solidFill>
                  <a:prstClr val="white"/>
                </a:solidFill>
              </a:rPr>
              <a:t>Manusia</a:t>
            </a:r>
            <a:r>
              <a:rPr lang="en-US" sz="2800" dirty="0" smtClean="0">
                <a:solidFill>
                  <a:prstClr val="white"/>
                </a:solidFill>
              </a:rPr>
              <a:t> </a:t>
            </a:r>
            <a:r>
              <a:rPr lang="en-US" sz="2800" dirty="0" err="1" smtClean="0">
                <a:solidFill>
                  <a:prstClr val="white"/>
                </a:solidFill>
              </a:rPr>
              <a:t>teladan</a:t>
            </a:r>
            <a:r>
              <a:rPr lang="en-US" sz="2800" dirty="0" smtClean="0">
                <a:solidFill>
                  <a:prstClr val="white"/>
                </a:solidFill>
              </a:rPr>
              <a:t> yang </a:t>
            </a:r>
            <a:r>
              <a:rPr lang="en-US" sz="2800" dirty="0" err="1" smtClean="0">
                <a:solidFill>
                  <a:prstClr val="white"/>
                </a:solidFill>
              </a:rPr>
              <a:t>berbudi</a:t>
            </a:r>
            <a:r>
              <a:rPr lang="en-US" sz="2800" dirty="0" smtClean="0">
                <a:solidFill>
                  <a:prstClr val="white"/>
                </a:solidFill>
              </a:rPr>
              <a:t> </a:t>
            </a:r>
            <a:r>
              <a:rPr lang="en-US" sz="2800" dirty="0" err="1" smtClean="0">
                <a:solidFill>
                  <a:prstClr val="white"/>
                </a:solidFill>
              </a:rPr>
              <a:t>luhur</a:t>
            </a:r>
            <a:r>
              <a:rPr lang="en-US" sz="2800" dirty="0" smtClean="0">
                <a:solidFill>
                  <a:prstClr val="white"/>
                </a:solidFill>
              </a:rPr>
              <a:t>, </a:t>
            </a:r>
            <a:r>
              <a:rPr lang="en-US" sz="2800" dirty="0" err="1" smtClean="0">
                <a:solidFill>
                  <a:prstClr val="white"/>
                </a:solidFill>
              </a:rPr>
              <a:t>berdiri</a:t>
            </a:r>
            <a:r>
              <a:rPr lang="en-US" sz="2800" dirty="0" smtClean="0">
                <a:solidFill>
                  <a:prstClr val="white"/>
                </a:solidFill>
              </a:rPr>
              <a:t> di </a:t>
            </a:r>
            <a:r>
              <a:rPr lang="en-US" sz="2800" dirty="0" err="1" smtClean="0">
                <a:solidFill>
                  <a:prstClr val="white"/>
                </a:solidFill>
              </a:rPr>
              <a:t>atas</a:t>
            </a:r>
            <a:r>
              <a:rPr lang="en-US" sz="2800" dirty="0" smtClean="0">
                <a:solidFill>
                  <a:prstClr val="white"/>
                </a:solidFill>
              </a:rPr>
              <a:t> </a:t>
            </a:r>
            <a:r>
              <a:rPr lang="en-US" sz="2800" dirty="0" err="1" smtClean="0">
                <a:solidFill>
                  <a:prstClr val="white"/>
                </a:solidFill>
              </a:rPr>
              <a:t>kemampuan</a:t>
            </a:r>
            <a:r>
              <a:rPr lang="en-US" sz="2800" dirty="0" smtClean="0">
                <a:solidFill>
                  <a:prstClr val="white"/>
                </a:solidFill>
              </a:rPr>
              <a:t> </a:t>
            </a:r>
            <a:r>
              <a:rPr lang="en-US" sz="2800" dirty="0" err="1" smtClean="0">
                <a:solidFill>
                  <a:prstClr val="white"/>
                </a:solidFill>
              </a:rPr>
              <a:t>sendiri</a:t>
            </a:r>
            <a:endParaRPr lang="en-US" sz="2800" dirty="0" smtClean="0">
              <a:solidFill>
                <a:prstClr val="white"/>
              </a:solidFill>
            </a:endParaRPr>
          </a:p>
          <a:p>
            <a:pPr marL="357188" lvl="0" indent="-342900" algn="just"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dirty="0" err="1" smtClean="0">
                <a:solidFill>
                  <a:prstClr val="white"/>
                </a:solidFill>
              </a:rPr>
              <a:t>Sudjoko</a:t>
            </a:r>
            <a:r>
              <a:rPr lang="en-US" sz="2800" dirty="0" smtClean="0">
                <a:solidFill>
                  <a:prstClr val="white"/>
                </a:solidFill>
              </a:rPr>
              <a:t>: </a:t>
            </a:r>
            <a:r>
              <a:rPr lang="en-US" sz="2800" dirty="0" err="1" smtClean="0">
                <a:solidFill>
                  <a:prstClr val="white"/>
                </a:solidFill>
              </a:rPr>
              <a:t>Pejuang</a:t>
            </a:r>
            <a:r>
              <a:rPr lang="en-US" sz="2800" dirty="0" smtClean="0">
                <a:solidFill>
                  <a:prstClr val="white"/>
                </a:solidFill>
              </a:rPr>
              <a:t>, </a:t>
            </a:r>
            <a:r>
              <a:rPr lang="en-US" sz="2800" dirty="0" err="1" smtClean="0">
                <a:solidFill>
                  <a:prstClr val="white"/>
                </a:solidFill>
              </a:rPr>
              <a:t>perintis</a:t>
            </a:r>
            <a:r>
              <a:rPr lang="en-US" sz="2800" dirty="0" smtClean="0">
                <a:solidFill>
                  <a:prstClr val="white"/>
                </a:solidFill>
              </a:rPr>
              <a:t>, </a:t>
            </a:r>
            <a:r>
              <a:rPr lang="en-US" sz="2800" dirty="0" err="1" smtClean="0">
                <a:solidFill>
                  <a:prstClr val="white"/>
                </a:solidFill>
              </a:rPr>
              <a:t>pelopor</a:t>
            </a:r>
            <a:endParaRPr lang="en-US" sz="2800" dirty="0" smtClean="0">
              <a:solidFill>
                <a:prstClr val="white"/>
              </a:solidFill>
            </a:endParaRPr>
          </a:p>
          <a:p>
            <a:pPr marL="357188" lvl="0" indent="-342900" algn="just"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dirty="0" err="1" smtClean="0">
                <a:solidFill>
                  <a:prstClr val="white"/>
                </a:solidFill>
              </a:rPr>
              <a:t>Sagir</a:t>
            </a:r>
            <a:r>
              <a:rPr lang="en-US" sz="2800" dirty="0" smtClean="0">
                <a:solidFill>
                  <a:prstClr val="white"/>
                </a:solidFill>
              </a:rPr>
              <a:t>: </a:t>
            </a:r>
            <a:r>
              <a:rPr lang="en-US" sz="2800" dirty="0" err="1" smtClean="0">
                <a:solidFill>
                  <a:prstClr val="white"/>
                </a:solidFill>
              </a:rPr>
              <a:t>Tekun</a:t>
            </a:r>
            <a:r>
              <a:rPr lang="en-US" sz="2800" dirty="0" smtClean="0">
                <a:solidFill>
                  <a:prstClr val="white"/>
                </a:solidFill>
              </a:rPr>
              <a:t>, </a:t>
            </a:r>
            <a:r>
              <a:rPr lang="en-US" sz="2800" dirty="0" err="1" smtClean="0">
                <a:solidFill>
                  <a:prstClr val="white"/>
                </a:solidFill>
              </a:rPr>
              <a:t>kreatif</a:t>
            </a:r>
            <a:endParaRPr lang="en-US" sz="2800" dirty="0" smtClean="0">
              <a:solidFill>
                <a:prstClr val="white"/>
              </a:solidFill>
            </a:endParaRPr>
          </a:p>
          <a:p>
            <a:pPr marL="357188" lvl="0" indent="-342900" algn="just"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dirty="0" err="1" smtClean="0">
                <a:solidFill>
                  <a:prstClr val="white"/>
                </a:solidFill>
              </a:rPr>
              <a:t>Fadel</a:t>
            </a:r>
            <a:r>
              <a:rPr lang="en-US" sz="2800" dirty="0" smtClean="0">
                <a:solidFill>
                  <a:prstClr val="white"/>
                </a:solidFill>
              </a:rPr>
              <a:t>: </a:t>
            </a:r>
            <a:r>
              <a:rPr lang="en-US" sz="2800" dirty="0" err="1" smtClean="0">
                <a:solidFill>
                  <a:prstClr val="white"/>
                </a:solidFill>
              </a:rPr>
              <a:t>Peluang</a:t>
            </a:r>
            <a:endParaRPr lang="en-US" sz="2800" dirty="0" smtClean="0">
              <a:solidFill>
                <a:prstClr val="white"/>
              </a:solidFill>
            </a:endParaRPr>
          </a:p>
          <a:p>
            <a:pPr marL="357188" lvl="0" indent="-342900" algn="just"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dirty="0" err="1" smtClean="0">
                <a:solidFill>
                  <a:prstClr val="white"/>
                </a:solidFill>
              </a:rPr>
              <a:t>Djatmiko</a:t>
            </a:r>
            <a:r>
              <a:rPr lang="en-US" sz="2800" dirty="0" smtClean="0">
                <a:solidFill>
                  <a:prstClr val="white"/>
                </a:solidFill>
              </a:rPr>
              <a:t>: </a:t>
            </a:r>
            <a:r>
              <a:rPr lang="en-US" sz="2800" dirty="0" err="1" smtClean="0">
                <a:solidFill>
                  <a:prstClr val="white"/>
                </a:solidFill>
              </a:rPr>
              <a:t>Koordinator</a:t>
            </a:r>
            <a:endParaRPr lang="en-US" sz="2800" dirty="0" smtClean="0">
              <a:solidFill>
                <a:prstClr val="white"/>
              </a:solidFill>
            </a:endParaRPr>
          </a:p>
          <a:p>
            <a:pPr marL="357188" lvl="0" indent="-342900" algn="just"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dirty="0" err="1" smtClean="0">
                <a:solidFill>
                  <a:prstClr val="white"/>
                </a:solidFill>
              </a:rPr>
              <a:t>Wijandi</a:t>
            </a:r>
            <a:r>
              <a:rPr lang="en-US" sz="2800" dirty="0" smtClean="0">
                <a:solidFill>
                  <a:prstClr val="white"/>
                </a:solidFill>
              </a:rPr>
              <a:t>: </a:t>
            </a:r>
            <a:r>
              <a:rPr lang="en-US" sz="2800" dirty="0" err="1" smtClean="0">
                <a:solidFill>
                  <a:prstClr val="white"/>
                </a:solidFill>
              </a:rPr>
              <a:t>Sifat</a:t>
            </a:r>
            <a:r>
              <a:rPr lang="en-US" sz="2800" dirty="0" smtClean="0">
                <a:solidFill>
                  <a:prstClr val="white"/>
                </a:solidFill>
              </a:rPr>
              <a:t> </a:t>
            </a:r>
            <a:r>
              <a:rPr lang="en-US" sz="2800" dirty="0" err="1" smtClean="0">
                <a:solidFill>
                  <a:prstClr val="white"/>
                </a:solidFill>
              </a:rPr>
              <a:t>keberanian</a:t>
            </a:r>
            <a:r>
              <a:rPr lang="en-US" sz="2800" dirty="0" smtClean="0">
                <a:solidFill>
                  <a:prstClr val="white"/>
                </a:solidFill>
              </a:rPr>
              <a:t>, </a:t>
            </a:r>
            <a:r>
              <a:rPr lang="en-US" sz="2800" dirty="0" err="1" smtClean="0">
                <a:solidFill>
                  <a:prstClr val="white"/>
                </a:solidFill>
              </a:rPr>
              <a:t>teladan</a:t>
            </a:r>
            <a:endParaRPr lang="en-US" sz="2800" dirty="0" smtClean="0">
              <a:solidFill>
                <a:prstClr val="white"/>
              </a:solidFill>
            </a:endParaRPr>
          </a:p>
          <a:p>
            <a:pPr marL="14288" lvl="0" indent="0" algn="just"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sz="2800" dirty="0" err="1" smtClean="0">
                <a:solidFill>
                  <a:prstClr val="white"/>
                </a:solidFill>
              </a:rPr>
              <a:t>Wiraswasta</a:t>
            </a:r>
            <a:r>
              <a:rPr lang="en-US" sz="2800" dirty="0" smtClean="0">
                <a:solidFill>
                  <a:prstClr val="white"/>
                </a:solidFill>
              </a:rPr>
              <a:t>: </a:t>
            </a:r>
            <a:r>
              <a:rPr lang="en-US" sz="2800" dirty="0" err="1" smtClean="0">
                <a:solidFill>
                  <a:prstClr val="white"/>
                </a:solidFill>
              </a:rPr>
              <a:t>Seseorang</a:t>
            </a:r>
            <a:r>
              <a:rPr lang="en-US" sz="2800" dirty="0" smtClean="0">
                <a:solidFill>
                  <a:prstClr val="white"/>
                </a:solidFill>
              </a:rPr>
              <a:t> </a:t>
            </a:r>
            <a:r>
              <a:rPr lang="en-US" sz="2800" dirty="0" err="1" smtClean="0">
                <a:solidFill>
                  <a:prstClr val="white"/>
                </a:solidFill>
              </a:rPr>
              <a:t>dengan</a:t>
            </a:r>
            <a:r>
              <a:rPr lang="en-US" sz="2800" dirty="0" smtClean="0">
                <a:solidFill>
                  <a:prstClr val="white"/>
                </a:solidFill>
              </a:rPr>
              <a:t> </a:t>
            </a:r>
            <a:r>
              <a:rPr lang="en-US" sz="2800" dirty="0" err="1" smtClean="0">
                <a:solidFill>
                  <a:prstClr val="white"/>
                </a:solidFill>
              </a:rPr>
              <a:t>pribadi</a:t>
            </a:r>
            <a:r>
              <a:rPr lang="en-US" sz="2800" dirty="0" smtClean="0">
                <a:solidFill>
                  <a:prstClr val="white"/>
                </a:solidFill>
              </a:rPr>
              <a:t> </a:t>
            </a:r>
            <a:r>
              <a:rPr lang="en-US" sz="2800" dirty="0" err="1" smtClean="0">
                <a:solidFill>
                  <a:prstClr val="white"/>
                </a:solidFill>
              </a:rPr>
              <a:t>hebat</a:t>
            </a:r>
            <a:r>
              <a:rPr lang="en-US" sz="2800" dirty="0" smtClean="0">
                <a:solidFill>
                  <a:prstClr val="white"/>
                </a:solidFill>
              </a:rPr>
              <a:t>, </a:t>
            </a:r>
            <a:r>
              <a:rPr lang="en-US" sz="2800" dirty="0" err="1" smtClean="0">
                <a:solidFill>
                  <a:prstClr val="white"/>
                </a:solidFill>
              </a:rPr>
              <a:t>produktif</a:t>
            </a:r>
            <a:r>
              <a:rPr lang="en-US" sz="2800" dirty="0" smtClean="0">
                <a:solidFill>
                  <a:prstClr val="white"/>
                </a:solidFill>
              </a:rPr>
              <a:t>, </a:t>
            </a:r>
            <a:r>
              <a:rPr lang="en-US" sz="2800" dirty="0" err="1" smtClean="0">
                <a:solidFill>
                  <a:prstClr val="white"/>
                </a:solidFill>
              </a:rPr>
              <a:t>kreatif</a:t>
            </a:r>
            <a:r>
              <a:rPr lang="en-US" sz="2800" dirty="0" smtClean="0">
                <a:solidFill>
                  <a:prstClr val="white"/>
                </a:solidFill>
              </a:rPr>
              <a:t> </a:t>
            </a:r>
            <a:r>
              <a:rPr lang="en-US" sz="2800" dirty="0" err="1" smtClean="0">
                <a:solidFill>
                  <a:prstClr val="white"/>
                </a:solidFill>
              </a:rPr>
              <a:t>disiplin</a:t>
            </a:r>
            <a:r>
              <a:rPr lang="en-US" sz="2800" dirty="0" smtClean="0">
                <a:solidFill>
                  <a:prstClr val="white"/>
                </a:solidFill>
              </a:rPr>
              <a:t> </a:t>
            </a:r>
            <a:r>
              <a:rPr lang="en-US" sz="2800" dirty="0" err="1" smtClean="0">
                <a:solidFill>
                  <a:prstClr val="white"/>
                </a:solidFill>
              </a:rPr>
              <a:t>dan</a:t>
            </a:r>
            <a:r>
              <a:rPr lang="en-US" sz="2800" dirty="0" smtClean="0">
                <a:solidFill>
                  <a:prstClr val="white"/>
                </a:solidFill>
              </a:rPr>
              <a:t> </a:t>
            </a:r>
            <a:r>
              <a:rPr lang="en-US" sz="2800" dirty="0" err="1" smtClean="0">
                <a:solidFill>
                  <a:prstClr val="white"/>
                </a:solidFill>
              </a:rPr>
              <a:t>jujur</a:t>
            </a:r>
            <a:endParaRPr lang="en-US" sz="2800" dirty="0">
              <a:solidFill>
                <a:prstClr val="white"/>
              </a:solidFill>
            </a:endParaRPr>
          </a:p>
          <a:p>
            <a:pPr marL="0" indent="0">
              <a:buNone/>
            </a:pPr>
            <a:endParaRPr lang="id-ID" sz="1600" dirty="0">
              <a:latin typeface="Arial Rounded MT Bold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5616" y="476672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Definisi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Wiraswasta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6060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ETIMOLOGI WIRAUSAHA</a:t>
            </a:r>
            <a:endParaRPr lang="id-ID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686800" cy="396044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sz="2800" dirty="0" err="1" smtClean="0"/>
              <a:t>Asal</a:t>
            </a:r>
            <a:r>
              <a:rPr lang="en-US" sz="2800" dirty="0" smtClean="0"/>
              <a:t> Kata: Entrepreneur (</a:t>
            </a:r>
            <a:r>
              <a:rPr lang="en-US" sz="2800" dirty="0" err="1" smtClean="0"/>
              <a:t>bahasa</a:t>
            </a:r>
            <a:r>
              <a:rPr lang="en-US" sz="2800" dirty="0" smtClean="0"/>
              <a:t> </a:t>
            </a:r>
            <a:r>
              <a:rPr lang="en-US" sz="2800" dirty="0" err="1" smtClean="0"/>
              <a:t>Perancis</a:t>
            </a:r>
            <a:r>
              <a:rPr lang="en-US" sz="2800" dirty="0" smtClean="0"/>
              <a:t>)/</a:t>
            </a:r>
            <a:r>
              <a:rPr lang="en-US" sz="2800" dirty="0" err="1" smtClean="0"/>
              <a:t>perantara</a:t>
            </a:r>
            <a:endParaRPr lang="en-US" sz="2800" dirty="0" smtClean="0"/>
          </a:p>
          <a:p>
            <a:pPr algn="just"/>
            <a:r>
              <a:rPr lang="en-US" sz="2800" dirty="0" smtClean="0"/>
              <a:t>Abad 17</a:t>
            </a:r>
          </a:p>
          <a:p>
            <a:pPr algn="just"/>
            <a:r>
              <a:rPr lang="en-US" sz="2800" dirty="0" err="1" smtClean="0"/>
              <a:t>Hisrich</a:t>
            </a:r>
            <a:r>
              <a:rPr lang="en-US" sz="2800" dirty="0" smtClean="0"/>
              <a:t> (1995): Proses </a:t>
            </a:r>
            <a:r>
              <a:rPr lang="en-US" sz="2800" dirty="0" err="1" smtClean="0"/>
              <a:t>menciptakan</a:t>
            </a:r>
            <a:r>
              <a:rPr lang="en-US" sz="2800" dirty="0" smtClean="0"/>
              <a:t> </a:t>
            </a:r>
            <a:r>
              <a:rPr lang="en-US" sz="2800" dirty="0" err="1" smtClean="0"/>
              <a:t>sesuatu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berbeda</a:t>
            </a:r>
            <a:endParaRPr lang="en-US" sz="2800" dirty="0" smtClean="0"/>
          </a:p>
          <a:p>
            <a:pPr algn="just"/>
            <a:r>
              <a:rPr lang="en-US" sz="2800" dirty="0" err="1" smtClean="0"/>
              <a:t>Drucker</a:t>
            </a:r>
            <a:r>
              <a:rPr lang="en-US" sz="2800" dirty="0" smtClean="0"/>
              <a:t> (1992): </a:t>
            </a:r>
            <a:r>
              <a:rPr lang="en-US" sz="2800" dirty="0" err="1" smtClean="0"/>
              <a:t>wirausaha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melihat</a:t>
            </a:r>
            <a:r>
              <a:rPr lang="en-US" sz="2800" dirty="0" smtClean="0"/>
              <a:t> </a:t>
            </a:r>
            <a:r>
              <a:rPr lang="en-US" sz="2800" dirty="0" err="1" smtClean="0"/>
              <a:t>resiko</a:t>
            </a:r>
            <a:r>
              <a:rPr lang="en-US" sz="2800" dirty="0" smtClean="0"/>
              <a:t> </a:t>
            </a:r>
            <a:r>
              <a:rPr lang="en-US" sz="2800" dirty="0" err="1" smtClean="0"/>
              <a:t>tetapi</a:t>
            </a:r>
            <a:r>
              <a:rPr lang="en-US" sz="2800" dirty="0" smtClean="0"/>
              <a:t> </a:t>
            </a:r>
            <a:r>
              <a:rPr lang="en-US" sz="2800" dirty="0" err="1" smtClean="0"/>
              <a:t>melihat</a:t>
            </a:r>
            <a:r>
              <a:rPr lang="en-US" sz="2800" dirty="0" smtClean="0"/>
              <a:t> </a:t>
            </a:r>
            <a:r>
              <a:rPr lang="en-US" sz="2800" dirty="0" err="1" smtClean="0"/>
              <a:t>peluang</a:t>
            </a:r>
            <a:endParaRPr lang="en-US" sz="2800" dirty="0" smtClean="0"/>
          </a:p>
          <a:p>
            <a:pPr algn="just"/>
            <a:r>
              <a:rPr lang="en-US" sz="2800" dirty="0" err="1" smtClean="0"/>
              <a:t>Wirausaha</a:t>
            </a:r>
            <a:r>
              <a:rPr lang="en-US" sz="2800" dirty="0"/>
              <a:t>: </a:t>
            </a:r>
            <a:r>
              <a:rPr lang="en-US" sz="2800" dirty="0" smtClean="0"/>
              <a:t>Orang </a:t>
            </a:r>
            <a:r>
              <a:rPr lang="en-US" sz="2800" dirty="0"/>
              <a:t>yang </a:t>
            </a:r>
            <a:r>
              <a:rPr lang="en-US" sz="2800" dirty="0" err="1"/>
              <a:t>melihat</a:t>
            </a:r>
            <a:r>
              <a:rPr lang="en-US" sz="2800" dirty="0"/>
              <a:t> </a:t>
            </a:r>
            <a:r>
              <a:rPr lang="en-US" sz="2800" dirty="0" err="1"/>
              <a:t>peluang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menciptakan</a:t>
            </a:r>
            <a:r>
              <a:rPr lang="en-US" sz="2800" dirty="0"/>
              <a:t> </a:t>
            </a:r>
            <a:r>
              <a:rPr lang="en-US" sz="2800" dirty="0" err="1" smtClean="0"/>
              <a:t>sesuatu</a:t>
            </a:r>
            <a:r>
              <a:rPr lang="en-US" sz="2800" dirty="0" smtClean="0"/>
              <a:t> yang </a:t>
            </a:r>
            <a:r>
              <a:rPr lang="en-US" sz="2800" dirty="0" err="1" smtClean="0"/>
              <a:t>inovatif</a:t>
            </a:r>
            <a:r>
              <a:rPr lang="en-US" sz="2800" dirty="0" smtClean="0"/>
              <a:t> (</a:t>
            </a:r>
            <a:r>
              <a:rPr lang="en-US" sz="2800" dirty="0" err="1" smtClean="0"/>
              <a:t>bukan</a:t>
            </a:r>
            <a:r>
              <a:rPr lang="en-US" sz="2800" dirty="0" smtClean="0"/>
              <a:t> inventor) </a:t>
            </a:r>
            <a:r>
              <a:rPr lang="en-US" sz="2800" dirty="0" err="1" smtClean="0"/>
              <a:t>serta</a:t>
            </a:r>
            <a:r>
              <a:rPr lang="en-US" sz="2800" dirty="0" smtClean="0"/>
              <a:t> </a:t>
            </a:r>
            <a:r>
              <a:rPr lang="en-US" sz="2800" dirty="0" err="1" smtClean="0"/>
              <a:t>unik</a:t>
            </a:r>
            <a:r>
              <a:rPr lang="en-US" sz="2800" dirty="0" smtClean="0"/>
              <a:t> (</a:t>
            </a:r>
            <a:r>
              <a:rPr lang="en-US" sz="2800" dirty="0" err="1" smtClean="0"/>
              <a:t>pengambil</a:t>
            </a:r>
            <a:r>
              <a:rPr lang="en-US" sz="2800" dirty="0" smtClean="0"/>
              <a:t> </a:t>
            </a:r>
            <a:r>
              <a:rPr lang="en-US" sz="2800" dirty="0" err="1" smtClean="0"/>
              <a:t>resiko</a:t>
            </a:r>
            <a:r>
              <a:rPr lang="en-US" sz="2800" dirty="0" smtClean="0"/>
              <a:t>) </a:t>
            </a:r>
            <a:r>
              <a:rPr lang="en-US" sz="2800" dirty="0" err="1" smtClean="0"/>
              <a:t>karena</a:t>
            </a:r>
            <a:r>
              <a:rPr lang="en-US" sz="2800" dirty="0" smtClean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membawa</a:t>
            </a:r>
            <a:r>
              <a:rPr lang="en-US" sz="2800" dirty="0" smtClean="0"/>
              <a:t> </a:t>
            </a:r>
            <a:r>
              <a:rPr lang="en-US" sz="2800" dirty="0" err="1" smtClean="0"/>
              <a:t>produk</a:t>
            </a:r>
            <a:r>
              <a:rPr lang="en-US" sz="2800" dirty="0" smtClean="0"/>
              <a:t> </a:t>
            </a:r>
            <a:r>
              <a:rPr lang="en-US" sz="2800" dirty="0" err="1" smtClean="0"/>
              <a:t>baru</a:t>
            </a:r>
            <a:r>
              <a:rPr lang="en-US" sz="2800" dirty="0" smtClean="0"/>
              <a:t> </a:t>
            </a:r>
            <a:r>
              <a:rPr lang="en-US" sz="2800" dirty="0" err="1" smtClean="0"/>
              <a:t>ke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perekonomian</a:t>
            </a:r>
            <a:r>
              <a:rPr lang="en-US" sz="2800" dirty="0" smtClean="0"/>
              <a:t> (Schumpeter, 1912) </a:t>
            </a:r>
            <a:endParaRPr lang="en-US" sz="2800" dirty="0"/>
          </a:p>
          <a:p>
            <a:pPr algn="just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3961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686800" cy="2520280"/>
          </a:xfrm>
        </p:spPr>
        <p:txBody>
          <a:bodyPr>
            <a:normAutofit/>
          </a:bodyPr>
          <a:lstStyle/>
          <a:p>
            <a:pPr algn="just"/>
            <a:r>
              <a:rPr lang="en-US" sz="2800" dirty="0" err="1" smtClean="0"/>
              <a:t>Wiraswasta</a:t>
            </a:r>
            <a:r>
              <a:rPr lang="en-US" sz="2800" dirty="0" smtClean="0"/>
              <a:t>: </a:t>
            </a:r>
            <a:r>
              <a:rPr lang="en-US" sz="2800" dirty="0" err="1" smtClean="0"/>
              <a:t>Objek</a:t>
            </a:r>
            <a:r>
              <a:rPr lang="en-US" sz="2800" dirty="0" smtClean="0"/>
              <a:t>, </a:t>
            </a:r>
            <a:r>
              <a:rPr lang="en-US" sz="2800" dirty="0" err="1" smtClean="0"/>
              <a:t>usaha</a:t>
            </a:r>
            <a:r>
              <a:rPr lang="en-US" sz="2800" dirty="0" smtClean="0"/>
              <a:t> </a:t>
            </a:r>
            <a:r>
              <a:rPr lang="en-US" sz="2800" dirty="0" err="1" smtClean="0"/>
              <a:t>mandiri</a:t>
            </a:r>
            <a:endParaRPr lang="en-US" sz="2800" dirty="0" smtClean="0"/>
          </a:p>
          <a:p>
            <a:pPr algn="just"/>
            <a:r>
              <a:rPr lang="en-US" sz="2800" dirty="0" err="1" smtClean="0"/>
              <a:t>Wirausaha</a:t>
            </a:r>
            <a:r>
              <a:rPr lang="en-US" sz="2800" dirty="0" smtClean="0"/>
              <a:t>: </a:t>
            </a:r>
            <a:r>
              <a:rPr lang="en-US" sz="2800" dirty="0" err="1" smtClean="0"/>
              <a:t>Jiwa</a:t>
            </a:r>
            <a:endParaRPr lang="en-US" sz="2800" dirty="0" smtClean="0"/>
          </a:p>
          <a:p>
            <a:pPr algn="just"/>
            <a:r>
              <a:rPr lang="en-US" sz="2800" dirty="0" err="1" smtClean="0"/>
              <a:t>Pemerintahan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memiliki</a:t>
            </a:r>
            <a:r>
              <a:rPr lang="en-US" sz="2800" dirty="0" smtClean="0"/>
              <a:t> </a:t>
            </a:r>
            <a:r>
              <a:rPr lang="en-US" sz="2800" dirty="0" err="1" smtClean="0"/>
              <a:t>jiwa</a:t>
            </a:r>
            <a:r>
              <a:rPr lang="en-US" sz="2800" dirty="0" smtClean="0"/>
              <a:t> </a:t>
            </a:r>
            <a:r>
              <a:rPr lang="en-US" sz="2800" dirty="0" err="1" smtClean="0"/>
              <a:t>wirausaha</a:t>
            </a:r>
            <a:r>
              <a:rPr lang="en-US" sz="2800" dirty="0" smtClean="0"/>
              <a:t> </a:t>
            </a:r>
            <a:r>
              <a:rPr lang="en-US" sz="2800" dirty="0" err="1" smtClean="0"/>
              <a:t>akan</a:t>
            </a:r>
            <a:r>
              <a:rPr lang="en-US" sz="2800" dirty="0" smtClean="0"/>
              <a:t> </a:t>
            </a:r>
            <a:r>
              <a:rPr lang="en-US" sz="2800" dirty="0" err="1" smtClean="0"/>
              <a:t>mendekatkan</a:t>
            </a:r>
            <a:r>
              <a:rPr lang="en-US" sz="2800" dirty="0" smtClean="0"/>
              <a:t> </a:t>
            </a:r>
            <a:r>
              <a:rPr lang="en-US" sz="2800" dirty="0" err="1" smtClean="0"/>
              <a:t>diri</a:t>
            </a:r>
            <a:r>
              <a:rPr lang="en-US" sz="2800" dirty="0" smtClean="0"/>
              <a:t>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pelanggan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74498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647564" y="2276872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4400" dirty="0" smtClean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 smtClean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 smtClean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307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 smtClean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 smtClean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4453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5583</TotalTime>
  <Words>384</Words>
  <Application>Microsoft Office PowerPoint</Application>
  <PresentationFormat>On-screen Show (4:3)</PresentationFormat>
  <Paragraphs>112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Arial Rounded MT Bold</vt:lpstr>
      <vt:lpstr>Calibri</vt:lpstr>
      <vt:lpstr>Century Gothic</vt:lpstr>
      <vt:lpstr>Wingdings 3</vt:lpstr>
      <vt:lpstr>Ion</vt:lpstr>
      <vt:lpstr>PowerPoint Presentation</vt:lpstr>
      <vt:lpstr>PENILAIAN</vt:lpstr>
      <vt:lpstr>TOPIK UTS</vt:lpstr>
      <vt:lpstr>TOPIK UAS</vt:lpstr>
      <vt:lpstr>PowerPoint Presentation</vt:lpstr>
      <vt:lpstr>PowerPoint Presentation</vt:lpstr>
      <vt:lpstr>WIRAUSAHA</vt:lpstr>
      <vt:lpstr>PANDANGAN AHLI</vt:lpstr>
      <vt:lpstr>PowerPoint Presentation</vt:lpstr>
      <vt:lpstr>ETIMOLOGI WIRASWASTA</vt:lpstr>
      <vt:lpstr>PowerPoint Presentation</vt:lpstr>
      <vt:lpstr>ETIMOLOGI WIRAUSAHA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Sarah</dc:creator>
  <cp:lastModifiedBy>acer</cp:lastModifiedBy>
  <cp:revision>515</cp:revision>
  <cp:lastPrinted>2014-12-19T09:37:29Z</cp:lastPrinted>
  <dcterms:created xsi:type="dcterms:W3CDTF">2014-11-04T02:27:37Z</dcterms:created>
  <dcterms:modified xsi:type="dcterms:W3CDTF">2018-09-23T15:37:20Z</dcterms:modified>
</cp:coreProperties>
</file>