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8" r:id="rId3"/>
    <p:sldId id="257" r:id="rId4"/>
    <p:sldId id="274" r:id="rId5"/>
    <p:sldId id="275" r:id="rId6"/>
    <p:sldId id="276" r:id="rId7"/>
    <p:sldId id="277" r:id="rId8"/>
    <p:sldId id="261" r:id="rId9"/>
    <p:sldId id="278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2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4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11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9737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7703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845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363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46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8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9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5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5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1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2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85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9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3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1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334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30432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0019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78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544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3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75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31/10/2022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0898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6280" y="832179"/>
            <a:ext cx="9407525" cy="1400175"/>
          </a:xfrm>
        </p:spPr>
        <p:txBody>
          <a:bodyPr/>
          <a:lstStyle/>
          <a:p>
            <a:r>
              <a:rPr lang="en-US" b="1" dirty="0"/>
              <a:t>PERENCANAAN USAHA</a:t>
            </a: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A4C18B-730E-435E-9F88-1DE2DE8FC4FA}"/>
              </a:ext>
            </a:extLst>
          </p:cNvPr>
          <p:cNvSpPr txBox="1"/>
          <p:nvPr/>
        </p:nvSpPr>
        <p:spPr>
          <a:xfrm>
            <a:off x="646280" y="1979624"/>
            <a:ext cx="10309860" cy="334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: POAC (</a:t>
            </a:r>
            <a:r>
              <a:rPr lang="en-US" sz="2400" dirty="0" err="1"/>
              <a:t>perencanaan</a:t>
            </a:r>
            <a:r>
              <a:rPr lang="en-US" sz="2400" dirty="0"/>
              <a:t>, </a:t>
            </a:r>
            <a:r>
              <a:rPr lang="en-US" sz="2400" dirty="0" err="1"/>
              <a:t>organisasi</a:t>
            </a:r>
            <a:r>
              <a:rPr lang="en-US" sz="2400" dirty="0"/>
              <a:t>, </a:t>
            </a:r>
            <a:r>
              <a:rPr lang="en-US" sz="2400" dirty="0" err="1"/>
              <a:t>aktualisasi</a:t>
            </a:r>
            <a:r>
              <a:rPr lang="en-US" sz="2400" dirty="0"/>
              <a:t>, control).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rencana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dibuat</a:t>
            </a:r>
            <a:r>
              <a:rPr lang="en-US" sz="2400" dirty="0"/>
              <a:t> </a:t>
            </a:r>
            <a:r>
              <a:rPr lang="en-US" sz="2400" dirty="0" err="1"/>
              <a:t>tertulis</a:t>
            </a:r>
            <a:r>
              <a:rPr lang="en-US" sz="2400" dirty="0"/>
              <a:t> dan </a:t>
            </a:r>
            <a:r>
              <a:rPr lang="en-US" sz="2400" dirty="0" err="1"/>
              <a:t>resmi</a:t>
            </a:r>
            <a:r>
              <a:rPr lang="en-US" sz="2400" dirty="0"/>
              <a:t> </a:t>
            </a:r>
            <a:r>
              <a:rPr lang="en-US" sz="2400" dirty="0" err="1"/>
              <a:t>guna</a:t>
            </a:r>
            <a:r>
              <a:rPr lang="en-US" sz="2400" dirty="0"/>
              <a:t> </a:t>
            </a:r>
            <a:r>
              <a:rPr lang="en-US" sz="2400" dirty="0" err="1"/>
              <a:t>menjalankan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(business plan)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memegang</a:t>
            </a:r>
            <a:r>
              <a:rPr lang="en-US" sz="2400" dirty="0"/>
              <a:t> </a:t>
            </a:r>
            <a:r>
              <a:rPr lang="en-US" sz="2400" dirty="0" err="1"/>
              <a:t>kendali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dan </a:t>
            </a:r>
            <a:r>
              <a:rPr lang="en-US" sz="2400" dirty="0" err="1"/>
              <a:t>menjaga</a:t>
            </a:r>
            <a:r>
              <a:rPr lang="en-US" sz="2400" dirty="0"/>
              <a:t> agar </a:t>
            </a:r>
            <a:r>
              <a:rPr lang="en-US" sz="2400" dirty="0" err="1"/>
              <a:t>fokus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menyimpang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208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606318-A8C9-4A88-9167-8D5F6B9B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3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B04D4A-FA61-4C53-B5D2-0E8D963BBB3C}"/>
              </a:ext>
            </a:extLst>
          </p:cNvPr>
          <p:cNvSpPr txBox="1"/>
          <p:nvPr/>
        </p:nvSpPr>
        <p:spPr>
          <a:xfrm>
            <a:off x="324091" y="295737"/>
            <a:ext cx="11100121" cy="6272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Business plan (Bygrave) </a:t>
            </a:r>
            <a:r>
              <a:rPr lang="en-US" dirty="0" err="1"/>
              <a:t>adalah</a:t>
            </a:r>
            <a:r>
              <a:rPr lang="en-US" dirty="0"/>
              <a:t>: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Gambaran </a:t>
            </a:r>
            <a:r>
              <a:rPr lang="en-US" dirty="0" err="1"/>
              <a:t>positif</a:t>
            </a:r>
            <a:r>
              <a:rPr lang="en-US" dirty="0"/>
              <a:t> </a:t>
            </a:r>
            <a:r>
              <a:rPr lang="en-US" dirty="0" err="1"/>
              <a:t>bisnis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Bank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mutasi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Strategi Kerjasama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besar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berkualitas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Memenuhi</a:t>
            </a:r>
            <a:r>
              <a:rPr lang="en-US" dirty="0"/>
              <a:t> merger dan </a:t>
            </a:r>
            <a:r>
              <a:rPr lang="en-US" dirty="0" err="1"/>
              <a:t>akuisi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Motivasi</a:t>
            </a:r>
            <a:endParaRPr lang="en-US" dirty="0"/>
          </a:p>
          <a:p>
            <a:pPr marL="285750" algn="just">
              <a:lnSpc>
                <a:spcPct val="150000"/>
              </a:lnSpc>
            </a:pPr>
            <a:endParaRPr lang="en-US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Business plan</a:t>
            </a:r>
            <a:r>
              <a:rPr lang="en-US" dirty="0"/>
              <a:t>: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mempromosikan</a:t>
            </a:r>
            <a:r>
              <a:rPr lang="en-US" dirty="0"/>
              <a:t> (</a:t>
            </a:r>
            <a:r>
              <a:rPr lang="en-US" b="1" dirty="0"/>
              <a:t>Bygrave + </a:t>
            </a:r>
            <a:r>
              <a:rPr lang="en-US" b="1" dirty="0" err="1"/>
              <a:t>Hisrich</a:t>
            </a:r>
            <a:r>
              <a:rPr lang="en-US" b="1" dirty="0"/>
              <a:t>-Peters)</a:t>
            </a:r>
          </a:p>
          <a:p>
            <a:pPr marL="62865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yang </a:t>
            </a:r>
            <a:r>
              <a:rPr lang="en-US" dirty="0" err="1"/>
              <a:t>terlibat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didalamnya</a:t>
            </a:r>
            <a:r>
              <a:rPr lang="en-US" dirty="0"/>
              <a:t> marketing, finance, proses </a:t>
            </a:r>
            <a:r>
              <a:rPr lang="en-US" dirty="0" err="1"/>
              <a:t>produksi</a:t>
            </a:r>
            <a:r>
              <a:rPr lang="en-US" dirty="0"/>
              <a:t> dan HRD</a:t>
            </a:r>
          </a:p>
          <a:p>
            <a:pPr marL="62865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Pandangan</a:t>
            </a:r>
            <a:r>
              <a:rPr lang="en-US" dirty="0"/>
              <a:t> masa </a:t>
            </a:r>
            <a:r>
              <a:rPr lang="en-US" dirty="0" err="1"/>
              <a:t>lalu</a:t>
            </a:r>
            <a:r>
              <a:rPr lang="en-US" dirty="0"/>
              <a:t> dan </a:t>
            </a:r>
            <a:r>
              <a:rPr lang="en-US" dirty="0" err="1"/>
              <a:t>prediksi</a:t>
            </a:r>
            <a:endParaRPr lang="en-US" dirty="0"/>
          </a:p>
          <a:p>
            <a:pPr marL="62865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Dimana </a:t>
            </a:r>
            <a:r>
              <a:rPr lang="en-US" dirty="0" err="1"/>
              <a:t>posisinya</a:t>
            </a:r>
            <a:r>
              <a:rPr lang="en-US" dirty="0"/>
              <a:t> dan </a:t>
            </a:r>
            <a:r>
              <a:rPr lang="en-US" dirty="0" err="1"/>
              <a:t>mau</a:t>
            </a:r>
            <a:r>
              <a:rPr lang="en-US" dirty="0"/>
              <a:t> </a:t>
            </a:r>
            <a:r>
              <a:rPr lang="en-US" dirty="0" err="1"/>
              <a:t>kemana</a:t>
            </a:r>
            <a:r>
              <a:rPr lang="en-US" dirty="0"/>
              <a:t> dan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caranya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63687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7F8866-218B-4F68-B803-8D4089503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4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821C0C-5920-4E09-B374-15CB582880C3}"/>
              </a:ext>
            </a:extLst>
          </p:cNvPr>
          <p:cNvSpPr txBox="1"/>
          <p:nvPr/>
        </p:nvSpPr>
        <p:spPr>
          <a:xfrm>
            <a:off x="295156" y="154967"/>
            <a:ext cx="9890566" cy="6410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/>
              <a:t>Pokok</a:t>
            </a:r>
            <a:r>
              <a:rPr lang="en-US" sz="2400" b="1" dirty="0"/>
              <a:t> </a:t>
            </a:r>
            <a:r>
              <a:rPr lang="en-US" sz="2400" b="1" dirty="0" err="1"/>
              <a:t>pikiran</a:t>
            </a:r>
            <a:r>
              <a:rPr lang="en-US" sz="2400" b="1" dirty="0"/>
              <a:t> </a:t>
            </a:r>
            <a:r>
              <a:rPr lang="en-US" sz="2400" b="1" dirty="0" err="1"/>
              <a:t>perencanaan</a:t>
            </a:r>
            <a:endParaRPr lang="en-US" sz="2400" b="1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800" b="1" dirty="0"/>
              <a:t>Nama</a:t>
            </a:r>
            <a:r>
              <a:rPr lang="en-US" b="1" dirty="0"/>
              <a:t>, </a:t>
            </a:r>
            <a:r>
              <a:rPr lang="en-US" dirty="0"/>
              <a:t>Nama yang </a:t>
            </a:r>
            <a:r>
              <a:rPr lang="en-US" dirty="0" err="1"/>
              <a:t>diciptakan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dipikirkan</a:t>
            </a:r>
            <a:r>
              <a:rPr lang="en-US" dirty="0"/>
              <a:t> </a:t>
            </a:r>
            <a:r>
              <a:rPr lang="en-US" dirty="0" err="1"/>
              <a:t>baik-baik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Panjang.</a:t>
            </a:r>
            <a:endParaRPr lang="en-US" sz="1800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800" b="1" dirty="0"/>
              <a:t>Lokasi</a:t>
            </a:r>
          </a:p>
          <a:p>
            <a:pPr marL="9715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Lokasi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kediaman</a:t>
            </a:r>
            <a:r>
              <a:rPr lang="en-US" dirty="0"/>
              <a:t>.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kediaman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beroperasi</a:t>
            </a:r>
            <a:r>
              <a:rPr lang="en-US" dirty="0"/>
              <a:t>.</a:t>
            </a:r>
          </a:p>
          <a:p>
            <a:pPr marL="9715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Lokasi </a:t>
            </a:r>
            <a:r>
              <a:rPr lang="en-US" sz="1800" dirty="0" err="1"/>
              <a:t>pertokoan</a:t>
            </a:r>
            <a:r>
              <a:rPr lang="en-US" sz="1800" dirty="0"/>
              <a:t>,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memilih</a:t>
            </a:r>
            <a:r>
              <a:rPr lang="en-US" sz="1800" dirty="0"/>
              <a:t> </a:t>
            </a:r>
            <a:r>
              <a:rPr lang="en-US" sz="1800" dirty="0" err="1"/>
              <a:t>lokasi</a:t>
            </a:r>
            <a:r>
              <a:rPr lang="en-US" sz="1800" dirty="0"/>
              <a:t> </a:t>
            </a:r>
            <a:r>
              <a:rPr lang="en-US" sz="1800" dirty="0" err="1"/>
              <a:t>pertokoan</a:t>
            </a:r>
            <a:r>
              <a:rPr lang="en-US" sz="1800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diperhatiakn</a:t>
            </a:r>
            <a:r>
              <a:rPr lang="en-US" dirty="0"/>
              <a:t> di mana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 </a:t>
            </a:r>
            <a:r>
              <a:rPr lang="en-US" dirty="0" err="1"/>
              <a:t>tertarik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belanja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toko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dan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dagangan</a:t>
            </a:r>
            <a:r>
              <a:rPr lang="en-US" dirty="0"/>
              <a:t> dan </a:t>
            </a:r>
            <a:r>
              <a:rPr lang="en-US" dirty="0" err="1"/>
              <a:t>meiliki</a:t>
            </a:r>
            <a:r>
              <a:rPr lang="en-US" dirty="0"/>
              <a:t> </a:t>
            </a:r>
            <a:r>
              <a:rPr lang="en-US" dirty="0" err="1"/>
              <a:t>reputasi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bermutu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bersaing</a:t>
            </a:r>
            <a:r>
              <a:rPr lang="en-US" dirty="0"/>
              <a:t>.</a:t>
            </a:r>
          </a:p>
          <a:p>
            <a:pPr marL="9715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Lokasi </a:t>
            </a:r>
            <a:r>
              <a:rPr lang="en-US" sz="1800" dirty="0" err="1"/>
              <a:t>pabrik</a:t>
            </a:r>
            <a:r>
              <a:rPr lang="en-US" sz="1800" dirty="0"/>
              <a:t>,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diperhatikan</a:t>
            </a:r>
            <a:r>
              <a:rPr lang="en-US" sz="1800" dirty="0"/>
              <a:t> </a:t>
            </a:r>
            <a:r>
              <a:rPr lang="en-US" sz="1800" dirty="0" err="1"/>
              <a:t>lokasi</a:t>
            </a:r>
            <a:r>
              <a:rPr lang="en-US" sz="1800" dirty="0"/>
              <a:t> </a:t>
            </a:r>
            <a:r>
              <a:rPr lang="en-US" sz="1800" dirty="0" err="1"/>
              <a:t>dekat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sumber</a:t>
            </a:r>
            <a:r>
              <a:rPr lang="en-US" sz="1800" dirty="0"/>
              <a:t> materia</a:t>
            </a:r>
            <a:r>
              <a:rPr lang="en-US" dirty="0"/>
              <a:t>l, pasar,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tenga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,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r>
              <a:rPr lang="en-US" dirty="0"/>
              <a:t>,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, air, dan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setempat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masyarakatnya</a:t>
            </a:r>
            <a:r>
              <a:rPr lang="en-US" dirty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30137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690DF9-76FE-4201-A7FB-87A6EC131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5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8B9759-5D3A-4A43-BD00-4850C927ED26}"/>
              </a:ext>
            </a:extLst>
          </p:cNvPr>
          <p:cNvSpPr txBox="1"/>
          <p:nvPr/>
        </p:nvSpPr>
        <p:spPr>
          <a:xfrm>
            <a:off x="127322" y="679580"/>
            <a:ext cx="9977376" cy="5440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3429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1800" b="1" dirty="0" err="1"/>
              <a:t>Produk</a:t>
            </a:r>
            <a:r>
              <a:rPr lang="en-US" sz="1800" dirty="0"/>
              <a:t>,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memilih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kita</a:t>
            </a:r>
            <a:r>
              <a:rPr lang="en-US" sz="1800" dirty="0"/>
              <a:t> </a:t>
            </a:r>
            <a:r>
              <a:rPr lang="en-US" sz="1800" dirty="0" err="1"/>
              <a:t>bisa</a:t>
            </a:r>
            <a:r>
              <a:rPr lang="en-US" sz="1800" dirty="0"/>
              <a:t> </a:t>
            </a:r>
            <a:r>
              <a:rPr lang="en-US" sz="1800" dirty="0" err="1"/>
              <a:t>mempertimbangkan</a:t>
            </a:r>
            <a:r>
              <a:rPr lang="en-US" sz="1800" dirty="0"/>
              <a:t> </a:t>
            </a:r>
            <a:r>
              <a:rPr lang="en-US" sz="1800" dirty="0" err="1"/>
              <a:t>kebutuhan</a:t>
            </a:r>
            <a:r>
              <a:rPr lang="en-US" sz="1800" dirty="0"/>
              <a:t> </a:t>
            </a:r>
            <a:r>
              <a:rPr lang="en-US" sz="1800" dirty="0" err="1"/>
              <a:t>apa</a:t>
            </a:r>
            <a:r>
              <a:rPr lang="en-US" sz="1800" dirty="0"/>
              <a:t> yang </a:t>
            </a:r>
            <a:r>
              <a:rPr lang="en-US" sz="1800" dirty="0" err="1"/>
              <a:t>biasanya</a:t>
            </a:r>
            <a:r>
              <a:rPr lang="en-US" sz="1800" dirty="0"/>
              <a:t> </a:t>
            </a:r>
            <a:r>
              <a:rPr lang="en-US" sz="1800" dirty="0" err="1"/>
              <a:t>dibutuhkan</a:t>
            </a:r>
            <a:r>
              <a:rPr lang="en-US" sz="1800" dirty="0"/>
              <a:t> oleh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setem</a:t>
            </a:r>
            <a:r>
              <a:rPr lang="en-US" dirty="0" err="1"/>
              <a:t>pat</a:t>
            </a:r>
            <a:r>
              <a:rPr lang="en-US" dirty="0"/>
              <a:t>.</a:t>
            </a:r>
            <a:endParaRPr lang="en-US" sz="1800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1800" b="1" dirty="0" err="1"/>
              <a:t>Konsumen</a:t>
            </a:r>
            <a:r>
              <a:rPr lang="en-US" sz="1800" dirty="0"/>
              <a:t>, </a:t>
            </a:r>
            <a:r>
              <a:rPr lang="en-US" sz="1800" dirty="0" err="1"/>
              <a:t>prospek</a:t>
            </a:r>
            <a:r>
              <a:rPr lang="en-US" sz="1800" dirty="0"/>
              <a:t> </a:t>
            </a:r>
            <a:r>
              <a:rPr lang="en-US" sz="1800" dirty="0" err="1"/>
              <a:t>konsumen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didasarkan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</a:t>
            </a:r>
            <a:r>
              <a:rPr lang="en-US" sz="1800" dirty="0" err="1"/>
              <a:t>usaha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usahanya</a:t>
            </a:r>
            <a:r>
              <a:rPr lang="en-US" sz="1800" dirty="0"/>
              <a:t>. Jika </a:t>
            </a:r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usaha</a:t>
            </a:r>
            <a:r>
              <a:rPr lang="en-US" sz="1800" dirty="0"/>
              <a:t> yang </a:t>
            </a:r>
            <a:r>
              <a:rPr lang="en-US" sz="1800" dirty="0" err="1"/>
              <a:t>dijalankan</a:t>
            </a:r>
            <a:r>
              <a:rPr lang="en-US" sz="1800" dirty="0"/>
              <a:t> </a:t>
            </a:r>
            <a:r>
              <a:rPr lang="en-US" sz="1800" dirty="0" err="1"/>
              <a:t>berbentuk</a:t>
            </a:r>
            <a:r>
              <a:rPr lang="en-US" sz="1800" dirty="0"/>
              <a:t> </a:t>
            </a:r>
            <a:r>
              <a:rPr lang="en-US" sz="1800" dirty="0" err="1"/>
              <a:t>industri</a:t>
            </a:r>
            <a:r>
              <a:rPr lang="en-US" sz="1800" dirty="0"/>
              <a:t> </a:t>
            </a:r>
            <a:r>
              <a:rPr lang="en-US" sz="1800" dirty="0" err="1"/>
              <a:t>tentu</a:t>
            </a:r>
            <a:r>
              <a:rPr lang="en-US" sz="1800" dirty="0"/>
              <a:t> </a:t>
            </a:r>
            <a:r>
              <a:rPr lang="en-US" sz="1800" dirty="0" err="1"/>
              <a:t>jangkauan</a:t>
            </a:r>
            <a:r>
              <a:rPr lang="en-US" sz="1800" dirty="0"/>
              <a:t> </a:t>
            </a:r>
            <a:r>
              <a:rPr lang="en-US" sz="1800" dirty="0" err="1"/>
              <a:t>konsumen</a:t>
            </a:r>
            <a:r>
              <a:rPr lang="en-US" sz="1800" dirty="0"/>
              <a:t> yang </a:t>
            </a:r>
            <a:r>
              <a:rPr lang="en-US" sz="1800" dirty="0" err="1"/>
              <a:t>dituju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jauh</a:t>
            </a:r>
            <a:r>
              <a:rPr lang="en-US" sz="1800" dirty="0"/>
              <a:t> </a:t>
            </a:r>
            <a:r>
              <a:rPr lang="en-US" sz="1800" dirty="0" err="1"/>
              <a:t>dibandingkan</a:t>
            </a:r>
            <a:r>
              <a:rPr lang="en-US" sz="1800" dirty="0"/>
              <a:t> </a:t>
            </a:r>
            <a:r>
              <a:rPr lang="en-US" sz="1800" dirty="0" err="1"/>
              <a:t>usaha</a:t>
            </a:r>
            <a:r>
              <a:rPr lang="en-US" sz="1800" dirty="0"/>
              <a:t> yang </a:t>
            </a:r>
            <a:r>
              <a:rPr lang="en-US" sz="1800" dirty="0" err="1"/>
              <a:t>berbentuk</a:t>
            </a:r>
            <a:r>
              <a:rPr lang="en-US" sz="1800" dirty="0"/>
              <a:t> </a:t>
            </a:r>
            <a:r>
              <a:rPr lang="en-US" sz="1800" dirty="0" err="1"/>
              <a:t>pertokoan</a:t>
            </a:r>
            <a:r>
              <a:rPr lang="en-US" sz="1800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1800" b="1" dirty="0"/>
              <a:t>Pasar</a:t>
            </a:r>
            <a:r>
              <a:rPr lang="en-US" dirty="0"/>
              <a:t>,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menempatkan</a:t>
            </a:r>
            <a:r>
              <a:rPr lang="en-US" dirty="0"/>
              <a:t> </a:t>
            </a:r>
            <a:r>
              <a:rPr lang="en-US" dirty="0" err="1"/>
              <a:t>perusahannya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sz="1800" i="1" dirty="0"/>
              <a:t>market leader</a:t>
            </a:r>
            <a:r>
              <a:rPr lang="en-US" sz="1800" dirty="0"/>
              <a:t>, </a:t>
            </a:r>
            <a:r>
              <a:rPr lang="en-US" sz="1800" i="1" dirty="0"/>
              <a:t>market challenge</a:t>
            </a:r>
            <a:r>
              <a:rPr lang="en-US" sz="1800" dirty="0"/>
              <a:t>, </a:t>
            </a:r>
            <a:r>
              <a:rPr lang="en-US" sz="1800" i="1" dirty="0"/>
              <a:t>market</a:t>
            </a:r>
            <a:r>
              <a:rPr lang="en-US" sz="1800" dirty="0"/>
              <a:t> </a:t>
            </a:r>
            <a:r>
              <a:rPr lang="en-US" sz="1800" i="1" dirty="0"/>
              <a:t>Follower</a:t>
            </a:r>
            <a:r>
              <a:rPr lang="en-US" sz="1800" dirty="0"/>
              <a:t>, dan </a:t>
            </a:r>
            <a:r>
              <a:rPr lang="en-US" sz="1800" i="1" dirty="0"/>
              <a:t>market</a:t>
            </a:r>
            <a:r>
              <a:rPr lang="en-US" sz="1800" dirty="0"/>
              <a:t> </a:t>
            </a:r>
            <a:r>
              <a:rPr lang="en-US" sz="1800" dirty="0" err="1"/>
              <a:t>nicher</a:t>
            </a:r>
            <a:r>
              <a:rPr lang="en-US" sz="1800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1800" b="1" dirty="0"/>
              <a:t>Partner</a:t>
            </a:r>
            <a:r>
              <a:rPr lang="en-US" sz="1800" dirty="0"/>
              <a:t>,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asosiasi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persekutuan</a:t>
            </a:r>
            <a:r>
              <a:rPr lang="en-US" sz="1800" dirty="0"/>
              <a:t> </a:t>
            </a:r>
            <a:r>
              <a:rPr lang="en-US" sz="1800" dirty="0" err="1"/>
              <a:t>dua</a:t>
            </a:r>
            <a:r>
              <a:rPr lang="en-US" sz="1800" dirty="0"/>
              <a:t> orang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maksud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. (</a:t>
            </a:r>
            <a:r>
              <a:rPr lang="en-US" b="1" dirty="0"/>
              <a:t>Musselman dan </a:t>
            </a:r>
            <a:r>
              <a:rPr lang="en-US" b="1" dirty="0" err="1"/>
              <a:t>hughes</a:t>
            </a:r>
            <a:r>
              <a:rPr lang="en-US" b="1" dirty="0"/>
              <a:t>, 1964:50</a:t>
            </a:r>
            <a:r>
              <a:rPr lang="en-US" dirty="0"/>
              <a:t>)</a:t>
            </a:r>
            <a:endParaRPr lang="en-US" sz="1800" dirty="0"/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1800" b="1" dirty="0" err="1"/>
              <a:t>Personil</a:t>
            </a:r>
            <a:r>
              <a:rPr lang="en-US" sz="1800" dirty="0"/>
              <a:t>,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memilih</a:t>
            </a:r>
            <a:r>
              <a:rPr lang="en-US" sz="1800" dirty="0"/>
              <a:t> </a:t>
            </a:r>
            <a:r>
              <a:rPr lang="en-US" sz="1800" dirty="0" err="1"/>
              <a:t>personil</a:t>
            </a:r>
            <a:r>
              <a:rPr lang="en-US" sz="1800" dirty="0"/>
              <a:t> </a:t>
            </a:r>
            <a:r>
              <a:rPr lang="en-US" sz="1800" dirty="0" err="1"/>
              <a:t>kita</a:t>
            </a:r>
            <a:r>
              <a:rPr lang="en-US" sz="1800" dirty="0"/>
              <a:t> </a:t>
            </a:r>
            <a:r>
              <a:rPr lang="en-US" sz="1800" dirty="0" err="1"/>
              <a:t>perlu</a:t>
            </a:r>
            <a:r>
              <a:rPr lang="en-US" sz="1800" dirty="0"/>
              <a:t> </a:t>
            </a:r>
            <a:r>
              <a:rPr lang="en-US" sz="1800" dirty="0" err="1"/>
              <a:t>menilai</a:t>
            </a:r>
            <a:r>
              <a:rPr lang="en-US" sz="1800" dirty="0"/>
              <a:t> </a:t>
            </a:r>
            <a:r>
              <a:rPr lang="en-US" sz="1800" dirty="0" err="1"/>
              <a:t>karakter</a:t>
            </a:r>
            <a:r>
              <a:rPr lang="en-US" sz="1800" dirty="0"/>
              <a:t>, </a:t>
            </a:r>
            <a:r>
              <a:rPr lang="en-US" sz="1800" dirty="0" err="1"/>
              <a:t>kejujuran</a:t>
            </a:r>
            <a:r>
              <a:rPr lang="en-US" sz="1800" dirty="0"/>
              <a:t> dan </a:t>
            </a:r>
            <a:r>
              <a:rPr lang="en-US" sz="1800" dirty="0" err="1"/>
              <a:t>kemampuannya</a:t>
            </a:r>
            <a:r>
              <a:rPr lang="en-US" sz="1800" dirty="0"/>
              <a:t>.</a:t>
            </a:r>
          </a:p>
          <a:p>
            <a:pPr marL="628650" indent="-3429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1800" b="1" dirty="0"/>
              <a:t>Modal</a:t>
            </a:r>
            <a:r>
              <a:rPr lang="en-US" sz="1800" dirty="0"/>
              <a:t>, modal </a:t>
            </a:r>
            <a:r>
              <a:rPr lang="en-US" sz="1800" dirty="0" err="1"/>
              <a:t>utama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usaha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semangat</a:t>
            </a:r>
            <a:r>
              <a:rPr lang="en-US" sz="1800" dirty="0"/>
              <a:t> dan </a:t>
            </a:r>
            <a:r>
              <a:rPr lang="en-US" sz="1800" dirty="0" err="1"/>
              <a:t>kejujuran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8643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6F8450-05E1-469C-955B-B0368B42D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6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C861A4-6002-4F6A-9731-5DD3655BBA1E}"/>
              </a:ext>
            </a:extLst>
          </p:cNvPr>
          <p:cNvSpPr txBox="1"/>
          <p:nvPr/>
        </p:nvSpPr>
        <p:spPr>
          <a:xfrm>
            <a:off x="353028" y="529272"/>
            <a:ext cx="9485452" cy="3779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342900" algn="just">
              <a:lnSpc>
                <a:spcPct val="150000"/>
              </a:lnSpc>
              <a:buFont typeface="+mj-lt"/>
              <a:buAutoNum type="arabicPeriod" startAt="9"/>
            </a:pPr>
            <a:r>
              <a:rPr lang="en-US" sz="1800" b="1" dirty="0" err="1"/>
              <a:t>Promosi</a:t>
            </a:r>
            <a:r>
              <a:rPr lang="en-US" sz="1800" b="1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memperkenalkan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.</a:t>
            </a:r>
            <a:r>
              <a:rPr lang="en-US" sz="1800" dirty="0"/>
              <a:t> </a:t>
            </a:r>
          </a:p>
          <a:p>
            <a:pPr marL="8572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/>
              <a:t>A</a:t>
            </a:r>
            <a:r>
              <a:rPr lang="en-US" sz="1800" i="1" dirty="0"/>
              <a:t>dvertisin</a:t>
            </a:r>
            <a:r>
              <a:rPr lang="en-US" sz="1800" dirty="0"/>
              <a:t>g, </a:t>
            </a:r>
            <a:r>
              <a:rPr lang="en-US" sz="1800" dirty="0" err="1"/>
              <a:t>berupa</a:t>
            </a:r>
            <a:r>
              <a:rPr lang="en-US" sz="1800" dirty="0"/>
              <a:t> </a:t>
            </a:r>
            <a:r>
              <a:rPr lang="en-US" sz="1800" dirty="0" err="1"/>
              <a:t>iklan</a:t>
            </a:r>
            <a:r>
              <a:rPr lang="en-US" sz="1800" dirty="0"/>
              <a:t> di </a:t>
            </a:r>
            <a:r>
              <a:rPr lang="en-US" sz="1800" dirty="0" err="1"/>
              <a:t>berbagai</a:t>
            </a:r>
            <a:r>
              <a:rPr lang="en-US" sz="1800" dirty="0"/>
              <a:t> media.</a:t>
            </a:r>
          </a:p>
          <a:p>
            <a:pPr marL="8572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</a:t>
            </a:r>
            <a:r>
              <a:rPr lang="en-US" sz="1800" dirty="0"/>
              <a:t>ersonal selling, </a:t>
            </a:r>
            <a:r>
              <a:rPr lang="en-US" sz="1800" dirty="0" err="1"/>
              <a:t>tenaga</a:t>
            </a:r>
            <a:r>
              <a:rPr lang="en-US" sz="1800" dirty="0"/>
              <a:t> </a:t>
            </a:r>
            <a:r>
              <a:rPr lang="en-US" sz="1800" dirty="0" err="1"/>
              <a:t>penjual</a:t>
            </a:r>
            <a:r>
              <a:rPr lang="en-US" sz="1800" dirty="0"/>
              <a:t> </a:t>
            </a:r>
            <a:r>
              <a:rPr lang="en-US" sz="1800" dirty="0" err="1"/>
              <a:t>seperti</a:t>
            </a:r>
            <a:r>
              <a:rPr lang="en-US" sz="1800" dirty="0"/>
              <a:t> </a:t>
            </a:r>
            <a:r>
              <a:rPr lang="en-US" sz="1800" dirty="0" err="1"/>
              <a:t>pramuniaga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yang </a:t>
            </a:r>
            <a:r>
              <a:rPr lang="en-US" sz="1800" dirty="0" err="1"/>
              <a:t>berkunjung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rumah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rumah</a:t>
            </a:r>
            <a:r>
              <a:rPr lang="en-US" sz="1800" dirty="0"/>
              <a:t> </a:t>
            </a:r>
            <a:r>
              <a:rPr lang="en-US" sz="1800" dirty="0" err="1"/>
              <a:t>seperti</a:t>
            </a:r>
            <a:r>
              <a:rPr lang="en-US" sz="1800" dirty="0"/>
              <a:t> salesman. </a:t>
            </a:r>
          </a:p>
          <a:p>
            <a:pPr marL="8572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/>
              <a:t>S</a:t>
            </a:r>
            <a:r>
              <a:rPr lang="en-US" sz="1800" i="1" dirty="0"/>
              <a:t>ales </a:t>
            </a:r>
            <a:r>
              <a:rPr lang="en-US" i="1" dirty="0"/>
              <a:t>P</a:t>
            </a:r>
            <a:r>
              <a:rPr lang="en-US" sz="1800" i="1" dirty="0"/>
              <a:t>romotion</a:t>
            </a:r>
            <a:r>
              <a:rPr lang="en-US" sz="1800" dirty="0"/>
              <a:t>,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Tarik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konsumen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, karting, </a:t>
            </a:r>
            <a:r>
              <a:rPr lang="en-US" sz="1800" dirty="0" err="1"/>
              <a:t>obral</a:t>
            </a:r>
            <a:r>
              <a:rPr lang="en-US" sz="1800" dirty="0"/>
              <a:t>, </a:t>
            </a:r>
            <a:r>
              <a:rPr lang="en-US" sz="1800" dirty="0" err="1"/>
              <a:t>hadiah,undian</a:t>
            </a:r>
            <a:r>
              <a:rPr lang="en-US" sz="1800" dirty="0"/>
              <a:t> </a:t>
            </a:r>
            <a:r>
              <a:rPr lang="en-US" sz="1800" dirty="0" err="1"/>
              <a:t>kupon</a:t>
            </a:r>
            <a:r>
              <a:rPr lang="en-US" sz="1800" dirty="0"/>
              <a:t> dan </a:t>
            </a:r>
            <a:r>
              <a:rPr lang="en-US" sz="1800" dirty="0" err="1"/>
              <a:t>sebagainya</a:t>
            </a:r>
            <a:r>
              <a:rPr lang="en-US" sz="1800" dirty="0"/>
              <a:t>. </a:t>
            </a:r>
          </a:p>
          <a:p>
            <a:pPr marL="8572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i="1" dirty="0"/>
              <a:t>Public relation</a:t>
            </a:r>
            <a:r>
              <a:rPr lang="en-US" sz="1800" dirty="0"/>
              <a:t>. </a:t>
            </a:r>
            <a:r>
              <a:rPr lang="en-US" sz="1800" dirty="0" err="1"/>
              <a:t>Memberikan</a:t>
            </a:r>
            <a:r>
              <a:rPr lang="en-US" sz="1800" dirty="0"/>
              <a:t> </a:t>
            </a:r>
            <a:r>
              <a:rPr lang="en-US" sz="1800" dirty="0" err="1"/>
              <a:t>informasi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tentang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5625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E90832-BE25-4F29-A1A5-47B7CC5A6C32}"/>
              </a:ext>
            </a:extLst>
          </p:cNvPr>
          <p:cNvSpPr txBox="1"/>
          <p:nvPr/>
        </p:nvSpPr>
        <p:spPr>
          <a:xfrm>
            <a:off x="563302" y="790365"/>
            <a:ext cx="9992810" cy="5801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just">
              <a:lnSpc>
                <a:spcPct val="150000"/>
              </a:lnSpc>
              <a:buFont typeface="+mj-lt"/>
              <a:buAutoNum type="romanUcPeriod"/>
            </a:pPr>
            <a:r>
              <a:rPr lang="en-US" b="1" dirty="0" err="1"/>
              <a:t>Latar</a:t>
            </a:r>
            <a:r>
              <a:rPr lang="en-US" b="1" dirty="0"/>
              <a:t> </a:t>
            </a:r>
            <a:r>
              <a:rPr lang="en-US" b="1" dirty="0" err="1"/>
              <a:t>belakang</a:t>
            </a:r>
            <a:endParaRPr lang="en-US" b="1" dirty="0"/>
          </a:p>
          <a:p>
            <a:pPr marL="404813" algn="just">
              <a:lnSpc>
                <a:spcPct val="150000"/>
              </a:lnSpc>
            </a:pP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pendirian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persaingan</a:t>
            </a:r>
            <a:r>
              <a:rPr lang="en-US" dirty="0"/>
              <a:t>,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terbuka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fasilitas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dan </a:t>
            </a:r>
            <a:r>
              <a:rPr lang="en-US" dirty="0" err="1"/>
              <a:t>prospek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dimasa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.</a:t>
            </a:r>
          </a:p>
          <a:p>
            <a:pPr marL="404813" algn="just">
              <a:lnSpc>
                <a:spcPct val="150000"/>
              </a:lnSpc>
            </a:pPr>
            <a:endParaRPr lang="en-US" dirty="0"/>
          </a:p>
          <a:p>
            <a:pPr marL="400050" indent="-400050" algn="just">
              <a:lnSpc>
                <a:spcPct val="150000"/>
              </a:lnSpc>
              <a:buFont typeface="+mj-lt"/>
              <a:buAutoNum type="romanUcPeriod" startAt="2"/>
            </a:pPr>
            <a:r>
              <a:rPr lang="en-US" b="1" dirty="0" err="1"/>
              <a:t>Identitas</a:t>
            </a:r>
            <a:r>
              <a:rPr lang="en-US" b="1" dirty="0"/>
              <a:t> </a:t>
            </a:r>
            <a:r>
              <a:rPr lang="en-US" b="1" dirty="0" err="1"/>
              <a:t>pemilik</a:t>
            </a:r>
            <a:endParaRPr lang="en-US" b="1" dirty="0"/>
          </a:p>
          <a:p>
            <a:pPr marL="404813" algn="just">
              <a:lnSpc>
                <a:spcPct val="150000"/>
              </a:lnSpc>
            </a:pPr>
            <a:r>
              <a:rPr lang="en-US" dirty="0"/>
              <a:t>Nama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dan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, </a:t>
            </a:r>
            <a:r>
              <a:rPr lang="en-US" dirty="0" err="1"/>
              <a:t>alamat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dan </a:t>
            </a:r>
            <a:r>
              <a:rPr lang="en-US" dirty="0" err="1"/>
              <a:t>telepon</a:t>
            </a:r>
            <a:r>
              <a:rPr lang="en-US" dirty="0"/>
              <a:t>,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kelamin</a:t>
            </a:r>
            <a:r>
              <a:rPr lang="en-US" dirty="0"/>
              <a:t>, status </a:t>
            </a:r>
            <a:r>
              <a:rPr lang="en-US" dirty="0" err="1"/>
              <a:t>perkawinan</a:t>
            </a:r>
            <a:r>
              <a:rPr lang="en-US" dirty="0"/>
              <a:t>,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, </a:t>
            </a:r>
            <a:r>
              <a:rPr lang="en-US" dirty="0" err="1"/>
              <a:t>kursus-kursus</a:t>
            </a:r>
            <a:r>
              <a:rPr lang="en-US" dirty="0"/>
              <a:t> yang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diikuti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pPr marL="400050" indent="-400050" algn="just">
              <a:lnSpc>
                <a:spcPct val="150000"/>
              </a:lnSpc>
              <a:buFont typeface="+mj-lt"/>
              <a:buAutoNum type="romanUcPeriod"/>
            </a:pPr>
            <a:endParaRPr lang="en-US" dirty="0"/>
          </a:p>
          <a:p>
            <a:pPr marL="400050" indent="-400050" algn="just">
              <a:lnSpc>
                <a:spcPct val="150000"/>
              </a:lnSpc>
              <a:buFont typeface="+mj-lt"/>
              <a:buAutoNum type="romanUcPeriod" startAt="3"/>
            </a:pPr>
            <a:r>
              <a:rPr lang="en-US" b="1" dirty="0"/>
              <a:t>Data </a:t>
            </a:r>
            <a:r>
              <a:rPr lang="en-US" b="1" dirty="0" err="1"/>
              <a:t>perusahaan</a:t>
            </a:r>
            <a:endParaRPr lang="en-US" b="1" dirty="0"/>
          </a:p>
          <a:p>
            <a:pPr marL="404813" algn="just">
              <a:lnSpc>
                <a:spcPct val="150000"/>
              </a:lnSpc>
            </a:pPr>
            <a:r>
              <a:rPr lang="en-US" dirty="0"/>
              <a:t>Nama </a:t>
            </a:r>
            <a:r>
              <a:rPr lang="en-US" dirty="0" err="1"/>
              <a:t>perusahaan</a:t>
            </a:r>
            <a:r>
              <a:rPr lang="en-US" dirty="0"/>
              <a:t>, </a:t>
            </a:r>
            <a:r>
              <a:rPr lang="en-US" dirty="0" err="1"/>
              <a:t>alamat</a:t>
            </a:r>
            <a:r>
              <a:rPr lang="en-US" dirty="0"/>
              <a:t> </a:t>
            </a:r>
            <a:r>
              <a:rPr lang="en-US" dirty="0" err="1"/>
              <a:t>kantor</a:t>
            </a:r>
            <a:r>
              <a:rPr lang="en-US" dirty="0"/>
              <a:t> dan </a:t>
            </a:r>
            <a:r>
              <a:rPr lang="en-US" dirty="0" err="1"/>
              <a:t>nomor</a:t>
            </a:r>
            <a:r>
              <a:rPr lang="en-US" dirty="0"/>
              <a:t> </a:t>
            </a:r>
            <a:r>
              <a:rPr lang="en-US" dirty="0" err="1"/>
              <a:t>telepon</a:t>
            </a:r>
            <a:r>
              <a:rPr lang="en-US" dirty="0"/>
              <a:t>,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bentuk</a:t>
            </a:r>
            <a:r>
              <a:rPr lang="en-US" dirty="0"/>
              <a:t> badan </a:t>
            </a:r>
            <a:r>
              <a:rPr lang="en-US" dirty="0" err="1"/>
              <a:t>usaha</a:t>
            </a:r>
            <a:r>
              <a:rPr lang="en-US" dirty="0"/>
              <a:t>, bank,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berdiri</a:t>
            </a:r>
            <a:r>
              <a:rPr lang="en-US" dirty="0"/>
              <a:t>, </a:t>
            </a:r>
            <a:r>
              <a:rPr lang="en-US" dirty="0" err="1"/>
              <a:t>susunan</a:t>
            </a:r>
            <a:r>
              <a:rPr lang="en-US" dirty="0"/>
              <a:t> </a:t>
            </a:r>
            <a:r>
              <a:rPr lang="en-US" dirty="0" err="1"/>
              <a:t>pengurus</a:t>
            </a:r>
            <a:r>
              <a:rPr lang="en-US" dirty="0"/>
              <a:t>.</a:t>
            </a:r>
          </a:p>
          <a:p>
            <a:pPr marL="400050" indent="-400050" algn="just">
              <a:lnSpc>
                <a:spcPct val="150000"/>
              </a:lnSpc>
              <a:buFont typeface="+mj-lt"/>
              <a:buAutoNum type="romanUcPeriod"/>
            </a:pPr>
            <a:endParaRPr lang="en-US" dirty="0"/>
          </a:p>
          <a:p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62C9D6-5C87-4075-8908-6BC8424FCEFF}"/>
              </a:ext>
            </a:extLst>
          </p:cNvPr>
          <p:cNvSpPr txBox="1"/>
          <p:nvPr/>
        </p:nvSpPr>
        <p:spPr>
          <a:xfrm>
            <a:off x="4151454" y="92598"/>
            <a:ext cx="3171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CONTOH BUSINESS PLAN</a:t>
            </a:r>
          </a:p>
        </p:txBody>
      </p:sp>
    </p:spTree>
    <p:extLst>
      <p:ext uri="{BB962C8B-B14F-4D97-AF65-F5344CB8AC3E}">
        <p14:creationId xmlns:p14="http://schemas.microsoft.com/office/powerpoint/2010/main" val="1862855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B6394-A691-427A-8365-2C31D4B24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8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F2F88-E650-4351-876B-C5E2D3270DA3}"/>
              </a:ext>
            </a:extLst>
          </p:cNvPr>
          <p:cNvSpPr txBox="1"/>
          <p:nvPr/>
        </p:nvSpPr>
        <p:spPr>
          <a:xfrm>
            <a:off x="393539" y="145266"/>
            <a:ext cx="9757458" cy="7518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 algn="just">
              <a:lnSpc>
                <a:spcPct val="150000"/>
              </a:lnSpc>
              <a:buFont typeface="+mj-lt"/>
              <a:buAutoNum type="romanUcPeriod" startAt="4"/>
            </a:pPr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/>
              <a:t>produksi</a:t>
            </a:r>
            <a:endParaRPr lang="en-US" b="1" dirty="0"/>
          </a:p>
          <a:p>
            <a:pPr marL="347663" algn="just">
              <a:lnSpc>
                <a:spcPct val="150000"/>
              </a:lnSpc>
            </a:pPr>
            <a:r>
              <a:rPr lang="en-US" dirty="0"/>
              <a:t>Di </a:t>
            </a:r>
            <a:r>
              <a:rPr lang="en-US" dirty="0" err="1"/>
              <a:t>sini</a:t>
            </a:r>
            <a:r>
              <a:rPr lang="en-US" dirty="0"/>
              <a:t> </a:t>
            </a:r>
            <a:r>
              <a:rPr lang="en-US" dirty="0" err="1"/>
              <a:t>dicantumkan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dan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,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,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rata-rata </a:t>
            </a:r>
            <a:r>
              <a:rPr lang="en-US" dirty="0" err="1"/>
              <a:t>perbulan</a:t>
            </a:r>
            <a:r>
              <a:rPr lang="en-US" dirty="0"/>
              <a:t>,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. Jika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pertokoan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dijual</a:t>
            </a:r>
            <a:r>
              <a:rPr lang="en-US" dirty="0"/>
              <a:t>,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,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.   </a:t>
            </a:r>
          </a:p>
          <a:p>
            <a:pPr marL="347663" algn="just">
              <a:lnSpc>
                <a:spcPct val="150000"/>
              </a:lnSpc>
            </a:pPr>
            <a:endParaRPr lang="en-US" sz="1800" b="1" dirty="0"/>
          </a:p>
          <a:p>
            <a:pPr marL="400050" indent="-400050" algn="just">
              <a:lnSpc>
                <a:spcPct val="150000"/>
              </a:lnSpc>
              <a:buFont typeface="+mj-lt"/>
              <a:buAutoNum type="romanUcPeriod" startAt="5"/>
            </a:pPr>
            <a:r>
              <a:rPr lang="en-US" sz="1800" b="1" dirty="0" err="1"/>
              <a:t>Aspek</a:t>
            </a:r>
            <a:r>
              <a:rPr lang="en-US" sz="1800" b="1" dirty="0"/>
              <a:t> </a:t>
            </a:r>
            <a:r>
              <a:rPr lang="en-US" sz="1800" b="1" dirty="0" err="1"/>
              <a:t>pemasaran</a:t>
            </a:r>
            <a:endParaRPr lang="en-US" sz="1800" b="1" dirty="0"/>
          </a:p>
          <a:p>
            <a:pPr marL="347663" algn="just">
              <a:lnSpc>
                <a:spcPct val="150000"/>
              </a:lnSpc>
            </a:pPr>
            <a:r>
              <a:rPr lang="en-US" sz="1800" dirty="0"/>
              <a:t>Di </a:t>
            </a:r>
            <a:r>
              <a:rPr lang="en-US" sz="1800" dirty="0" err="1"/>
              <a:t>sini</a:t>
            </a:r>
            <a:r>
              <a:rPr lang="en-US" sz="1800" dirty="0"/>
              <a:t> </a:t>
            </a:r>
            <a:r>
              <a:rPr lang="en-US" sz="1800" dirty="0" err="1"/>
              <a:t>dijelaskan</a:t>
            </a:r>
            <a:r>
              <a:rPr lang="en-US" sz="1800" dirty="0"/>
              <a:t> </a:t>
            </a:r>
            <a:r>
              <a:rPr lang="en-US" sz="1800" dirty="0" err="1"/>
              <a:t>sistem</a:t>
            </a:r>
            <a:r>
              <a:rPr lang="en-US" sz="1800" dirty="0"/>
              <a:t> </a:t>
            </a:r>
            <a:r>
              <a:rPr lang="en-US" sz="1800" dirty="0" err="1"/>
              <a:t>distribusi</a:t>
            </a:r>
            <a:r>
              <a:rPr lang="en-US" sz="1800" dirty="0"/>
              <a:t>, </a:t>
            </a:r>
            <a:r>
              <a:rPr lang="en-US" sz="1800" dirty="0" err="1"/>
              <a:t>sistem</a:t>
            </a:r>
            <a:r>
              <a:rPr lang="en-US" sz="1800" dirty="0"/>
              <a:t> </a:t>
            </a:r>
            <a:r>
              <a:rPr lang="en-US" sz="1800" dirty="0" err="1"/>
              <a:t>pembayaran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pembeli</a:t>
            </a:r>
            <a:r>
              <a:rPr lang="en-US" sz="1800" dirty="0"/>
              <a:t>, </a:t>
            </a:r>
            <a:r>
              <a:rPr lang="en-US" sz="1800" dirty="0" err="1"/>
              <a:t>konsumen</a:t>
            </a:r>
            <a:r>
              <a:rPr lang="en-US" sz="1800" dirty="0"/>
              <a:t> </a:t>
            </a:r>
            <a:r>
              <a:rPr lang="en-US" sz="1800" dirty="0" err="1"/>
              <a:t>sasaran</a:t>
            </a:r>
            <a:r>
              <a:rPr lang="en-US" sz="1800" dirty="0"/>
              <a:t>, wilayah </a:t>
            </a:r>
            <a:r>
              <a:rPr lang="en-US" sz="1800" dirty="0" err="1"/>
              <a:t>pemasaran</a:t>
            </a:r>
            <a:r>
              <a:rPr lang="en-US" sz="1800" dirty="0"/>
              <a:t>, </a:t>
            </a:r>
            <a:r>
              <a:rPr lang="en-US" sz="1800" dirty="0" err="1"/>
              <a:t>penguasaan</a:t>
            </a:r>
            <a:r>
              <a:rPr lang="en-US" sz="1800" dirty="0"/>
              <a:t> pasar, </a:t>
            </a:r>
            <a:r>
              <a:rPr lang="en-US" sz="1800" dirty="0" err="1"/>
              <a:t>segmentasi</a:t>
            </a:r>
            <a:r>
              <a:rPr lang="en-US" sz="1800" dirty="0"/>
              <a:t> </a:t>
            </a:r>
            <a:r>
              <a:rPr lang="en-US" sz="1800" dirty="0" err="1"/>
              <a:t>pasar,keuntungan</a:t>
            </a:r>
            <a:r>
              <a:rPr lang="en-US" sz="1800" dirty="0"/>
              <a:t> rata-rata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penjualan</a:t>
            </a:r>
            <a:r>
              <a:rPr lang="en-US" sz="1800" dirty="0"/>
              <a:t>.</a:t>
            </a:r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marL="400050" indent="-400050" algn="just">
              <a:lnSpc>
                <a:spcPct val="150000"/>
              </a:lnSpc>
              <a:buFont typeface="+mj-lt"/>
              <a:buAutoNum type="romanUcPeriod" startAt="6"/>
            </a:pPr>
            <a:r>
              <a:rPr lang="en-US" sz="1800" b="1" dirty="0" err="1"/>
              <a:t>Aspek</a:t>
            </a:r>
            <a:r>
              <a:rPr lang="en-US" sz="1800" b="1" dirty="0"/>
              <a:t> </a:t>
            </a:r>
            <a:r>
              <a:rPr lang="en-US" sz="1800" b="1" dirty="0" err="1"/>
              <a:t>keuangan</a:t>
            </a:r>
            <a:endParaRPr lang="en-US" sz="1800" b="1" dirty="0"/>
          </a:p>
          <a:p>
            <a:pPr marL="347663" algn="just">
              <a:lnSpc>
                <a:spcPct val="150000"/>
              </a:lnSpc>
            </a:pPr>
            <a:r>
              <a:rPr lang="en-US" sz="1800" dirty="0"/>
              <a:t>Di </a:t>
            </a:r>
            <a:r>
              <a:rPr lang="en-US" sz="1800" dirty="0" err="1"/>
              <a:t>sini</a:t>
            </a:r>
            <a:r>
              <a:rPr lang="en-US" sz="1800" dirty="0"/>
              <a:t> </a:t>
            </a:r>
            <a:r>
              <a:rPr lang="en-US" sz="1800" dirty="0" err="1"/>
              <a:t>dicantumkan</a:t>
            </a:r>
            <a:r>
              <a:rPr lang="en-US" sz="1800" dirty="0"/>
              <a:t> </a:t>
            </a:r>
            <a:r>
              <a:rPr lang="en-US" sz="1800" dirty="0" err="1"/>
              <a:t>kebutuhan</a:t>
            </a:r>
            <a:r>
              <a:rPr lang="en-US" sz="1800" dirty="0"/>
              <a:t> uang rata-rata </a:t>
            </a:r>
            <a:r>
              <a:rPr lang="en-US" sz="1800" dirty="0" err="1"/>
              <a:t>perbulan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r>
              <a:rPr lang="en-US" sz="1800" dirty="0"/>
              <a:t>,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penunjang</a:t>
            </a:r>
            <a:r>
              <a:rPr lang="en-US" sz="1800" dirty="0"/>
              <a:t>, </a:t>
            </a:r>
            <a:r>
              <a:rPr lang="en-US" sz="1800" dirty="0" err="1"/>
              <a:t>upah</a:t>
            </a:r>
            <a:r>
              <a:rPr lang="en-US" sz="1800" dirty="0"/>
              <a:t> </a:t>
            </a:r>
            <a:r>
              <a:rPr lang="en-US" sz="1800" dirty="0" err="1"/>
              <a:t>gaji</a:t>
            </a:r>
            <a:r>
              <a:rPr lang="en-US" sz="1800" dirty="0"/>
              <a:t>, </a:t>
            </a:r>
            <a:r>
              <a:rPr lang="en-US" sz="1800" dirty="0" err="1"/>
              <a:t>biaya</a:t>
            </a:r>
            <a:r>
              <a:rPr lang="en-US" sz="1800" dirty="0"/>
              <a:t> </a:t>
            </a:r>
            <a:r>
              <a:rPr lang="en-US" sz="1800" dirty="0" err="1"/>
              <a:t>umum</a:t>
            </a:r>
            <a:r>
              <a:rPr lang="en-US" sz="1800" dirty="0"/>
              <a:t>, ATK, </a:t>
            </a:r>
            <a:r>
              <a:rPr lang="en-US" sz="1800" dirty="0" err="1"/>
              <a:t>bunga</a:t>
            </a:r>
            <a:r>
              <a:rPr lang="en-US" sz="1800" dirty="0"/>
              <a:t>, </a:t>
            </a:r>
            <a:r>
              <a:rPr lang="en-US" sz="1800" dirty="0" err="1"/>
              <a:t>pajak</a:t>
            </a:r>
            <a:r>
              <a:rPr lang="en-US" sz="1800" dirty="0"/>
              <a:t> dan lain-lain. Jika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usaha</a:t>
            </a:r>
            <a:r>
              <a:rPr lang="en-US" sz="1800" dirty="0"/>
              <a:t> </a:t>
            </a:r>
            <a:r>
              <a:rPr lang="en-US" sz="1800" dirty="0" err="1"/>
              <a:t>baru</a:t>
            </a:r>
            <a:r>
              <a:rPr lang="en-US" sz="1800" dirty="0"/>
              <a:t> </a:t>
            </a:r>
            <a:r>
              <a:rPr lang="en-US" sz="1800" dirty="0" err="1"/>
              <a:t>cantumkan</a:t>
            </a:r>
            <a:r>
              <a:rPr lang="en-US" sz="1800" dirty="0"/>
              <a:t> modal 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bangunan</a:t>
            </a:r>
            <a:r>
              <a:rPr lang="en-US" sz="1800" dirty="0"/>
              <a:t>, </a:t>
            </a:r>
            <a:r>
              <a:rPr lang="en-US" sz="1800" dirty="0" err="1"/>
              <a:t>sewa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tempat</a:t>
            </a:r>
            <a:r>
              <a:rPr lang="en-US" sz="1800" dirty="0"/>
              <a:t>, </a:t>
            </a:r>
            <a:r>
              <a:rPr lang="en-US" sz="1800" dirty="0" err="1"/>
              <a:t>pembelian</a:t>
            </a:r>
            <a:r>
              <a:rPr lang="en-US" sz="1800" dirty="0"/>
              <a:t> </a:t>
            </a:r>
            <a:r>
              <a:rPr lang="en-US" sz="1800" dirty="0" err="1"/>
              <a:t>mesin</a:t>
            </a:r>
            <a:r>
              <a:rPr lang="en-US" sz="1800" dirty="0"/>
              <a:t> dan </a:t>
            </a:r>
            <a:r>
              <a:rPr lang="en-US" sz="1800" dirty="0" err="1"/>
              <a:t>perlengkapan</a:t>
            </a:r>
            <a:r>
              <a:rPr lang="en-US" sz="1800" dirty="0"/>
              <a:t>.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keperluan</a:t>
            </a:r>
            <a:r>
              <a:rPr lang="en-US" sz="1800" dirty="0"/>
              <a:t> modal </a:t>
            </a:r>
            <a:r>
              <a:rPr lang="en-US" sz="1800" dirty="0" err="1"/>
              <a:t>kerja</a:t>
            </a:r>
            <a:r>
              <a:rPr lang="en-US" sz="1800" dirty="0"/>
              <a:t> </a:t>
            </a:r>
            <a:r>
              <a:rPr lang="en-US" sz="1800" dirty="0" err="1"/>
              <a:t>dijelaskan</a:t>
            </a:r>
            <a:r>
              <a:rPr lang="en-US" sz="1800" dirty="0"/>
              <a:t> </a:t>
            </a:r>
            <a:r>
              <a:rPr lang="en-US" sz="1800" dirty="0" err="1"/>
              <a:t>kebutuhan</a:t>
            </a:r>
            <a:r>
              <a:rPr lang="en-US" sz="1800" dirty="0"/>
              <a:t> modal </a:t>
            </a:r>
            <a:r>
              <a:rPr lang="en-US" sz="1800" dirty="0" err="1"/>
              <a:t>tiap</a:t>
            </a:r>
            <a:r>
              <a:rPr lang="en-US" sz="1800" dirty="0"/>
              <a:t> </a:t>
            </a:r>
            <a:r>
              <a:rPr lang="en-US" sz="1800" dirty="0" err="1"/>
              <a:t>minggu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tiap</a:t>
            </a:r>
            <a:r>
              <a:rPr lang="en-US" sz="1800" dirty="0"/>
              <a:t> </a:t>
            </a:r>
            <a:r>
              <a:rPr lang="en-US" sz="1800" dirty="0" err="1"/>
              <a:t>bulan</a:t>
            </a:r>
            <a:r>
              <a:rPr lang="en-US" sz="1800" dirty="0"/>
              <a:t>.</a:t>
            </a:r>
          </a:p>
          <a:p>
            <a:pPr marL="747713" indent="-400050" algn="just">
              <a:lnSpc>
                <a:spcPct val="150000"/>
              </a:lnSpc>
              <a:buFont typeface="+mj-lt"/>
              <a:buAutoNum type="romanUcPeriod" startAt="4"/>
            </a:pPr>
            <a:endParaRPr lang="en-US" sz="1800" dirty="0"/>
          </a:p>
          <a:p>
            <a:pPr algn="just">
              <a:lnSpc>
                <a:spcPct val="15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1902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95130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</TotalTime>
  <Words>677</Words>
  <Application>Microsoft Office PowerPoint</Application>
  <PresentationFormat>Widescreen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Rounded MT Bold</vt:lpstr>
      <vt:lpstr>Century Gothic</vt:lpstr>
      <vt:lpstr>Wingdings 3</vt:lpstr>
      <vt:lpstr>Ion</vt:lpstr>
      <vt:lpstr>1_Ion</vt:lpstr>
      <vt:lpstr>PowerPoint Presentation</vt:lpstr>
      <vt:lpstr>PERENCANAAN USAHA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Tiffany Annabel Blessing</cp:lastModifiedBy>
  <cp:revision>50</cp:revision>
  <dcterms:created xsi:type="dcterms:W3CDTF">2018-09-23T15:38:54Z</dcterms:created>
  <dcterms:modified xsi:type="dcterms:W3CDTF">2022-10-31T03:26:01Z</dcterms:modified>
</cp:coreProperties>
</file>