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</p:sldMasterIdLst>
  <p:sldIdLst>
    <p:sldId id="258" r:id="rId3"/>
    <p:sldId id="257" r:id="rId4"/>
    <p:sldId id="274" r:id="rId5"/>
    <p:sldId id="275" r:id="rId6"/>
    <p:sldId id="276" r:id="rId7"/>
    <p:sldId id="261" r:id="rId8"/>
    <p:sldId id="277" r:id="rId9"/>
    <p:sldId id="278" r:id="rId10"/>
    <p:sldId id="279" r:id="rId11"/>
    <p:sldId id="280" r:id="rId12"/>
    <p:sldId id="262" r:id="rId13"/>
    <p:sldId id="281" r:id="rId14"/>
    <p:sldId id="282" r:id="rId15"/>
    <p:sldId id="283" r:id="rId16"/>
    <p:sldId id="284" r:id="rId17"/>
    <p:sldId id="285" r:id="rId18"/>
    <p:sldId id="286" r:id="rId19"/>
    <p:sldId id="26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61" d="100"/>
          <a:sy n="61" d="100"/>
        </p:scale>
        <p:origin x="150" y="10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5256" y="1447802"/>
            <a:ext cx="8827957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5256" y="4777380"/>
            <a:ext cx="8827957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87FB14-1B04-4100-9D64-5BEA5E909C28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07/11/2022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181DE-29BE-419A-B150-60A259C2E405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7722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7B5C33-823D-431A-B238-09596CB319D1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07/11/2022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5FC2-49DF-4FCE-BFD4-3C329226BDCD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2752" y="381000"/>
            <a:ext cx="1349248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735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8" y="2861735"/>
            <a:ext cx="8827956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256" y="4777381"/>
            <a:ext cx="8827957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2531677-DA83-4BED-9702-9480214B0739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07/11/2022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A695A-85FD-4731-A512-3A2E5D5FF5F9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742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601" y="2060577"/>
            <a:ext cx="4397484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5967" y="2056093"/>
            <a:ext cx="4397487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915CC-E1C1-459F-B4E7-2246B23740A6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07/11/2022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030FC-FCBC-4290-B3DB-A8EA22BFFF86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616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600" y="1905000"/>
            <a:ext cx="439748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601" y="2514600"/>
            <a:ext cx="4397484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5969" y="1905000"/>
            <a:ext cx="439748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5969" y="2514600"/>
            <a:ext cx="4397484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9CC1817-8808-4872-B413-6B14D5D1262E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07/11/2022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84785-41A8-405E-B10E-1CE15D3B37A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014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05FACF-D4EC-4D1E-AF1C-C49E586BB0DA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07/11/2022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7FEBE-9F15-4A23-807A-E7E195BC392F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26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7B4847-433E-4194-A082-831FF90A0653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07/11/2022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A3401-CC4F-4E00-9D9A-7C0441F62B21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725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5" y="1447800"/>
            <a:ext cx="3401949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5863" y="1447800"/>
            <a:ext cx="5197351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5" y="3129282"/>
            <a:ext cx="3401949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0A0AD7-7E00-490F-96A4-B8BC715D86CD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07/11/2022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42F8D-2538-4C2E-AF6A-E787BAA6A8BA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145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208" y="1854192"/>
            <a:ext cx="5094232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51357" y="1143000"/>
            <a:ext cx="320123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5" y="3657600"/>
            <a:ext cx="5086304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B45D7B-A1BA-4D6F-9AB5-32B231B5F764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07/11/2022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876EB-06BC-43CC-9243-392C884DE3A5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858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8" y="4800587"/>
            <a:ext cx="8827956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5256" y="685800"/>
            <a:ext cx="8827957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7" y="5367325"/>
            <a:ext cx="882795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07/11/2022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954117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6" y="1447800"/>
            <a:ext cx="8827957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6" y="3657600"/>
            <a:ext cx="8827957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07/11/2022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197379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5213" y="1447800"/>
            <a:ext cx="800139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904" y="3771174"/>
            <a:ext cx="7281545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6" y="4350657"/>
            <a:ext cx="8827957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07/11/2022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8530" y="971253"/>
            <a:ext cx="80212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200" dirty="0">
                <a:solidFill>
                  <a:srgbClr val="1E5155">
                    <a:lumMod val="40000"/>
                    <a:lumOff val="60000"/>
                  </a:srgb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2921" y="2613787"/>
            <a:ext cx="80212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200" dirty="0">
                <a:solidFill>
                  <a:srgbClr val="1E5155">
                    <a:lumMod val="40000"/>
                    <a:lumOff val="60000"/>
                  </a:srgbClr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70777038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5" y="3124201"/>
            <a:ext cx="88279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256" y="4777381"/>
            <a:ext cx="8827957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07/11/2022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784539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113" y="1981200"/>
            <a:ext cx="294763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633" y="2667000"/>
            <a:ext cx="2928112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4672" y="1981200"/>
            <a:ext cx="29370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4116" y="2667000"/>
            <a:ext cx="294756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6556" y="1981200"/>
            <a:ext cx="29328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6556" y="2667000"/>
            <a:ext cx="2932877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711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404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07/11/2022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936305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633" y="4250949"/>
            <a:ext cx="294081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633" y="2209800"/>
            <a:ext cx="294081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633" y="4827213"/>
            <a:ext cx="294081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90389" y="4250949"/>
            <a:ext cx="29312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90388" y="2209800"/>
            <a:ext cx="293128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9035" y="4827212"/>
            <a:ext cx="29351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6556" y="4250949"/>
            <a:ext cx="29328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6555" y="2209800"/>
            <a:ext cx="2932877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6433" y="4827210"/>
            <a:ext cx="293676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711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404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07/11/2022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124679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73F191-B615-4F80-8BF2-F9914BDEBB47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07/11/2022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83F2A-C213-4F05-A0D1-6605897CD0CB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3857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6377" y="430215"/>
            <a:ext cx="1753057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633" y="773205"/>
            <a:ext cx="7425083" cy="54831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241309E-E3E7-43C8-AA3E-91A473C73247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07/11/2022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3D88-E45B-4564-8396-57E6492D5279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8956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5256" y="1447802"/>
            <a:ext cx="8827957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5256" y="4777380"/>
            <a:ext cx="8827957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87FB14-1B04-4100-9D64-5BEA5E909C28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07/11/2022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181DE-29BE-419A-B150-60A259C2E405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2259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7B5C33-823D-431A-B238-09596CB319D1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07/11/2022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5FC2-49DF-4FCE-BFD4-3C329226BDCD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2752" y="381000"/>
            <a:ext cx="1349248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4562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8" y="2861735"/>
            <a:ext cx="8827956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256" y="4777381"/>
            <a:ext cx="8827957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2531677-DA83-4BED-9702-9480214B0739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07/11/2022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A695A-85FD-4731-A512-3A2E5D5FF5F9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6139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601" y="2060577"/>
            <a:ext cx="4397484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5967" y="2056093"/>
            <a:ext cx="4397487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915CC-E1C1-459F-B4E7-2246B23740A6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07/11/2022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030FC-FCBC-4290-B3DB-A8EA22BFFF86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9020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600" y="1905000"/>
            <a:ext cx="439748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601" y="2514600"/>
            <a:ext cx="4397484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5969" y="1905000"/>
            <a:ext cx="439748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5969" y="2514600"/>
            <a:ext cx="4397484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9CC1817-8808-4872-B413-6B14D5D1262E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07/11/2022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84785-41A8-405E-B10E-1CE15D3B37A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9854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05FACF-D4EC-4D1E-AF1C-C49E586BB0DA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07/11/2022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7FEBE-9F15-4A23-807A-E7E195BC392F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993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7B4847-433E-4194-A082-831FF90A0653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07/11/2022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A3401-CC4F-4E00-9D9A-7C0441F62B21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2322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5" y="1447800"/>
            <a:ext cx="3401949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5863" y="1447800"/>
            <a:ext cx="5197351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5" y="3129282"/>
            <a:ext cx="3401949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0A0AD7-7E00-490F-96A4-B8BC715D86CD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07/11/2022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42F8D-2538-4C2E-AF6A-E787BAA6A8BA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7967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208" y="1854192"/>
            <a:ext cx="5094232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51357" y="1143000"/>
            <a:ext cx="320123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5" y="3657600"/>
            <a:ext cx="5086304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B45D7B-A1BA-4D6F-9AB5-32B231B5F764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07/11/2022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876EB-06BC-43CC-9243-392C884DE3A5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7330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8" y="4800587"/>
            <a:ext cx="8827956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5256" y="685800"/>
            <a:ext cx="8827957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7" y="5367325"/>
            <a:ext cx="882795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07/11/2022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494170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6" y="1447800"/>
            <a:ext cx="8827957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6" y="3657600"/>
            <a:ext cx="8827957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07/11/2022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153345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5213" y="1447800"/>
            <a:ext cx="800139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904" y="3771174"/>
            <a:ext cx="7281545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6" y="4350657"/>
            <a:ext cx="8827957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07/11/2022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8530" y="971253"/>
            <a:ext cx="80212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200" dirty="0">
                <a:solidFill>
                  <a:srgbClr val="1E5155">
                    <a:lumMod val="40000"/>
                    <a:lumOff val="60000"/>
                  </a:srgb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2921" y="2613787"/>
            <a:ext cx="80212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200" dirty="0">
                <a:solidFill>
                  <a:srgbClr val="1E5155">
                    <a:lumMod val="40000"/>
                    <a:lumOff val="60000"/>
                  </a:srgbClr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14304328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5" y="3124201"/>
            <a:ext cx="88279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256" y="4777381"/>
            <a:ext cx="8827957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07/11/2022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300191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113" y="1981200"/>
            <a:ext cx="294763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633" y="2667000"/>
            <a:ext cx="2928112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4672" y="1981200"/>
            <a:ext cx="29370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4116" y="2667000"/>
            <a:ext cx="294756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6556" y="1981200"/>
            <a:ext cx="29328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6556" y="2667000"/>
            <a:ext cx="2932877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711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404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07/11/2022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2780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633" y="4250949"/>
            <a:ext cx="294081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633" y="2209800"/>
            <a:ext cx="294081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633" y="4827213"/>
            <a:ext cx="294081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90389" y="4250949"/>
            <a:ext cx="29312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90388" y="2209800"/>
            <a:ext cx="293128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9035" y="4827212"/>
            <a:ext cx="29351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6556" y="4250949"/>
            <a:ext cx="29328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6555" y="2209800"/>
            <a:ext cx="2932877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6433" y="4827210"/>
            <a:ext cx="293676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711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404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07/11/2022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854481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73F191-B615-4F80-8BF2-F9914BDEBB47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07/11/2022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83F2A-C213-4F05-A0D1-6605897CD0CB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4334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6377" y="430215"/>
            <a:ext cx="1753057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633" y="773205"/>
            <a:ext cx="7425083" cy="54831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241309E-E3E7-43C8-AA3E-91A473C73247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07/11/2022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3D88-E45B-4564-8396-57E6492D5279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933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8399243" y="1676400"/>
            <a:ext cx="37592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7586443" y="-457200"/>
            <a:ext cx="21336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8399243" y="6096000"/>
            <a:ext cx="13208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205317" y="2667000"/>
            <a:ext cx="5588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1119717" y="2895600"/>
            <a:ext cx="31496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10327525" y="0"/>
            <a:ext cx="9144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280" y="452718"/>
            <a:ext cx="940717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600" y="2052925"/>
            <a:ext cx="8948872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8419" y="1790661"/>
            <a:ext cx="990599" cy="30487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07/11/2022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4413" y="3225261"/>
            <a:ext cx="3859795" cy="3048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5242" y="295737"/>
            <a:ext cx="838417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07506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ftr="0" dt="0"/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8399243" y="1676400"/>
            <a:ext cx="37592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7586443" y="-457200"/>
            <a:ext cx="21336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8399243" y="6096000"/>
            <a:ext cx="13208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205317" y="2667000"/>
            <a:ext cx="5588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1119717" y="2895600"/>
            <a:ext cx="31496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10327525" y="0"/>
            <a:ext cx="9144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280" y="452718"/>
            <a:ext cx="940717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600" y="2052925"/>
            <a:ext cx="8948872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8419" y="1790661"/>
            <a:ext cx="990599" cy="30487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07/11/2022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4413" y="3225261"/>
            <a:ext cx="3859795" cy="3048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5242" y="295737"/>
            <a:ext cx="838417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4580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bhayurhama@fisip.upr.ac.id" TargetMode="Externa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mailto:bhayurhama@fisip.upr.ac.id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2171564" y="2276873"/>
            <a:ext cx="7776864" cy="76944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d-ID" altLang="en-US" sz="4400" dirty="0">
                <a:solidFill>
                  <a:prstClr val="white"/>
                </a:solidFill>
                <a:latin typeface="Arial Rounded MT Bold" pitchFamily="34" charset="0"/>
              </a:rPr>
              <a:t>“</a:t>
            </a:r>
            <a:r>
              <a:rPr lang="en-US" altLang="en-US" sz="4400" dirty="0">
                <a:solidFill>
                  <a:prstClr val="white"/>
                </a:solidFill>
                <a:latin typeface="Arial Rounded MT Bold" pitchFamily="34" charset="0"/>
              </a:rPr>
              <a:t>KEWIRAUSAHAAN</a:t>
            </a:r>
            <a:r>
              <a:rPr lang="id-ID" altLang="en-US" sz="4400" dirty="0">
                <a:solidFill>
                  <a:prstClr val="white"/>
                </a:solidFill>
                <a:latin typeface="Arial Rounded MT Bold" pitchFamily="34" charset="0"/>
              </a:rPr>
              <a:t>”</a:t>
            </a:r>
            <a:endParaRPr lang="en-US" altLang="en-US" sz="4400" dirty="0">
              <a:solidFill>
                <a:prstClr val="white"/>
              </a:solidFill>
            </a:endParaRPr>
          </a:p>
        </p:txBody>
      </p:sp>
      <p:sp>
        <p:nvSpPr>
          <p:cNvPr id="24582" name="AutoShape 6" descr="Hasil gambar untuk gambar wisata laut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84" name="AutoShape 8" descr="data:image/jpeg;base64,/9j/4AAQSkZJRgABAQAAAQABAAD/2wCEAAkGBxQSEhUUExQWFhQXFBQYFxcYFxgYHBgVGhUYFxcUGBUcHCggGBolHBQUITEhJSkrLi4uFx8zODMsNygtLisBCgoKDg0OGhAQGywkICQsLCwsLDQsLCwsLCwsLCwsLCwsLCwsLCwsLCwsLCwsLCwsLCwsLCwsLCwsLCwsLCwsLP/AABEIAKgBKwMBIgACEQEDEQH/xAAbAAACAgMBAAAAAAAAAAAAAAAEBQIDAAEGB//EAEQQAAEDAgIGBggEAwgBBQAAAAEAAhEDIQQxBRJBUWGRBiJxgaHREzJSkrHB4fAUFUJiotLxBxYjQ1NygsIzY4OTsuL/xAAaAQADAQEBAQAAAAAAAAAAAAABAgMABAUG/8QAKhEAAgIBAwQCAQQDAQAAAAAAAAECEQMEITESE0FRFGEFMnGRoRVCUiL/2gAMAwEAAhEDEQA/ANUtFA5SiBhH0CDnwsU29CSepZEvwr/1XOVti+geofk8NaeK45N4QFreqY1skwwWPc03chqWHMZc0HUp1NaAO/5rmaUrsvuuDs8K7XBJPBIOkGgA8hzRB3i1uxW4R9YU+rBjZtW3YusPWZChBShK4spPpnGpIVv6NxTOc7xmlrujlRpkuOrbbC6kaRcRAiVJh13apMjgMleOpyx5ISwY5eDkauiNUaweZ/dCFo4LXcScxmYXaY3AN260JXhTBj9M22SrQ1MnFsnLTxtIW4TRQL7tBkZ7J227EXQ6FOcXRUbES22Z3HaLRfinNGnTOY2zYkdia4V42Z/JRnq8i/Sx46XFL9SEWjugbbGrUJM3a0Wz3nYQm9LorhmFzvRzJNnGQBlACYU6/GCiibSuSepzSe8mdePTYYraKOTr9Bab3Sx5Y2MomDvzyVGH6Aw8+kqdQCRqi54Xy2b12DqojsVjoIumWtzpV1A+HgbvpPPcZ0JqBzvRkObaNaxg5z2Kr+5VfXDIaQROsDYb52zdd8yQPgp4RxLjfYqL8hmS5RJ6DA3wzi8T/Z/VBAZUY4XkmWx3XlEV+g9MtGq5zXAGSYMnlaF3TjZJ8RitVxbu3pFrc8vPA8tFp4+DzjSfR2pRcQOuAJLm7O0bFmgujtTFOcGFoDYkmdu7fkV6HgSx1Rxgaxi+8BNaYDcgBvXRL8jkUemt/Zzw/HY3Lqvb0c5hOgeHa3rlzze86vgFwum9E+grvpglwabGIkESPjHcvXamKASvSWj6Va7mAu35HmM8gpafW5ITubbTK6jRY5xSgkmjg9DdFq1cjqljM9ZwIEcBtXSYroGA0+jqmYyLRc9oyC6bA1nCGuFsh3I5xS5dfmcrTofFoMKhurPGcZg6lN2rUBadxCFrYdwAJaYORgwewr2ghrwQ5oINjI2Jdp6hTGHcwtBbADW5QdkLqx/km2k4nLk/GKm1I8afTWg1dM7A0xmOZVlLRNI5lej8qKW55y0cm+UcwGrRYut/JqUWvzCVYrANGRjtWhqYSexp6ScVYkNNQ9GmhwvG/NVhgbxKt3CHafkCGDcdh5FRODO1HjFOCrr1tbgh1TsfphQDUwp+7Kv8BxHiraovvVJaU2/sHUkevHQ23X6pygKl2hqgPUqA/wC6fklb9IVwdUODh2LG43EbwF4Chk9o95yj/wAsaVMBVaM2k7YP0VLW1Rlq80J+Lr72qlxrEySOaZQfloVv0mG1cZUZ62qFU/H73fFBVMO5xk3++1RGDduKoscPIjlP0HNxdIEEzKJo6RY27XZpM6jGYKwEbkzxRYqySQ8q6QD7Fw+CsqtaYINtwH3KS0m9iZUWOidijKCjwysG5ckmsAO0DejqVVjf8xvNCyVH0YU3vyUqg9tdhvJPYrDjzZrWuP3vSh1FvHmVr0bePModuJk2hniMTWblTv2t80KMfVJgw3tPkqJHHmVEQLgIqC9Abfsb0sc0xLhaJvmi/wA2psHrBc6++xUuwzT+n4odmL5GWSS4OqOnqUJPi8a2o6RHNLvwzfZUPwABkCE0cUIglOcuRtQxGpeJJ3ea3V02W2IM8UtFMgRdUuw5JzKPbi3uL1SXAxGkC90lwHNNcPjKerczxhcuMNxyWHDneVpYYvyaM5Lejpa2mqbNsqk9JwbZLnvwvatDDt2rLT4w93IdBh9LOfOowydqE0nQqvaCSdactn0QDXBo9YtHbC2CDk4n/lPzRWPpdxA5OSpieuHAkOVXpCNninbcICZ1SfHmo1aAyIA7l1rMuKOV4Jcpif8AFu3n4qD685jwTKphpMk/BVmgBkmU4+hHin7FhYFBwJtblCYsw8G91J9BuwBP3Rew6Aq2iS1mtrtn2fqljqaaVafDxVDqKpCbXLI5MSb2QrqsWNDdsyjqmGVX4b7sqOa9klikvB0dF5ORA70RRG/4rkB0gGxj+Q81bT06fZd3gea5Hp5HpLUxXKOto2mfisqVgNq5b87O1ru6PNQdpwbWVOTfND47vcPyo1sdW3E3zHNRqvJNnTyXKHpG0foqch5rQ6SN9ipyHmitOxXqE0dMHAHrCe9H0MU05CFxg6RtP6KneApfnzfZdy+i0tO3yCOoUWd0zFNaLASduatbpFsQY7vJefnpCyfVP33Kiv0iP6GR/uvyAhS+HZT5tHpP5g3IxyVf45m4cl5gdK13ZVIncBbmhqlHEPM+keT/ALiPgUfgpcsC19+D1KrjmTkBPA+aqfjmbCD3heXv0NWees4uPEz8SraOhXNyAniQm+NBeRZaqXo9HdjuzksOOtcjj9yuDFGu0QHEf8kLisNWOZ1u15cPdKPYiItTL0d7itO0aYlzwJyi5PYBcpZV6Y0r6jahO6GtHeTJHJce3RVW+UK38nqbh2C3yzW7MEB6jI+EN6/TGuZDdRn/ABDiO828FrC9OK7JDwyoOI1TzbbwSoaFqcAO3yCqfoxwzjn9E3axvwJ3cq3tjXH9NcRUs0CkP2gOPvO+QCU1tKVXN69Wo6+Ree+0qH4F24c/oo1dEPfu5qkYQWyQrnOb/wDTZTRxJYdZry07wYPMJizpZiGEHW127QT8xceKX/3ffvUh0df7QVOmD5GiundN/wBnaaL6S0aogPLXn9DzedwORR/p2zMmV58zo48/ram+Hw+Kpj/zNcNzut45+KlLFDwyrys612JGy6rGJA4Ln242sPWNH+If9kLidMPbtpd0+aywpiPMzqm48jWgkTxhVHGlcY7pHU3t5BUfnr59c+HwTdgXuTO2fjTeFFmMO1ceekT/AGvALf8AeR28cgm7P0DuTvydd+MO5Vvxx2Bci/pK7eO9oVJ6Rv8AaHuhFYfoPVkaOvOMO5VuxjtwXIu0+/2/4W+SgekL/aHut8k3bXoFZWdW7FO3BR/FHcuTOnam/wDhb5LX5zV9o+63yW6F6N0ZfYa3SlMZNd77vJWjSjNx95xSAVDuHJX08Q/cOSVwRRxofM0gz93M+Sn+PZ+7n9ElZXfuHut8lcKr9lvdS9ILHAxrP3ff/FU1dIDYDzH8qBbWqbz4earq13+18EUgMNGkTsn3h5KT8aXeteMpcPJKnVnjafBYKz955DyTdKFDjUi4gdjiPgFoY52xxHY9/wAlQK9T2j99ywYur7R++5ajBjcW/wBp3v1PNEMruOZ/iqn5oBuMq7/DzCNw+Pq7mn/j9ErQVRe3EHhzq+aJp4js5P8ANVDHP2tbyHkpnGu9lvJv8qkyio3UxruHuu81U7Gu3/wH+ZSOkXjJrOQVT9LP2tprJfRn+5H8ZV4R/td/MraGNq/t90/zIX8y3sp8mlSbpPc1nJqZr6FT+xm7G1Iyb7v/AO0rxOKqn6NH8ytdpE7h3R5JdidIn7K0I/RpP7Jsxjwbk9kD+ZG0Medx5/KUmGknff8ARXUtJO2fAeSpKIq2Hn5gfYB7SfNUP0pvot/j/nQLtJuGZI5D5IeppN/tuCRQC2dBg9KN/wBGnyf/ADo6ppYR/wCGl7rv5ly+G0m723ffciK2kzHrv8EssasKewydpfdQod9Nx+aR4zENi1CiLzYVR/3VL9JH/Uf4ILEY6f8AMf3wqRxRvdApvgsOMH+jS915+LloY7/0qHfSJ+JKXuxH7io+n/cVXtQ9FlBjA6SIEeiof/EPmofmrhkygP8A2WeSANX9ygXjf98ke3D0MoDc9Iq0RNMRupUx/wBVWdPV/aHcxg+SV6wWrI9MfQe3HyhmdO4g/wCYeTfJVu01X/1D4fJLyAokLUgrFD0v4DnaZrn/ADX+8fNQ/NK/+q/3z5oEhYhSH7cPS/gZNqngrWPPDkqWhXMhI9zmlQRSeeHuokE7/wCEoei4e0ES2uPaCRkybD9wpOJG0cwPmo+laf6Klz2cZ7FkAg+ZkuE9vksFX93/ANvJQdUb9/1WCoFQFFpfxJ5qIqb9bmVH0w4qArN+z9EDJBLag3O5omm/7sg2VG/Z+qLo1OzmkYQimJ2BXhnAKhhPDn9EU17t/ipsdFZpncFA0TwVjwcy4dkqp7v3s+KyM6IehG8clfRpD7hAvqgf5g90LVPENBvU5D6I0wIdOY2LNb3n6hLMT2NH/EH4ysr4+kBZzz7vmEqr6Racg7mFoJjSTfAS4E5nwA+CtpYYJQMeBsPNE4bFudk4jvVHYjg1uxp+CG/wKqODZN57gfmg6mkao2mOJPmhX455/qfNKkw9N8HQYbCU9jHHt+gV9fAtizY97ySHC1q7rs+XwKtxGKrFoB1gRmSRfsECOZQad8h2rcKfghuHj5ILFYKPZ8fmEPqVXe0eakdF13bDyTp1yxdl5BnUezkqjT4I8aCrn9LvdPzV9LorXOyO0/KUzzQXLKp/YmLOCjqpzi+j/oiBVqMaTlmT8LbboduEoNLtd7oa4CQAQQS4a4h12y05TmFGWtwx5ZRP9xaafZzUTT7Oae0KODIfJdLZ1f3jYRa2+NgQbsTTaDFKmSRa7uo7aHbDlMWzUpfksKCnL0Kyz7la1FuqSSb7ewctyspYt+rbYT1t9iI8VD/LQ9FaZT6Pt5LXouB5Kfpngy0kbJ4RGXerqWlarQAKsRs1WnxLUv8Alo/8hqXgrbUKmKh3oCVuV6lgeMYted6tDjvSsPUg5AR4hn6X93itGtxS/XWi5YXshprjetemKD1lmsnQ3bQZ6Tis9J+5BErNZYPbDxVG8lTZiQN6Xa6kHoCvEho3GcPFS/MDuSsVFIVUtCdlB78USqXVjvQ/pCi8JgnVJ61NgGbqlRrAO4nWd2NBKDairYVjKS4lbammF0C536rbCARI3w6DzATjCdFBaS4+CDklvZzz1EIuuX9I5QsUPRE5Bej4boxSGYnunxK6TC9FRTbrvDKLdUmXxJHBguTwXPPWY4eR8byz/TH+djxyloyo7JjuSd4Do5WIuwgcbL1ypo/C0Ggvqh5ddoDmMBG/1pI4qA0nRypYUkWAqCn6RsnYSNYiNpdAuLrln+SX+qLPTZJfqkl+255tS6JvdnbvnwhMaHQJzsg89jSfGF2WiNI1cWCGNq0HB5a5jmuYW2nWtDdUjbK5DpL0uNB1Wixz3VmEN16klrXB3WAbJ1gWwQeKhL8hk8A+NGKttv8AoYU+hrKTdZ9m731GsE8wU4pdE6YEn0Q2+s423zdeP6f6QVsUR6R0BogDIb5t224K1vSfEjD/AId1b/DIjiGxGprRYWtG9Qlqsj5YyxY0v0np9OrhPRuNPEYZp1nME+2JEBroJXNU+llNjnMrNc9zXapNEtDMxEEnt5Lhn05g/u1RxOrI6wyBUYixgWyyvMwc9g3Lnepm/I3RHwjrcb01AcHUqAa0ZioS5zpMTaA3I70qr9K8S6rrl4aGukMHVEW6pA9aY2nsSB+LaYmc4tYxsyz2cbKzVDgbO1mttMQA25kdhKR5ZeWN0EqlUuedbWLyXDO5F7EzeyGc6coMAmw4m8QrqxaYiRmLwc5hsbIvzUXEmdhAE5dk9tu2ynYyRA5XNozzuP0wtWkTn9JAKuBJJAzIJ1d03IMDb81AthoMSCer2X7/ACWsxXrSb55bc/6bexREZ3txvlvVpc3rdUxO05XymbmyiRPq7Ra433kfBaxiBf3tIAI3xaZ5FVtyyCseI2bJmO4bNyxmHfFg7uQtBsEBUpVWspSvsB6LNZb1lUtyjYtFussLlXKyVrNRPWWtZQlYCtZqJ6yzWUZWBGzUSlSaVlOmSmGE0eXbJ8BzWJznGK3AmiUbh8A92xPcLokDPkMk9wWj8rW7EkppHm5deuIIR4DRhESAuhwmiiYkAd30TClgwMxf77kfh2SQGiSbAC88IXHm1dcEYYMmZ3IFw2Da3t7Pon2g9B/iXS4D0TfWMD3RbP4Jxo3o2GQ/Elo3MkfxH5Bb0pp1g/whDQIhrQ643bGwvLyamUnsz18Ohx41bRXjqGAYdX0TCIi+3dE+sPBKMTo/AvDWhtUnX1h6Oq9sEyfWAgNE27lxnSrp2W1xTw5DRT1hUa4TrOmIORgcDzRlD+0lgp0/SUG60n0gaYGfrNEWkXgrmeS+SspxWyX9HWU9CYeb06pnfXcchGZHBMcD0doAdWtWbJmJZbK0asHIi4OfYlHRfpBSx7HuphzCx+qWkg7JDrcPs5pjVa8GQnWSVVbOdRipdTir/YHqdAGFpFLHVqZLydYaoJBnqktIJFztXkPT3o9VwOKex+vUYYLazqbmioXNBdDpIJBJm+xev1NKag64I4gEjvVGKxdHEsNOqKdVh/S4THEbWniLpJzly9ykZY6pKjwENcRYHV3qVV4cNVoi5zm53jgvW8f0Gwb6ZFDXouItFR1Rs8WPJPIhLNH/ANmrNbWqYwZRqiiSJ4uNSY7Ak6xlVnAYJznOaxvrGGgg7WgwA7K5IU6rCAdZrhcAgz60SCSRI28+K7/pD0DcyThtSq0tgNkMcDrAzBEED/dxzSyr0IxRpyab3dVssD6VQ62sYOqCHNEG4Gtv7J3bD077HIelaTlECMvWiBeBJB2qbQ7V9Um8m8DVtYTYi47j3I/AdGsTVr6tKhWcBIJawkNcBBa4iGtvvPNF1egukGUqhNF4FIuEaplzNjmQDrXgiLi+W1+m+GNHHYkqUjxEiItADRcGABaFuk1pMawjVcSL5RYnntO3uV2jNGvc4Mc9gAOqab5BbtdDbXF7SCCFdTwNaoHeioh7Wkuc5oIDTrEQ95MNOZEuEwNyHQxaT4YurSIEtOvBJB1jPsk5ZuGXDKFOk3qNdJMkmxggWzHh3hFYfR9RzZ9G7UBtU1TqubrREmWkkj1ZniifwD6jGamFqENc8OfTo1CAJvdtMNGZtfIyl34Co/QpqDWcJJLo602O5pm82jao6+sD+rIXABDZgQBBcZlMW6LqGm0mm5guJcIYXAQCTPVGXrQbyJi4OKwgDzBGqQDDdUgGJ6pBIcLHLYh9B6a5KcU3rEt9X2ZLtUdo3TCg1jts8vqi2MY7WAeHVHHqAB1wPWEbMrTsnsVTsMP1Nqa1p9XdxuhYKrkVSpSqpW5X2PUVoslblVhy3rLWCixYq9ZbBRsFE1i0EXh6I2ooWUukqp0ScgmWG0STcozB4D9V4jgm1GnuMRs4Jjzs+ra2iUYLRbQAS2eKZ0KNtnZuVYEd+xENdGcRu+s3Upzo8nLklPll9KnGz73hMKL7QJ2JdRqi5kkZeO6URRrkDeZzyzXnZ8p16TBe7D6LiSJn74rrugJZ6V4cBr6o1Sc87x4JT0dwBxLxTyAEudtjcBvTzGUWYATQpa1QmNd/WdJyIFoHZvXmTn1Hu4YOO5nTD8Q2p/giWkAmAXEHeQZAHYucGLqCo01ptaCAInaGjyRGkNMYh4/xiWtJOTdXZca2fcqcA2k7ITG/ySWg5Jr7DMVoujiabmuDSHTPVbIPtAkWcN+xJcP/AGdYRpkh742PeS09oESuka5otkpsqQbD5f1UWvRHqZvA4VtFoZTa1jAIAAAHgrK2IAzc3yPbKoqPJmw7ZvwhAuoumADOyBPimTFas3iniZsez5oWs1js47Ty3owYRxmfr9Fc3BA7bWRtCNCtmHDZOs6c5m3C2QU6RGxxhRr4V4dBmJtcZfFRbh3CNXVF9s/YK2wKDTS2jj3LNaLB8HOCT55KLurcuvwuqjWcSYdyJ2brLUag2jVqAyHx2CL/ABVrdO1mD1ie8oP8WBm4nl8/jkqatU/pBIB2wc9xlHpApteSOJp4Ws7Xq4Wg5zi4l+o1ri52ZLhqkm8ydqIwWHwNNgpigGtD3PDRVqiHGxI6+XDJKMS8zBzJ/TG9RbTOtA7hckDjP0WoZZZryNKuhcK/VDa+NpNDtbVZiXFpMzMPDkzZhQ00/R4zENptEFj2seHg75iDxhI2DV28bAzylG63Vk2+KPTYe/JEv7u4ctIGI1ZcXD0dNtIXMgOa2Q/jOcDJJ6HQim2o4N/CPpOadb0msf8AEtDm0vQwwQMg6OBhGuZN7njEW3bFCuyI2Rxgc1qGWpfoVYvoXUbh3dXCOqtHUFFoab2c1pLWG9/WLuxA4XoJrsa6phXB5HWAxVECeALpCemsDIAPbreaq/FD2zzQabN8j6PDJWSora+hUztJSsUZWBOpGJypsEqDQjKDQqR3JzdFuGw53JxhMNBFgd8hAUH/AHCNpVB7Jneqqjzs0pMPpMJd1RlmEaDaAL8P6oDD1TOYy4K8vg9WOJnf2LM8+cW2GMsclKo4nZHH7yVTHzYOJIG3cpU3wVCaOdoJps1YMTcbD2XvG1EPn9J7vlAQOsO3OPsq8YnVNrdgGdt/0XDlhZbBlcXuNtH6RfTc17dYEEZwJjMEr0nRHSPD4vVbUaG1NgNwd+q/5FeW0qutaJJBMRePmsEsgznGdrfJebPE47o9zDqbW561pfRoMtDHarhDiL7co2ZArzTSOFqUnGGOBBI1r7DHenGg+ldWlA19dvsPzjc12fxXa4HT2GxMAODXew8QewE2Kjaf0ddKR5/o7SgLYe6Dxy57E6oVgciD5Lp9M6BZWzabAwWwCLZ8e+VwGlNB1sNU1qbajmx1uoYEbyCQRySyTRGWH0Pahg5Xj7CuZjN5veY+aQ0tKB0Ty47wr6bjfbt/rvS2RaHIxUnLx+ShXgyRmNnmlwcYnKeXNRdWI2/17Nq3UCmWfgnFsg9wg23cENWpvaQerGQLvJEYfEQZPK3wVGJa55karRPAz3+K1o24Jia8nKI9kavxWqIabDWG2XEj+GIUjSGY6xnZ/WFjRUiI1bXk/KydNCtModTAkztBsA2e/wCikHkCBI75V7cMNXrG+y4MlWYcAGJzG82sZtf4JkxHEGo1rEAX2CPnOSqx1UMABOr2Se1MKlbUhocIg3Iv4W8EsrhzWmO0EN1gSd8D4p1TE3A6OLpm2tYGzTblI8Exw2JmJAjiRHKUtxGjmvaH6uplIDSO8jYFX+WGmRqPLif0tJyHd8k9oSmPhiABBM/MbFo1Wuj5SUqbTDiGyWu3a0eBHzTKjoqoLh7SP3NM8x5I7AakWmLjwlU64GcITGvqCQOuRY6gMi+ZEZImlh7Cxy4+SakJbPA5WLSxd3We8SWKK2nUwFjHIunUQIKm2ouiGVCShY1pP4ouhUHtchKSsqbyiGutwVus5Z4h/SrtsLC/6iPgEbQrMMgG24jPsXIAGbEBMdH6xOq17o2xK0cjbqjly6VVdnSB7djp3jdwhS9IW2IgJbShpiDY7dU/K6JbUBOdyLHjzTNWcEsdBoIyEz4FRA3GbkHh2Qq9YgZza+WakyvrbT3i6hkgSprgKw/ViesBlJyveEb6YERstNp7eEG2aWUqt4Hjkrm1QM3CbkRIuVxzxpjRySiwuo8i9iCYFyLcJ7xmjKWIAs8WgS4HyStuMcCLy0EggCbxa0QeSIqi4M6zoPVgC28wNtt+S4MuE9PDqfZ1uidOVqPqPJbsa64jgCcuxdZgOl7HiKlMtPDrDxuF5bhqrmyGzqiSQbW4Wt3bkfhsYTEkAzvv4rjcZx4PShmTO70j0ewuJ69OaZzJYLHtbMclzmPo08O4NZVqP2HWZEboM32obD4wtOcjdPfvXT6K9BW9doB3GOVlPqtlHGMkI8OZmCIiBEHvhFlvC+3+m5dezR9AgAUqZ7gqK+g6Lx1QWne0n4Gyp0Mi8L8HJlgHARnHhZB4gsyJnhPjlkunr9H3NEhzCNusIPMW8AueeykCQ7qkWmbTs60wlaom8ckBljXAAEjZYC54lEmnNvVy3n4yh/QAZS4b7TO6dqnTkG4cN1+GzwWEao3iM7nIgZcPDuUMS6HBwAPC3krao3z2fMnYqWAZ3+veimCydWs/MNGWYzHZZVUqhbd1w7MRa20mCrTUA2ZxEjZu2rQN9o+XBOmIyqpWpyS1o1h2gE7YGS22vJ1hDtlmg24XmFXiMGC4uc0RNyC6e0gfGVulUAtLIA3yTsgmMoT9RNoJoPdOsSYAgNyGXgsrYzVMucQYs3WtlvDZQ76oYA6TBGcmI78il+kGl8BrtUu2OkEjiUeo1FjukMSQwO3XBdG/ee+EM7pSwnNw4aht/EgcVgA0TLs7QSTbad30S9+BJMkgHdJbwyiyZZBXA8zlZKxYuyz2TFtYsToxi3KxYspsFGwVNrytLF0Qk6sDRY1/er2Yt2WtA4WWLE9snKKfIdgXNaQ4v7t6atqt3TwjxO0LFivjl4PPz41yEemIOzsAPkrnNd2Ds+a2sVKuzzp7NfZjMRBPkb8JRQAcADfgBl2mVixRaTJZdlaJNqNbabbQCPGFqniyJI1WtGzbOUR3rFi5ZpDqFF1HFEHrSWzaADeM5mPvNEDHWIgF4O2xF9pAEDLaM1pYubJijRXFnldFzK4GRuNk27NaCJ71KlpV7TEEbfl8isWLgnjienjyyHOC088RDz7wTnB9Lag9a/C/xWLFytdL2OyM2w1vSn0tnMAbfMmOEgBXHT9EdVzWxawgg+F1tYl62VTL2uw9VpA1GybwAHE7p3oR+g3a3+HVAbFg4ax5yJ5LFiKlYHFPkXaQ0XiWeqGvAFo29gzlKqekKl9aibTrQCYWLEZNpiSwxJUcex9pIPHtyRjmWkXHZPJaWJou0cslToDONiRfP7uh61IETt8D3LaxNZNo06kAy4B8VVTaNWxaL7N8dsLFiaxASvh25lt85DrcibqbS85Ac48NayxYmTBR/9k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ubtitle 17"/>
          <p:cNvSpPr>
            <a:spLocks noGrp="1"/>
          </p:cNvSpPr>
          <p:nvPr>
            <p:ph type="subTitle" idx="1"/>
          </p:nvPr>
        </p:nvSpPr>
        <p:spPr>
          <a:xfrm>
            <a:off x="1831975" y="3429000"/>
            <a:ext cx="8458200" cy="1944216"/>
          </a:xfrm>
        </p:spPr>
        <p:txBody>
          <a:bodyPr>
            <a:normAutofit fontScale="77500" lnSpcReduction="20000"/>
          </a:bodyPr>
          <a:lstStyle/>
          <a:p>
            <a:endParaRPr lang="id-ID" dirty="0">
              <a:solidFill>
                <a:schemeClr val="tx1"/>
              </a:solidFill>
              <a:latin typeface="Arial Rounded MT Bold" pitchFamily="34" charset="0"/>
            </a:endParaRPr>
          </a:p>
          <a:p>
            <a:endParaRPr lang="id-ID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 err="1">
                <a:solidFill>
                  <a:schemeClr val="tx1"/>
                </a:solidFill>
                <a:latin typeface="Arial Rounded MT Bold" pitchFamily="34" charset="0"/>
              </a:rPr>
              <a:t>Dosen</a:t>
            </a:r>
            <a:endParaRPr lang="id-ID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id-ID" dirty="0">
                <a:solidFill>
                  <a:schemeClr val="tx1"/>
                </a:solidFill>
                <a:latin typeface="Arial Rounded MT Bold" pitchFamily="34" charset="0"/>
              </a:rPr>
              <a:t>BHAYU RHAMA</a:t>
            </a:r>
            <a:r>
              <a:rPr lang="en-US" dirty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rial Rounded MT Bold" pitchFamily="34" charset="0"/>
              </a:rPr>
              <a:t>ph.D</a:t>
            </a:r>
            <a:endParaRPr lang="en-US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>
                <a:solidFill>
                  <a:schemeClr val="tx1"/>
                </a:solidFill>
                <a:latin typeface="Arial Rounded MT Bold" pitchFamily="34" charset="0"/>
                <a:hlinkClick r:id="rId2"/>
              </a:rPr>
              <a:t>bhayurhama@fisip.upr.ac.id</a:t>
            </a:r>
            <a:endParaRPr lang="en-US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>
                <a:solidFill>
                  <a:schemeClr val="tx1"/>
                </a:solidFill>
                <a:latin typeface="Arial Rounded MT Bold" pitchFamily="34" charset="0"/>
              </a:rPr>
              <a:t>www.bhayurhama.com </a:t>
            </a:r>
            <a:endParaRPr lang="id-ID" dirty="0">
              <a:solidFill>
                <a:schemeClr val="tx1"/>
              </a:solidFill>
            </a:endParaRPr>
          </a:p>
          <a:p>
            <a:endParaRPr lang="id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208986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280" y="0"/>
            <a:ext cx="9407173" cy="1400530"/>
          </a:xfrm>
        </p:spPr>
        <p:txBody>
          <a:bodyPr/>
          <a:lstStyle/>
          <a:p>
            <a:r>
              <a:rPr lang="en-US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MARKETING PLAN</a:t>
            </a:r>
            <a:endParaRPr lang="en-GB" sz="80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A4C18B-730E-435E-9F88-1DE2DE8FC4FA}"/>
              </a:ext>
            </a:extLst>
          </p:cNvPr>
          <p:cNvSpPr txBox="1"/>
          <p:nvPr/>
        </p:nvSpPr>
        <p:spPr>
          <a:xfrm>
            <a:off x="646280" y="700265"/>
            <a:ext cx="10309860" cy="6412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800"/>
              </a:spcAft>
            </a:pP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Sebelum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menyusun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marketing plan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maka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wirausaha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harus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mengetahui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seluk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beluk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atau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konsep-konsep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pemasaran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segala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informasi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telah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dikumpulkan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maka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seorang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wirausaha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baru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menulis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marketing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plannya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algn="just">
              <a:spcBef>
                <a:spcPts val="0"/>
              </a:spcBef>
              <a:spcAft>
                <a:spcPts val="800"/>
              </a:spcAft>
            </a:pP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menyusun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marketing plan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maka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perlu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dijawab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tiga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pertanyaan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berikut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marR="0" indent="-342900" algn="just"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Where have we been?</a:t>
            </a:r>
          </a:p>
          <a:p>
            <a:pPr marL="342900" marR="0" indent="-342900" algn="just"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Where do we want to go?</a:t>
            </a:r>
          </a:p>
          <a:p>
            <a:pPr marL="342900" marR="0" indent="-342900" algn="just"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do we get there? (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Hisrich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-Peters, 1905: 139)</a:t>
            </a:r>
          </a:p>
          <a:p>
            <a:pPr marL="342900" marR="0" indent="-342900" algn="just"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Mark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eting Plan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adalah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merupakan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bagian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business plan.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Perencanaan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harus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disiapkan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seperti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dijelaskan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oleh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ygrave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adalah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analisa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situasi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perusahaan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lingkungannya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analisa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penilaian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peluang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kuatan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kelemahan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kendala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dihadapi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pasar. Juga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harus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digambarkan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Inti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kegiatan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marketing plan: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indent="-342900" algn="just"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Analisa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situasi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lingkungan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peluang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pasar</a:t>
            </a:r>
          </a:p>
          <a:p>
            <a:pPr marL="342900" marR="0" indent="-342900" algn="just"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Mengembangkan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sasaran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pemasaran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indent="-342900" algn="just"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Menetapkan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strategi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pemasaran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indent="-342900" algn="just"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Menciptakan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taktik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atau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Tindakan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pelaksanaan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algn="just">
              <a:spcBef>
                <a:spcPts val="0"/>
              </a:spcBef>
              <a:spcAft>
                <a:spcPts val="80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081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E07C1B-1C37-4256-930C-A8397D831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5FC2-49DF-4FCE-BFD4-3C329226BDCD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3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7694F5-B9AC-414B-9064-18F0C6473372}"/>
              </a:ext>
            </a:extLst>
          </p:cNvPr>
          <p:cNvSpPr txBox="1"/>
          <p:nvPr/>
        </p:nvSpPr>
        <p:spPr>
          <a:xfrm>
            <a:off x="426093" y="389535"/>
            <a:ext cx="10183792" cy="5813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Karakteristik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suatu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marketing plan yang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baik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harus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memenuhi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beberapa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kriteria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yaitu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marR="0" indent="-34290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Harus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didasarkan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fakta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asumsi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benar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tenteng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siapa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menjadi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target market</a:t>
            </a:r>
          </a:p>
          <a:p>
            <a:pPr marL="342900" marR="0" indent="-34290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Bagaimana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Teknik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promosi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efektif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indent="-34290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Bagaimana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perubahan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harga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pasar</a:t>
            </a:r>
          </a:p>
          <a:p>
            <a:pPr marL="342900" marR="0" indent="-34290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Bagaimana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saluran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distribusi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indent="-34290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Bahaimana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keadaan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saingan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indent="-34290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Bagaimana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SWOT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perusahaan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indent="-34290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Menyiapkan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sumber-sumber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diperlukan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seperti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sumber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daya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manusia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Keuangan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fasilitas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perawatan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sebagainya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28650" indent="-342900" algn="just">
              <a:lnSpc>
                <a:spcPct val="150000"/>
              </a:lnSpc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694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33812A-D00D-429F-B6B6-739D46560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5FC2-49DF-4FCE-BFD4-3C329226BDCD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4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48F7C4-3414-4600-A63C-05DCB2C4A9EA}"/>
              </a:ext>
            </a:extLst>
          </p:cNvPr>
          <p:cNvSpPr/>
          <p:nvPr/>
        </p:nvSpPr>
        <p:spPr>
          <a:xfrm>
            <a:off x="-1" y="0"/>
            <a:ext cx="10737273" cy="7357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algn="just">
              <a:lnSpc>
                <a:spcPct val="150000"/>
              </a:lnSpc>
            </a:pPr>
            <a:r>
              <a:rPr lang="en-US" sz="3200" b="1" dirty="0"/>
              <a:t>KONSEP AIDA + 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B22CD6-2BA1-4AB2-A5B7-A752D46185CD}"/>
              </a:ext>
            </a:extLst>
          </p:cNvPr>
          <p:cNvSpPr txBox="1"/>
          <p:nvPr/>
        </p:nvSpPr>
        <p:spPr>
          <a:xfrm>
            <a:off x="315420" y="679580"/>
            <a:ext cx="9911423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/>
              <a:t>Di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bisnis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diusahakan</a:t>
            </a:r>
            <a:r>
              <a:rPr lang="en-US" dirty="0"/>
              <a:t> agar </a:t>
            </a:r>
            <a:r>
              <a:rPr lang="en-US" dirty="0" err="1"/>
              <a:t>wirausahawan</a:t>
            </a:r>
            <a:r>
              <a:rPr lang="en-US" dirty="0"/>
              <a:t> </a:t>
            </a:r>
            <a:r>
              <a:rPr lang="en-US" dirty="0" err="1"/>
              <a:t>memperhatikan</a:t>
            </a:r>
            <a:r>
              <a:rPr lang="en-US" dirty="0"/>
              <a:t> </a:t>
            </a:r>
            <a:r>
              <a:rPr lang="en-US" dirty="0" err="1"/>
              <a:t>konsrp</a:t>
            </a:r>
            <a:r>
              <a:rPr lang="en-US" dirty="0"/>
              <a:t> AIDA+S.</a:t>
            </a:r>
          </a:p>
          <a:p>
            <a:pPr algn="just"/>
            <a:r>
              <a:rPr lang="en-US" dirty="0"/>
              <a:t>AIDA + S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singkatan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:</a:t>
            </a:r>
          </a:p>
          <a:p>
            <a:pPr algn="just"/>
            <a:r>
              <a:rPr lang="en-US" dirty="0"/>
              <a:t>A	: </a:t>
            </a:r>
            <a:r>
              <a:rPr lang="en-US" i="1" dirty="0"/>
              <a:t>Attention</a:t>
            </a:r>
          </a:p>
          <a:p>
            <a:pPr algn="just"/>
            <a:r>
              <a:rPr lang="en-US" dirty="0"/>
              <a:t>I	: </a:t>
            </a:r>
            <a:r>
              <a:rPr lang="en-US" i="1" dirty="0"/>
              <a:t>Interest</a:t>
            </a:r>
          </a:p>
          <a:p>
            <a:pPr algn="just"/>
            <a:r>
              <a:rPr lang="en-US" dirty="0"/>
              <a:t>D	: </a:t>
            </a:r>
            <a:r>
              <a:rPr lang="en-US" i="1" dirty="0"/>
              <a:t>Desire</a:t>
            </a:r>
          </a:p>
          <a:p>
            <a:pPr algn="just"/>
            <a:r>
              <a:rPr lang="en-US" dirty="0"/>
              <a:t>A	: </a:t>
            </a:r>
            <a:r>
              <a:rPr lang="en-US" i="1" dirty="0"/>
              <a:t>Action</a:t>
            </a:r>
          </a:p>
          <a:p>
            <a:pPr algn="just"/>
            <a:r>
              <a:rPr lang="en-US" dirty="0"/>
              <a:t>S	: </a:t>
            </a:r>
            <a:r>
              <a:rPr lang="en-US" i="1" dirty="0" err="1"/>
              <a:t>Statisfunction</a:t>
            </a:r>
            <a:endParaRPr lang="en-US" i="1" dirty="0"/>
          </a:p>
          <a:p>
            <a:pPr algn="just"/>
            <a:endParaRPr lang="en-US" dirty="0"/>
          </a:p>
          <a:p>
            <a:pPr algn="just"/>
            <a:r>
              <a:rPr lang="en-US" sz="2800" b="1" dirty="0"/>
              <a:t>5 </a:t>
            </a:r>
            <a:r>
              <a:rPr lang="en-US" sz="2800" b="1" dirty="0" err="1"/>
              <a:t>Konsep</a:t>
            </a:r>
            <a:r>
              <a:rPr lang="en-US" sz="2800" b="1" dirty="0"/>
              <a:t> </a:t>
            </a:r>
            <a:r>
              <a:rPr lang="en-US" sz="2800" b="1" dirty="0" err="1"/>
              <a:t>pemasaran</a:t>
            </a:r>
            <a:r>
              <a:rPr lang="en-US" sz="2800" b="1" dirty="0"/>
              <a:t> (</a:t>
            </a:r>
            <a:r>
              <a:rPr lang="en-US" sz="2800" b="1" i="1" dirty="0"/>
              <a:t>marketing concept</a:t>
            </a:r>
            <a:r>
              <a:rPr lang="en-US" sz="2800" b="1" dirty="0"/>
              <a:t>)</a:t>
            </a:r>
          </a:p>
          <a:p>
            <a:pPr marL="342900" indent="-342900" algn="just">
              <a:buAutoNum type="arabicPeriod"/>
            </a:pPr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dirty="0" err="1"/>
              <a:t>produksi</a:t>
            </a:r>
            <a:r>
              <a:rPr lang="en-US" dirty="0"/>
              <a:t>, </a:t>
            </a:r>
            <a:r>
              <a:rPr lang="en-US" dirty="0" err="1"/>
              <a:t>konsep</a:t>
            </a:r>
            <a:r>
              <a:rPr lang="en-US" dirty="0"/>
              <a:t> yang </a:t>
            </a:r>
            <a:r>
              <a:rPr lang="en-US" dirty="0" err="1"/>
              <a:t>bertolak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anggapan</a:t>
            </a:r>
            <a:r>
              <a:rPr lang="en-US" dirty="0"/>
              <a:t>,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konsumen</a:t>
            </a:r>
            <a:r>
              <a:rPr lang="en-US" dirty="0"/>
              <a:t> </a:t>
            </a:r>
            <a:r>
              <a:rPr lang="en-US" dirty="0" err="1"/>
              <a:t>ingin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yang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murah</a:t>
            </a:r>
            <a:r>
              <a:rPr lang="en-US" dirty="0"/>
              <a:t> dan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didapatkan</a:t>
            </a:r>
            <a:r>
              <a:rPr lang="en-US" dirty="0"/>
              <a:t>.</a:t>
            </a:r>
          </a:p>
          <a:p>
            <a:pPr marL="342900" indent="-342900" algn="just">
              <a:buAutoNum type="arabicPeriod"/>
            </a:pPr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, </a:t>
            </a:r>
            <a:r>
              <a:rPr lang="en-US" dirty="0" err="1"/>
              <a:t>konsumen</a:t>
            </a:r>
            <a:r>
              <a:rPr lang="en-US" dirty="0"/>
              <a:t> </a:t>
            </a: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memperhatikan</a:t>
            </a:r>
            <a:r>
              <a:rPr lang="en-US" dirty="0"/>
              <a:t> </a:t>
            </a:r>
            <a:r>
              <a:rPr lang="en-US" dirty="0" err="1"/>
              <a:t>mutu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sebelum</a:t>
            </a:r>
            <a:r>
              <a:rPr lang="en-US" dirty="0"/>
              <a:t> </a:t>
            </a:r>
            <a:r>
              <a:rPr lang="en-US" dirty="0" err="1"/>
              <a:t>membeli</a:t>
            </a:r>
            <a:r>
              <a:rPr lang="en-US" dirty="0"/>
              <a:t>, </a:t>
            </a:r>
            <a:r>
              <a:rPr lang="en-US" dirty="0" err="1"/>
              <a:t>mengetahui</a:t>
            </a:r>
            <a:r>
              <a:rPr lang="en-US" dirty="0"/>
              <a:t> </a:t>
            </a:r>
            <a:r>
              <a:rPr lang="en-US" dirty="0" err="1"/>
              <a:t>perbedaan</a:t>
            </a:r>
            <a:r>
              <a:rPr lang="en-US" dirty="0"/>
              <a:t> </a:t>
            </a:r>
            <a:r>
              <a:rPr lang="en-US" dirty="0" err="1"/>
              <a:t>mutu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, </a:t>
            </a:r>
            <a:r>
              <a:rPr lang="en-US" dirty="0" err="1"/>
              <a:t>mencari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mutu</a:t>
            </a:r>
            <a:r>
              <a:rPr lang="en-US" dirty="0"/>
              <a:t> yang </a:t>
            </a:r>
            <a:r>
              <a:rPr lang="en-US" dirty="0" err="1"/>
              <a:t>baik</a:t>
            </a:r>
            <a:r>
              <a:rPr lang="en-US" dirty="0"/>
              <a:t> dan </a:t>
            </a:r>
            <a:r>
              <a:rPr lang="en-US" dirty="0" err="1"/>
              <a:t>selalu</a:t>
            </a:r>
            <a:r>
              <a:rPr lang="en-US" dirty="0"/>
              <a:t> </a:t>
            </a:r>
            <a:r>
              <a:rPr lang="en-US" dirty="0" err="1"/>
              <a:t>menjaga</a:t>
            </a:r>
            <a:r>
              <a:rPr lang="en-US" dirty="0"/>
              <a:t> </a:t>
            </a:r>
            <a:r>
              <a:rPr lang="en-US" dirty="0" err="1"/>
              <a:t>mutu</a:t>
            </a:r>
            <a:r>
              <a:rPr lang="en-US" dirty="0"/>
              <a:t> dan </a:t>
            </a:r>
            <a:r>
              <a:rPr lang="en-US" dirty="0" err="1"/>
              <a:t>berlangganan</a:t>
            </a:r>
            <a:r>
              <a:rPr lang="en-US" dirty="0"/>
              <a:t>.</a:t>
            </a:r>
          </a:p>
          <a:p>
            <a:pPr marL="342900" indent="-342900" algn="just">
              <a:buAutoNum type="arabicPeriod"/>
            </a:pPr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dirty="0" err="1"/>
              <a:t>penjualan</a:t>
            </a:r>
            <a:r>
              <a:rPr lang="en-US" dirty="0"/>
              <a:t>,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menjual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dengai</a:t>
            </a:r>
            <a:r>
              <a:rPr lang="en-US" dirty="0"/>
              <a:t> </a:t>
            </a:r>
            <a:r>
              <a:rPr lang="en-US" dirty="0" err="1"/>
              <a:t>berbgai</a:t>
            </a:r>
            <a:r>
              <a:rPr lang="en-US" dirty="0"/>
              <a:t> </a:t>
            </a:r>
            <a:r>
              <a:rPr lang="en-US" dirty="0" err="1"/>
              <a:t>tekni</a:t>
            </a:r>
            <a:r>
              <a:rPr lang="en-US" dirty="0"/>
              <a:t> </a:t>
            </a:r>
            <a:r>
              <a:rPr lang="en-US" dirty="0" err="1"/>
              <a:t>promosi</a:t>
            </a:r>
            <a:r>
              <a:rPr lang="en-US" dirty="0"/>
              <a:t>.</a:t>
            </a:r>
          </a:p>
          <a:p>
            <a:pPr marL="342900" indent="-342900" algn="just">
              <a:buAutoNum type="arabicPeriod"/>
            </a:pPr>
            <a:r>
              <a:rPr lang="en-US" dirty="0" err="1"/>
              <a:t>Konsep</a:t>
            </a:r>
            <a:r>
              <a:rPr lang="en-US" dirty="0"/>
              <a:t> pasar,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memusatkan</a:t>
            </a:r>
            <a:r>
              <a:rPr lang="en-US" dirty="0"/>
              <a:t> </a:t>
            </a:r>
            <a:r>
              <a:rPr lang="en-US" dirty="0" err="1"/>
              <a:t>perhatian</a:t>
            </a:r>
            <a:r>
              <a:rPr lang="en-US" dirty="0"/>
              <a:t> pada </a:t>
            </a:r>
            <a:r>
              <a:rPr lang="en-US" dirty="0" err="1"/>
              <a:t>selera</a:t>
            </a:r>
            <a:r>
              <a:rPr lang="en-US" dirty="0"/>
              <a:t> </a:t>
            </a:r>
            <a:r>
              <a:rPr lang="en-US" dirty="0" err="1"/>
              <a:t>konsumen</a:t>
            </a:r>
            <a:r>
              <a:rPr lang="en-US" dirty="0"/>
              <a:t>, </a:t>
            </a:r>
            <a:r>
              <a:rPr lang="en-US" dirty="0" err="1"/>
              <a:t>memperhatikan</a:t>
            </a:r>
            <a:r>
              <a:rPr lang="en-US" dirty="0"/>
              <a:t> </a:t>
            </a:r>
            <a:r>
              <a:rPr lang="en-US" i="1" dirty="0"/>
              <a:t>needs</a:t>
            </a:r>
            <a:r>
              <a:rPr lang="en-US" dirty="0"/>
              <a:t> dan </a:t>
            </a:r>
            <a:r>
              <a:rPr lang="en-US" i="1" dirty="0"/>
              <a:t>wants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konsumen</a:t>
            </a:r>
            <a:r>
              <a:rPr lang="en-US" dirty="0"/>
              <a:t>.</a:t>
            </a:r>
          </a:p>
          <a:p>
            <a:pPr marL="342900" indent="-342900" algn="just">
              <a:buAutoNum type="arabicPeriod"/>
            </a:pPr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dirty="0" err="1"/>
              <a:t>pemasaran</a:t>
            </a:r>
            <a:r>
              <a:rPr lang="en-US" dirty="0"/>
              <a:t> </a:t>
            </a:r>
            <a:r>
              <a:rPr lang="en-US" dirty="0" err="1"/>
              <a:t>berwawasan</a:t>
            </a:r>
            <a:r>
              <a:rPr lang="en-US" dirty="0"/>
              <a:t> social,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yang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merusak</a:t>
            </a:r>
            <a:r>
              <a:rPr lang="en-US" dirty="0"/>
              <a:t> Kesehatan </a:t>
            </a:r>
            <a:r>
              <a:rPr lang="en-US" dirty="0" err="1"/>
              <a:t>masyarakat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23936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AB0CCF-C490-49B9-B3E1-F8DC4FF67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5FC2-49DF-4FCE-BFD4-3C329226BDCD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5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F01D48-724C-4C72-84E5-5922D8D2CCF0}"/>
              </a:ext>
            </a:extLst>
          </p:cNvPr>
          <p:cNvSpPr txBox="1"/>
          <p:nvPr/>
        </p:nvSpPr>
        <p:spPr>
          <a:xfrm>
            <a:off x="288757" y="295737"/>
            <a:ext cx="63257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MENGUTAMAKAN PELANGGAN</a:t>
            </a:r>
            <a:endParaRPr lang="en-US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20DC40-C73B-4D28-A92B-602BB7224818}"/>
              </a:ext>
            </a:extLst>
          </p:cNvPr>
          <p:cNvSpPr txBox="1"/>
          <p:nvPr/>
        </p:nvSpPr>
        <p:spPr>
          <a:xfrm>
            <a:off x="288757" y="2883135"/>
            <a:ext cx="112495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err="1"/>
              <a:t>Sasaran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 </a:t>
            </a:r>
            <a:r>
              <a:rPr lang="en-US" i="1" dirty="0"/>
              <a:t>marketing Concept 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kepuasan</a:t>
            </a:r>
            <a:r>
              <a:rPr lang="en-US" dirty="0"/>
              <a:t> </a:t>
            </a:r>
            <a:r>
              <a:rPr lang="en-US" dirty="0" err="1"/>
              <a:t>konsumen</a:t>
            </a:r>
            <a:r>
              <a:rPr lang="en-US" dirty="0"/>
              <a:t>.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mencapai</a:t>
            </a:r>
            <a:r>
              <a:rPr lang="en-US" dirty="0"/>
              <a:t> </a:t>
            </a:r>
            <a:r>
              <a:rPr lang="en-US" dirty="0" err="1"/>
              <a:t>sasaran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,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komponen</a:t>
            </a:r>
            <a:r>
              <a:rPr lang="en-US" dirty="0"/>
              <a:t> </a:t>
            </a:r>
            <a:r>
              <a:rPr lang="en-US" dirty="0" err="1"/>
              <a:t>penting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i="1" dirty="0"/>
              <a:t>costumer needs and wants, organizationally integrated marketing strategy an goals</a:t>
            </a:r>
            <a:r>
              <a:rPr lang="en-US" dirty="0"/>
              <a:t> (</a:t>
            </a:r>
            <a:r>
              <a:rPr lang="en-US" b="1" dirty="0"/>
              <a:t>Bygrave</a:t>
            </a:r>
            <a:r>
              <a:rPr lang="en-US" dirty="0"/>
              <a:t>).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41EA1D7-FA49-4AE5-89BB-33A23F258E9C}"/>
              </a:ext>
            </a:extLst>
          </p:cNvPr>
          <p:cNvSpPr txBox="1"/>
          <p:nvPr/>
        </p:nvSpPr>
        <p:spPr>
          <a:xfrm>
            <a:off x="288757" y="2230894"/>
            <a:ext cx="80473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TIGA KOMPONEN MARKETING CONCEPT</a:t>
            </a:r>
            <a:endParaRPr lang="en-US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3B9D27-8289-46B4-B08A-F31C5BE7D8CC}"/>
              </a:ext>
            </a:extLst>
          </p:cNvPr>
          <p:cNvSpPr txBox="1"/>
          <p:nvPr/>
        </p:nvSpPr>
        <p:spPr>
          <a:xfrm>
            <a:off x="278731" y="915009"/>
            <a:ext cx="112495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/>
              <a:t>Dunia </a:t>
            </a:r>
            <a:r>
              <a:rPr lang="en-US" dirty="0" err="1"/>
              <a:t>bisnis</a:t>
            </a:r>
            <a:r>
              <a:rPr lang="en-US" dirty="0"/>
              <a:t> sangat </a:t>
            </a:r>
            <a:r>
              <a:rPr lang="en-US" dirty="0" err="1"/>
              <a:t>memperhatikan</a:t>
            </a:r>
            <a:r>
              <a:rPr lang="en-US" dirty="0"/>
              <a:t> </a:t>
            </a:r>
            <a:r>
              <a:rPr lang="en-US" dirty="0" err="1"/>
              <a:t>pelanggannya</a:t>
            </a:r>
            <a:r>
              <a:rPr lang="en-US" dirty="0"/>
              <a:t>. </a:t>
            </a:r>
            <a:r>
              <a:rPr lang="en-US" b="1" dirty="0"/>
              <a:t>Peter Dracker </a:t>
            </a:r>
            <a:r>
              <a:rPr lang="en-US" dirty="0" err="1"/>
              <a:t>telaj</a:t>
            </a:r>
            <a:r>
              <a:rPr lang="en-US" dirty="0"/>
              <a:t> </a:t>
            </a:r>
            <a:r>
              <a:rPr lang="en-US" dirty="0" err="1"/>
              <a:t>menyatakan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menciptakan</a:t>
            </a:r>
            <a:r>
              <a:rPr lang="en-US" dirty="0"/>
              <a:t> </a:t>
            </a:r>
            <a:r>
              <a:rPr lang="en-US" dirty="0" err="1"/>
              <a:t>pelanggan</a:t>
            </a:r>
            <a:r>
              <a:rPr lang="en-US" dirty="0"/>
              <a:t>. 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saling</a:t>
            </a:r>
            <a:r>
              <a:rPr lang="en-US" dirty="0"/>
              <a:t> </a:t>
            </a:r>
            <a:r>
              <a:rPr lang="en-US" dirty="0" err="1"/>
              <a:t>bersaing</a:t>
            </a:r>
            <a:r>
              <a:rPr lang="en-US" dirty="0"/>
              <a:t> </a:t>
            </a:r>
            <a:r>
              <a:rPr lang="en-US" dirty="0" err="1"/>
              <a:t>memperebutkan</a:t>
            </a:r>
            <a:r>
              <a:rPr lang="en-US" dirty="0"/>
              <a:t> </a:t>
            </a:r>
            <a:r>
              <a:rPr lang="en-US" dirty="0" err="1"/>
              <a:t>pelanggan</a:t>
            </a:r>
            <a:r>
              <a:rPr lang="en-US" dirty="0"/>
              <a:t>.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situasi</a:t>
            </a:r>
            <a:r>
              <a:rPr lang="en-US" dirty="0"/>
              <a:t> </a:t>
            </a:r>
            <a:r>
              <a:rPr lang="en-US" i="1" dirty="0"/>
              <a:t>buyers </a:t>
            </a:r>
            <a:r>
              <a:rPr lang="en-US" i="1" dirty="0" err="1"/>
              <a:t>maket</a:t>
            </a:r>
            <a:r>
              <a:rPr lang="en-US" i="1" dirty="0"/>
              <a:t> </a:t>
            </a:r>
            <a:r>
              <a:rPr lang="en-US" dirty="0"/>
              <a:t>(</a:t>
            </a:r>
            <a:r>
              <a:rPr lang="en-US" dirty="0" err="1"/>
              <a:t>pembeli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raja),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berjuang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mencari</a:t>
            </a:r>
            <a:r>
              <a:rPr lang="en-US" dirty="0"/>
              <a:t> dan </a:t>
            </a:r>
            <a:r>
              <a:rPr lang="en-US" dirty="0" err="1"/>
              <a:t>memelihara</a:t>
            </a:r>
            <a:r>
              <a:rPr lang="en-US" dirty="0"/>
              <a:t> </a:t>
            </a:r>
            <a:r>
              <a:rPr lang="en-US" dirty="0" err="1"/>
              <a:t>langganannya</a:t>
            </a:r>
            <a:r>
              <a:rPr lang="en-US" dirty="0"/>
              <a:t>.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AD8BD6E-9557-4C94-8D18-78346A0C4D16}"/>
              </a:ext>
            </a:extLst>
          </p:cNvPr>
          <p:cNvSpPr/>
          <p:nvPr/>
        </p:nvSpPr>
        <p:spPr>
          <a:xfrm>
            <a:off x="6614528" y="3808064"/>
            <a:ext cx="2054910" cy="19792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188361C-6BCE-48F7-9CE1-E230AF73FFCF}"/>
              </a:ext>
            </a:extLst>
          </p:cNvPr>
          <p:cNvSpPr/>
          <p:nvPr/>
        </p:nvSpPr>
        <p:spPr>
          <a:xfrm>
            <a:off x="7794383" y="3808064"/>
            <a:ext cx="2054910" cy="19792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9513583-5C3C-4238-9F4C-F32AC19C6661}"/>
              </a:ext>
            </a:extLst>
          </p:cNvPr>
          <p:cNvSpPr/>
          <p:nvPr/>
        </p:nvSpPr>
        <p:spPr>
          <a:xfrm>
            <a:off x="7204456" y="4797699"/>
            <a:ext cx="2054910" cy="19792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1B66A2E-BD11-40C0-AD06-22DBAE866DF2}"/>
              </a:ext>
            </a:extLst>
          </p:cNvPr>
          <p:cNvSpPr txBox="1"/>
          <p:nvPr/>
        </p:nvSpPr>
        <p:spPr>
          <a:xfrm>
            <a:off x="6670357" y="4312652"/>
            <a:ext cx="9941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Customer </a:t>
            </a:r>
          </a:p>
          <a:p>
            <a:r>
              <a:rPr lang="en-US" sz="1200" b="1" dirty="0">
                <a:solidFill>
                  <a:schemeClr val="bg1"/>
                </a:solidFill>
              </a:rPr>
              <a:t>orientation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F8EE848-B784-4572-920A-166B6A071C9F}"/>
              </a:ext>
            </a:extLst>
          </p:cNvPr>
          <p:cNvSpPr txBox="1"/>
          <p:nvPr/>
        </p:nvSpPr>
        <p:spPr>
          <a:xfrm>
            <a:off x="8663690" y="4312652"/>
            <a:ext cx="119135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</a:rPr>
              <a:t>Organizational</a:t>
            </a:r>
          </a:p>
          <a:p>
            <a:r>
              <a:rPr lang="en-US" sz="1100" b="1" dirty="0">
                <a:solidFill>
                  <a:schemeClr val="bg1"/>
                </a:solidFill>
              </a:rPr>
              <a:t>integration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4EEF064-5574-4CF9-B4B5-AB3F3FA408CE}"/>
              </a:ext>
            </a:extLst>
          </p:cNvPr>
          <p:cNvSpPr txBox="1"/>
          <p:nvPr/>
        </p:nvSpPr>
        <p:spPr>
          <a:xfrm>
            <a:off x="7429447" y="5996159"/>
            <a:ext cx="16049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Goal achievement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793BF3A-9FB7-4A28-9679-DB2394346B2B}"/>
              </a:ext>
            </a:extLst>
          </p:cNvPr>
          <p:cNvSpPr txBox="1"/>
          <p:nvPr/>
        </p:nvSpPr>
        <p:spPr>
          <a:xfrm>
            <a:off x="7875883" y="4956394"/>
            <a:ext cx="712054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200" b="1" dirty="0" err="1">
                <a:solidFill>
                  <a:schemeClr val="bg1"/>
                </a:solidFill>
              </a:rPr>
              <a:t>Succes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FCA7355-B55D-4AA5-84D5-89AE8F85DF73}"/>
              </a:ext>
            </a:extLst>
          </p:cNvPr>
          <p:cNvSpPr txBox="1"/>
          <p:nvPr/>
        </p:nvSpPr>
        <p:spPr>
          <a:xfrm>
            <a:off x="2500132" y="5347504"/>
            <a:ext cx="3062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Sumber</a:t>
            </a:r>
            <a:r>
              <a:rPr lang="en-US" dirty="0"/>
              <a:t>: Bygrave 1994:69)</a:t>
            </a:r>
          </a:p>
        </p:txBody>
      </p:sp>
    </p:spTree>
    <p:extLst>
      <p:ext uri="{BB962C8B-B14F-4D97-AF65-F5344CB8AC3E}">
        <p14:creationId xmlns:p14="http://schemas.microsoft.com/office/powerpoint/2010/main" val="22588043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B808F21-DF9A-4A61-99B8-B02F01BD8ABB}"/>
              </a:ext>
            </a:extLst>
          </p:cNvPr>
          <p:cNvSpPr txBox="1"/>
          <p:nvPr/>
        </p:nvSpPr>
        <p:spPr>
          <a:xfrm>
            <a:off x="410787" y="1056236"/>
            <a:ext cx="10229504" cy="5025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err="1"/>
              <a:t>Tiga</a:t>
            </a:r>
            <a:r>
              <a:rPr lang="en-US" sz="2400" b="1" dirty="0"/>
              <a:t> </a:t>
            </a:r>
            <a:r>
              <a:rPr lang="en-US" sz="2400" b="1" dirty="0" err="1"/>
              <a:t>Pertanyaan</a:t>
            </a:r>
            <a:r>
              <a:rPr lang="en-US" sz="2400" b="1" dirty="0"/>
              <a:t> </a:t>
            </a:r>
            <a:r>
              <a:rPr lang="en-US" sz="2400" b="1" dirty="0" err="1"/>
              <a:t>Pokok</a:t>
            </a:r>
            <a:r>
              <a:rPr lang="en-US" sz="2400" b="1" dirty="0"/>
              <a:t> </a:t>
            </a:r>
            <a:r>
              <a:rPr lang="en-US" sz="2400" b="1" dirty="0" err="1"/>
              <a:t>Dalam</a:t>
            </a:r>
            <a:r>
              <a:rPr lang="en-US" sz="2400" b="1" dirty="0"/>
              <a:t> </a:t>
            </a:r>
            <a:r>
              <a:rPr lang="en-US" sz="2400" b="1" dirty="0" err="1"/>
              <a:t>Pemasaran</a:t>
            </a:r>
            <a:endParaRPr lang="en-US" sz="2400" b="1" dirty="0"/>
          </a:p>
          <a:p>
            <a:pPr algn="just">
              <a:lnSpc>
                <a:spcPct val="150000"/>
              </a:lnSpc>
            </a:pPr>
            <a:endParaRPr lang="en-US" sz="1200" b="1" dirty="0"/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i="1" dirty="0"/>
              <a:t>What? </a:t>
            </a:r>
            <a:r>
              <a:rPr lang="en-US" dirty="0"/>
              <a:t>= </a:t>
            </a:r>
            <a:r>
              <a:rPr lang="en-US" dirty="0" err="1"/>
              <a:t>Apa</a:t>
            </a:r>
            <a:r>
              <a:rPr lang="en-US" dirty="0"/>
              <a:t> yang </a:t>
            </a:r>
            <a:r>
              <a:rPr lang="en-US" dirty="0" err="1"/>
              <a:t>dipasarkan</a:t>
            </a:r>
            <a:r>
              <a:rPr lang="en-US" dirty="0"/>
              <a:t>,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jasa</a:t>
            </a:r>
            <a:endParaRPr lang="en-US" dirty="0"/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i="1" dirty="0"/>
              <a:t>Who? </a:t>
            </a:r>
            <a:r>
              <a:rPr lang="en-US" dirty="0"/>
              <a:t>= </a:t>
            </a:r>
            <a:r>
              <a:rPr lang="en-US" dirty="0" err="1"/>
              <a:t>Siapa</a:t>
            </a:r>
            <a:r>
              <a:rPr lang="en-US" dirty="0"/>
              <a:t> yang </a:t>
            </a:r>
            <a:r>
              <a:rPr lang="en-US" dirty="0" err="1"/>
              <a:t>memasarkan</a:t>
            </a:r>
            <a:r>
              <a:rPr lang="en-US" dirty="0"/>
              <a:t>, Lembaga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indibidu</a:t>
            </a:r>
            <a:endParaRPr lang="en-US" dirty="0"/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i="1" dirty="0"/>
              <a:t>How? </a:t>
            </a:r>
            <a:r>
              <a:rPr lang="en-US" dirty="0"/>
              <a:t>= </a:t>
            </a:r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memasarkannya</a:t>
            </a:r>
            <a:endParaRPr lang="en-US" dirty="0"/>
          </a:p>
          <a:p>
            <a:pPr algn="just">
              <a:lnSpc>
                <a:spcPct val="150000"/>
              </a:lnSpc>
            </a:pPr>
            <a:endParaRPr lang="en-US" dirty="0"/>
          </a:p>
          <a:p>
            <a:pPr algn="just">
              <a:lnSpc>
                <a:spcPct val="150000"/>
              </a:lnSpc>
            </a:pPr>
            <a:r>
              <a:rPr lang="en-US" dirty="0"/>
              <a:t>Ada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pendekatan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jawaban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pertanyaan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;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en-US" dirty="0"/>
              <a:t>Commodity Approach,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meneyelidiki</a:t>
            </a:r>
            <a:r>
              <a:rPr lang="en-US" dirty="0"/>
              <a:t> </a:t>
            </a:r>
            <a:r>
              <a:rPr lang="en-US" dirty="0" err="1"/>
              <a:t>aliran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(flow of goods) </a:t>
            </a:r>
            <a:r>
              <a:rPr lang="en-US" dirty="0" err="1"/>
              <a:t>dari</a:t>
            </a:r>
            <a:r>
              <a:rPr lang="en-US" dirty="0"/>
              <a:t> masing-masing </a:t>
            </a:r>
            <a:r>
              <a:rPr lang="en-US" dirty="0" err="1"/>
              <a:t>barang</a:t>
            </a:r>
            <a:r>
              <a:rPr lang="en-US" dirty="0"/>
              <a:t>.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en-US" dirty="0"/>
              <a:t>Institutional Approach, </a:t>
            </a:r>
            <a:r>
              <a:rPr lang="en-US" dirty="0" err="1"/>
              <a:t>apa</a:t>
            </a:r>
            <a:r>
              <a:rPr lang="en-US" dirty="0"/>
              <a:t> </a:t>
            </a:r>
            <a:r>
              <a:rPr lang="en-US" dirty="0" err="1"/>
              <a:t>peran</a:t>
            </a:r>
            <a:r>
              <a:rPr lang="en-US" dirty="0"/>
              <a:t> </a:t>
            </a:r>
            <a:r>
              <a:rPr lang="en-US" dirty="0" err="1"/>
              <a:t>institusi</a:t>
            </a:r>
            <a:r>
              <a:rPr lang="en-US" dirty="0"/>
              <a:t> dan </a:t>
            </a:r>
            <a:r>
              <a:rPr lang="en-US" dirty="0" err="1"/>
              <a:t>apa</a:t>
            </a:r>
            <a:r>
              <a:rPr lang="en-US" dirty="0"/>
              <a:t> </a:t>
            </a:r>
            <a:r>
              <a:rPr lang="en-US" dirty="0" err="1"/>
              <a:t>jasanya</a:t>
            </a:r>
            <a:r>
              <a:rPr lang="en-US" dirty="0"/>
              <a:t> di </a:t>
            </a:r>
            <a:r>
              <a:rPr lang="en-US" dirty="0" err="1"/>
              <a:t>dalam</a:t>
            </a:r>
            <a:r>
              <a:rPr lang="en-US" dirty="0"/>
              <a:t> flow of goods. </a:t>
            </a:r>
            <a:r>
              <a:rPr lang="en-US" dirty="0" err="1"/>
              <a:t>Institusi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grosir</a:t>
            </a:r>
            <a:r>
              <a:rPr lang="en-US" dirty="0"/>
              <a:t>, </a:t>
            </a:r>
            <a:r>
              <a:rPr lang="en-US" dirty="0" err="1"/>
              <a:t>pedagang</a:t>
            </a:r>
            <a:r>
              <a:rPr lang="en-US" dirty="0"/>
              <a:t> dan </a:t>
            </a:r>
            <a:r>
              <a:rPr lang="en-US" dirty="0" err="1"/>
              <a:t>sebgainya</a:t>
            </a:r>
            <a:r>
              <a:rPr lang="en-US" dirty="0"/>
              <a:t>.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en-US" dirty="0"/>
              <a:t>Functional Approach, </a:t>
            </a:r>
            <a:r>
              <a:rPr lang="en-US" dirty="0" err="1"/>
              <a:t>pendekatan</a:t>
            </a:r>
            <a:r>
              <a:rPr lang="en-US" dirty="0"/>
              <a:t> denga </a:t>
            </a:r>
            <a:r>
              <a:rPr lang="en-US" dirty="0" err="1"/>
              <a:t>klasifikasi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marketing</a:t>
            </a:r>
          </a:p>
        </p:txBody>
      </p:sp>
    </p:spTree>
    <p:extLst>
      <p:ext uri="{BB962C8B-B14F-4D97-AF65-F5344CB8AC3E}">
        <p14:creationId xmlns:p14="http://schemas.microsoft.com/office/powerpoint/2010/main" val="1862855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C51AE7-9512-4645-BE03-F194796B4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5FC2-49DF-4FCE-BFD4-3C329226BDCD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7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0B9482-70CD-481D-B032-AF3C62B2BF23}"/>
              </a:ext>
            </a:extLst>
          </p:cNvPr>
          <p:cNvSpPr/>
          <p:nvPr/>
        </p:nvSpPr>
        <p:spPr>
          <a:xfrm>
            <a:off x="706581" y="474345"/>
            <a:ext cx="9518073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 err="1"/>
              <a:t>Komoditi</a:t>
            </a:r>
            <a:r>
              <a:rPr lang="en-US" sz="2800" b="1" dirty="0"/>
              <a:t> </a:t>
            </a:r>
            <a:r>
              <a:rPr lang="en-US" sz="2800" b="1" dirty="0" err="1"/>
              <a:t>Apa</a:t>
            </a:r>
            <a:r>
              <a:rPr lang="en-US" sz="2800" b="1" dirty="0"/>
              <a:t> yang </a:t>
            </a:r>
            <a:r>
              <a:rPr lang="en-US" sz="2800" b="1" dirty="0" err="1"/>
              <a:t>dipasarkan</a:t>
            </a:r>
            <a:r>
              <a:rPr lang="en-US" sz="2800" b="1" dirty="0"/>
              <a:t>?</a:t>
            </a:r>
          </a:p>
          <a:p>
            <a:pPr algn="just">
              <a:lnSpc>
                <a:spcPct val="150000"/>
              </a:lnSpc>
            </a:pPr>
            <a:endParaRPr lang="en-US" sz="2000" dirty="0"/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b="1" dirty="0" err="1"/>
              <a:t>Barang</a:t>
            </a:r>
            <a:r>
              <a:rPr lang="en-US" sz="2000" b="1" dirty="0"/>
              <a:t> </a:t>
            </a:r>
            <a:r>
              <a:rPr lang="en-US" sz="2000" b="1" dirty="0" err="1"/>
              <a:t>konsumsi</a:t>
            </a:r>
            <a:r>
              <a:rPr lang="en-US" sz="2000" dirty="0"/>
              <a:t>, </a:t>
            </a:r>
            <a:r>
              <a:rPr lang="en-US" sz="2000" dirty="0" err="1"/>
              <a:t>barang</a:t>
            </a:r>
            <a:r>
              <a:rPr lang="en-US" sz="2000" dirty="0"/>
              <a:t> yang </a:t>
            </a:r>
            <a:r>
              <a:rPr lang="en-US" sz="2000" dirty="0" err="1"/>
              <a:t>dibeli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konsumsi</a:t>
            </a:r>
            <a:r>
              <a:rPr lang="en-US" sz="2000" dirty="0"/>
              <a:t> </a:t>
            </a:r>
            <a:r>
              <a:rPr lang="en-US" sz="2000" dirty="0" err="1"/>
              <a:t>akhir</a:t>
            </a:r>
            <a:r>
              <a:rPr lang="en-US" sz="2000" dirty="0"/>
              <a:t>.</a:t>
            </a:r>
          </a:p>
          <a:p>
            <a:pPr marL="682625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i="1" dirty="0"/>
              <a:t>Convenience goods</a:t>
            </a:r>
            <a:r>
              <a:rPr lang="en-US" sz="2000" dirty="0"/>
              <a:t>, </a:t>
            </a:r>
            <a:r>
              <a:rPr lang="en-US" sz="2000" dirty="0" err="1"/>
              <a:t>barang</a:t>
            </a:r>
            <a:r>
              <a:rPr lang="en-US" sz="2000" dirty="0"/>
              <a:t> yang </a:t>
            </a:r>
            <a:r>
              <a:rPr lang="en-US" sz="2000" dirty="0" err="1"/>
              <a:t>dibeli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kesenangan</a:t>
            </a:r>
            <a:r>
              <a:rPr lang="en-US" sz="2000" dirty="0"/>
              <a:t>.</a:t>
            </a:r>
          </a:p>
          <a:p>
            <a:pPr marL="682625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i="1" dirty="0"/>
              <a:t>Shopping goods</a:t>
            </a:r>
            <a:r>
              <a:rPr lang="en-US" sz="2000" dirty="0"/>
              <a:t>, </a:t>
            </a:r>
            <a:r>
              <a:rPr lang="en-US" sz="2000" dirty="0" err="1"/>
              <a:t>barang</a:t>
            </a:r>
            <a:r>
              <a:rPr lang="en-US" sz="2000" dirty="0"/>
              <a:t> yang </a:t>
            </a:r>
            <a:r>
              <a:rPr lang="en-US" sz="2000" dirty="0" err="1"/>
              <a:t>dibeli</a:t>
            </a:r>
            <a:r>
              <a:rPr lang="en-US" sz="2000" dirty="0"/>
              <a:t> Ketika shopping.</a:t>
            </a:r>
          </a:p>
          <a:p>
            <a:pPr marL="682625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i="1" dirty="0"/>
              <a:t>Specialty goods</a:t>
            </a:r>
            <a:r>
              <a:rPr lang="en-US" sz="2000" dirty="0"/>
              <a:t>, </a:t>
            </a:r>
            <a:r>
              <a:rPr lang="en-US" sz="2000" dirty="0" err="1"/>
              <a:t>barang</a:t>
            </a:r>
            <a:r>
              <a:rPr lang="en-US" sz="2000" dirty="0"/>
              <a:t> </a:t>
            </a:r>
            <a:r>
              <a:rPr lang="en-US" sz="2000" dirty="0" err="1"/>
              <a:t>mewah</a:t>
            </a:r>
            <a:r>
              <a:rPr lang="en-US" sz="2000" dirty="0"/>
              <a:t> </a:t>
            </a:r>
            <a:r>
              <a:rPr lang="en-US" sz="2000" dirty="0" err="1"/>
              <a:t>khusus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masyarakat</a:t>
            </a:r>
            <a:r>
              <a:rPr lang="en-US" sz="2000" dirty="0"/>
              <a:t> </a:t>
            </a:r>
            <a:r>
              <a:rPr lang="en-US" sz="2000" dirty="0" err="1"/>
              <a:t>kelas</a:t>
            </a:r>
            <a:r>
              <a:rPr lang="en-US" sz="2000" dirty="0"/>
              <a:t> </a:t>
            </a:r>
            <a:r>
              <a:rPr lang="en-US" sz="2000" i="1" dirty="0" err="1"/>
              <a:t>tertentu</a:t>
            </a:r>
            <a:r>
              <a:rPr lang="en-US" sz="2000" i="1" dirty="0"/>
              <a:t>.</a:t>
            </a:r>
          </a:p>
          <a:p>
            <a:pPr marL="682625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i="1" dirty="0" err="1"/>
              <a:t>Intence</a:t>
            </a:r>
            <a:r>
              <a:rPr lang="en-US" sz="2000" i="1" dirty="0"/>
              <a:t> goods</a:t>
            </a:r>
            <a:r>
              <a:rPr lang="en-US" sz="2000" dirty="0"/>
              <a:t>, </a:t>
            </a:r>
            <a:r>
              <a:rPr lang="en-US" sz="2000" dirty="0" err="1"/>
              <a:t>barang</a:t>
            </a:r>
            <a:r>
              <a:rPr lang="en-US" sz="2000" dirty="0"/>
              <a:t> yang </a:t>
            </a:r>
            <a:r>
              <a:rPr lang="en-US" sz="2000" dirty="0" err="1"/>
              <a:t>disukai</a:t>
            </a:r>
            <a:r>
              <a:rPr lang="en-US" sz="2000" dirty="0"/>
              <a:t> oleh </a:t>
            </a:r>
            <a:r>
              <a:rPr lang="en-US" sz="2000" dirty="0" err="1"/>
              <a:t>pembeli</a:t>
            </a:r>
            <a:r>
              <a:rPr lang="en-US" sz="2000" dirty="0"/>
              <a:t>.</a:t>
            </a:r>
          </a:p>
          <a:p>
            <a:pPr marL="682625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i="1" dirty="0"/>
              <a:t>Bulk goods</a:t>
            </a:r>
            <a:r>
              <a:rPr lang="en-US" sz="2000" dirty="0"/>
              <a:t>, </a:t>
            </a:r>
            <a:r>
              <a:rPr lang="en-US" sz="2000" dirty="0" err="1"/>
              <a:t>Barang</a:t>
            </a:r>
            <a:r>
              <a:rPr lang="en-US" sz="2000" dirty="0"/>
              <a:t> yang </a:t>
            </a:r>
            <a:r>
              <a:rPr lang="en-US" sz="2000" dirty="0" err="1"/>
              <a:t>memakan</a:t>
            </a:r>
            <a:r>
              <a:rPr lang="en-US" sz="2000" dirty="0"/>
              <a:t> </a:t>
            </a:r>
            <a:r>
              <a:rPr lang="en-US" sz="2000" dirty="0" err="1"/>
              <a:t>tempat</a:t>
            </a:r>
            <a:r>
              <a:rPr lang="en-US" sz="2000" dirty="0"/>
              <a:t> </a:t>
            </a:r>
            <a:r>
              <a:rPr lang="en-US" sz="2000" dirty="0" err="1"/>
              <a:t>luas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menyimpannya</a:t>
            </a:r>
            <a:r>
              <a:rPr lang="en-US" sz="200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342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FBA785-C8EC-42CA-92F3-0DA9CFE29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5FC2-49DF-4FCE-BFD4-3C329226BDCD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8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4833FC-7BA2-4E8F-B5B7-ACD551125F07}"/>
              </a:ext>
            </a:extLst>
          </p:cNvPr>
          <p:cNvSpPr txBox="1"/>
          <p:nvPr/>
        </p:nvSpPr>
        <p:spPr>
          <a:xfrm>
            <a:off x="661988" y="925975"/>
            <a:ext cx="9693254" cy="58566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+mj-lt"/>
              <a:buAutoNum type="arabicPeriod" startAt="2"/>
            </a:pPr>
            <a:r>
              <a:rPr lang="en-US" sz="1800" b="1" dirty="0" err="1"/>
              <a:t>Barang</a:t>
            </a:r>
            <a:r>
              <a:rPr lang="en-US" sz="1800" b="1" dirty="0"/>
              <a:t> Hasil </a:t>
            </a:r>
            <a:r>
              <a:rPr lang="en-US" sz="1800" b="1" dirty="0" err="1"/>
              <a:t>Bumi</a:t>
            </a:r>
            <a:r>
              <a:rPr lang="en-US" sz="1800" b="1" dirty="0"/>
              <a:t>, </a:t>
            </a:r>
            <a:r>
              <a:rPr lang="en-US" sz="1800" dirty="0" err="1"/>
              <a:t>barang</a:t>
            </a:r>
            <a:r>
              <a:rPr lang="en-US" sz="1800" dirty="0"/>
              <a:t> yang </a:t>
            </a:r>
            <a:r>
              <a:rPr lang="en-US" sz="1800" dirty="0" err="1"/>
              <a:t>berasal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produk</a:t>
            </a:r>
            <a:r>
              <a:rPr lang="en-US" sz="1800" dirty="0"/>
              <a:t> </a:t>
            </a:r>
            <a:r>
              <a:rPr lang="en-US" sz="1800" dirty="0" err="1"/>
              <a:t>agraris</a:t>
            </a:r>
            <a:r>
              <a:rPr lang="en-US" sz="1800" dirty="0"/>
              <a:t> juga </a:t>
            </a:r>
            <a:r>
              <a:rPr lang="en-US" sz="1800" dirty="0" err="1"/>
              <a:t>termasuk</a:t>
            </a:r>
            <a:r>
              <a:rPr lang="en-US" sz="1800" dirty="0"/>
              <a:t> </a:t>
            </a:r>
            <a:r>
              <a:rPr lang="en-US" sz="1800" dirty="0" err="1"/>
              <a:t>hasil</a:t>
            </a:r>
            <a:r>
              <a:rPr lang="en-US" sz="1800" dirty="0"/>
              <a:t> </a:t>
            </a:r>
            <a:r>
              <a:rPr lang="en-US" sz="1800" dirty="0" err="1"/>
              <a:t>peternakan</a:t>
            </a:r>
            <a:r>
              <a:rPr lang="en-US" sz="1800" dirty="0"/>
              <a:t> dan </a:t>
            </a:r>
            <a:r>
              <a:rPr lang="en-US" sz="1800" dirty="0" err="1"/>
              <a:t>perikanan</a:t>
            </a:r>
            <a:r>
              <a:rPr lang="en-US" dirty="0"/>
              <a:t>. </a:t>
            </a:r>
            <a:r>
              <a:rPr lang="en-US" dirty="0" err="1"/>
              <a:t>Pemasarannya</a:t>
            </a:r>
            <a:r>
              <a:rPr lang="en-US" dirty="0"/>
              <a:t> </a:t>
            </a:r>
            <a:r>
              <a:rPr lang="en-US" dirty="0" err="1"/>
              <a:t>memerlukan</a:t>
            </a:r>
            <a:r>
              <a:rPr lang="en-US" dirty="0"/>
              <a:t> </a:t>
            </a:r>
            <a:r>
              <a:rPr lang="en-US" dirty="0" err="1"/>
              <a:t>saluran</a:t>
            </a:r>
            <a:r>
              <a:rPr lang="en-US" dirty="0"/>
              <a:t> </a:t>
            </a:r>
            <a:r>
              <a:rPr lang="en-US" dirty="0" err="1"/>
              <a:t>distribusi</a:t>
            </a:r>
            <a:r>
              <a:rPr lang="en-US" dirty="0"/>
              <a:t> yang </a:t>
            </a:r>
            <a:r>
              <a:rPr lang="en-US" dirty="0" err="1"/>
              <a:t>singkat</a:t>
            </a:r>
            <a:r>
              <a:rPr lang="en-US" dirty="0"/>
              <a:t> dan </a:t>
            </a:r>
            <a:r>
              <a:rPr lang="en-US" dirty="0" err="1"/>
              <a:t>pengangkutan</a:t>
            </a:r>
            <a:r>
              <a:rPr lang="en-US" dirty="0"/>
              <a:t> yang </a:t>
            </a:r>
            <a:r>
              <a:rPr lang="en-US" dirty="0" err="1"/>
              <a:t>cepat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</a:t>
            </a:r>
            <a:r>
              <a:rPr lang="en-US" dirty="0" err="1"/>
              <a:t>cepat</a:t>
            </a:r>
            <a:r>
              <a:rPr lang="en-US" dirty="0"/>
              <a:t> </a:t>
            </a:r>
            <a:r>
              <a:rPr lang="en-US" dirty="0" err="1"/>
              <a:t>rusak</a:t>
            </a:r>
            <a:r>
              <a:rPr lang="en-US" dirty="0"/>
              <a:t> dan </a:t>
            </a:r>
            <a:r>
              <a:rPr lang="en-US" dirty="0" err="1"/>
              <a:t>busuk</a:t>
            </a:r>
            <a:r>
              <a:rPr lang="en-US" dirty="0"/>
              <a:t>. </a:t>
            </a:r>
            <a:r>
              <a:rPr lang="en-US" dirty="0" err="1"/>
              <a:t>Produk</a:t>
            </a:r>
            <a:r>
              <a:rPr lang="en-US" dirty="0"/>
              <a:t> juga </a:t>
            </a:r>
            <a:r>
              <a:rPr lang="en-US" dirty="0" err="1"/>
              <a:t>bersifat</a:t>
            </a:r>
            <a:r>
              <a:rPr lang="en-US" dirty="0"/>
              <a:t> </a:t>
            </a:r>
            <a:r>
              <a:rPr lang="en-US" dirty="0" err="1"/>
              <a:t>musiman</a:t>
            </a:r>
            <a:r>
              <a:rPr lang="en-US" dirty="0"/>
              <a:t>  yang </a:t>
            </a:r>
            <a:r>
              <a:rPr lang="en-US" dirty="0" err="1"/>
              <a:t>hargnya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anjlok</a:t>
            </a:r>
            <a:r>
              <a:rPr lang="en-US" dirty="0"/>
              <a:t> pada </a:t>
            </a:r>
            <a:r>
              <a:rPr lang="en-US" dirty="0" err="1"/>
              <a:t>musimnya</a:t>
            </a:r>
            <a:r>
              <a:rPr lang="en-US" dirty="0"/>
              <a:t> dan aka </a:t>
            </a:r>
            <a:r>
              <a:rPr lang="en-US" dirty="0" err="1"/>
              <a:t>meningkat</a:t>
            </a:r>
            <a:r>
              <a:rPr lang="en-US" dirty="0"/>
              <a:t> Ketika masa </a:t>
            </a:r>
            <a:r>
              <a:rPr lang="en-US" dirty="0" err="1"/>
              <a:t>panceklik</a:t>
            </a:r>
            <a:r>
              <a:rPr lang="en-US" dirty="0"/>
              <a:t>.</a:t>
            </a:r>
          </a:p>
          <a:p>
            <a:pPr algn="just">
              <a:lnSpc>
                <a:spcPct val="150000"/>
              </a:lnSpc>
            </a:pPr>
            <a:endParaRPr lang="en-US" sz="1800" dirty="0"/>
          </a:p>
          <a:p>
            <a:pPr marL="342900" indent="-342900" algn="just">
              <a:lnSpc>
                <a:spcPct val="150000"/>
              </a:lnSpc>
              <a:buFont typeface="+mj-lt"/>
              <a:buAutoNum type="arabicPeriod" startAt="3"/>
            </a:pPr>
            <a:r>
              <a:rPr lang="en-US" sz="1800" b="1" dirty="0" err="1"/>
              <a:t>Barang</a:t>
            </a:r>
            <a:r>
              <a:rPr lang="en-US" sz="1800" b="1" dirty="0"/>
              <a:t> </a:t>
            </a:r>
            <a:r>
              <a:rPr lang="en-US" sz="1800" b="1" dirty="0" err="1"/>
              <a:t>Industri</a:t>
            </a:r>
            <a:r>
              <a:rPr lang="en-US" sz="1800" dirty="0"/>
              <a:t>, </a:t>
            </a:r>
            <a:r>
              <a:rPr lang="en-US" sz="1800" dirty="0" err="1"/>
              <a:t>barang</a:t>
            </a:r>
            <a:r>
              <a:rPr lang="en-US" sz="1800" dirty="0"/>
              <a:t> yang </a:t>
            </a:r>
            <a:r>
              <a:rPr lang="en-US" sz="1800" dirty="0" err="1"/>
              <a:t>digunakan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keperluan</a:t>
            </a:r>
            <a:r>
              <a:rPr lang="en-US" sz="1800" dirty="0"/>
              <a:t> industry </a:t>
            </a:r>
            <a:r>
              <a:rPr lang="en-US" sz="1800" dirty="0" err="1"/>
              <a:t>membuat</a:t>
            </a:r>
            <a:r>
              <a:rPr lang="en-US" sz="1800" dirty="0"/>
              <a:t> </a:t>
            </a:r>
            <a:r>
              <a:rPr lang="en-US" sz="1800" dirty="0" err="1"/>
              <a:t>produk</a:t>
            </a:r>
            <a:r>
              <a:rPr lang="en-US" sz="1800" dirty="0"/>
              <a:t> </a:t>
            </a:r>
            <a:r>
              <a:rPr lang="en-US" sz="1800" dirty="0" err="1"/>
              <a:t>baru</a:t>
            </a:r>
            <a:r>
              <a:rPr lang="en-US" sz="1800" dirty="0"/>
              <a:t>. </a:t>
            </a:r>
            <a:r>
              <a:rPr lang="en-US" sz="1800" dirty="0" err="1"/>
              <a:t>Seperti</a:t>
            </a:r>
            <a:r>
              <a:rPr lang="en-US" sz="1800" dirty="0"/>
              <a:t> </a:t>
            </a:r>
            <a:r>
              <a:rPr lang="en-US" sz="1800" dirty="0" err="1"/>
              <a:t>bahan</a:t>
            </a:r>
            <a:r>
              <a:rPr lang="en-US" sz="1800" dirty="0"/>
              <a:t> </a:t>
            </a:r>
            <a:r>
              <a:rPr lang="en-US" sz="1800" dirty="0" err="1"/>
              <a:t>baku</a:t>
            </a:r>
            <a:r>
              <a:rPr lang="en-US" sz="1800" dirty="0"/>
              <a:t>, </a:t>
            </a:r>
            <a:r>
              <a:rPr lang="en-US" sz="1800" dirty="0" err="1"/>
              <a:t>perlengkapan</a:t>
            </a:r>
            <a:r>
              <a:rPr lang="en-US" sz="1800" dirty="0"/>
              <a:t> </a:t>
            </a:r>
            <a:r>
              <a:rPr lang="en-US" sz="1800" dirty="0" err="1"/>
              <a:t>mesin</a:t>
            </a:r>
            <a:r>
              <a:rPr lang="en-US" sz="1800" dirty="0"/>
              <a:t>, </a:t>
            </a:r>
            <a:r>
              <a:rPr lang="en-US" sz="1800" dirty="0" err="1"/>
              <a:t>bahan</a:t>
            </a:r>
            <a:r>
              <a:rPr lang="en-US" sz="1800" dirty="0"/>
              <a:t> </a:t>
            </a:r>
            <a:r>
              <a:rPr lang="en-US" sz="1800" dirty="0" err="1"/>
              <a:t>pelumas</a:t>
            </a:r>
            <a:r>
              <a:rPr lang="en-US" sz="1800" dirty="0"/>
              <a:t> dan juga </a:t>
            </a:r>
            <a:r>
              <a:rPr lang="en-US" sz="1800" dirty="0" err="1"/>
              <a:t>hasil</a:t>
            </a:r>
            <a:r>
              <a:rPr lang="en-US" sz="1800" dirty="0"/>
              <a:t> </a:t>
            </a:r>
            <a:r>
              <a:rPr lang="en-US" sz="1800" dirty="0" err="1"/>
              <a:t>jadi</a:t>
            </a:r>
            <a:r>
              <a:rPr lang="en-US" sz="1800" dirty="0"/>
              <a:t>.</a:t>
            </a:r>
          </a:p>
          <a:p>
            <a:pPr algn="just">
              <a:lnSpc>
                <a:spcPct val="150000"/>
              </a:lnSpc>
            </a:pPr>
            <a:endParaRPr lang="en-US" sz="1800" dirty="0"/>
          </a:p>
          <a:p>
            <a:pPr marL="342900" indent="-342900" algn="just">
              <a:lnSpc>
                <a:spcPct val="150000"/>
              </a:lnSpc>
              <a:buFont typeface="+mj-lt"/>
              <a:buAutoNum type="arabicPeriod" startAt="4"/>
            </a:pPr>
            <a:r>
              <a:rPr lang="en-US" sz="1800" b="1" dirty="0"/>
              <a:t>Jasa</a:t>
            </a:r>
            <a:r>
              <a:rPr lang="en-US" sz="1800" dirty="0"/>
              <a:t>,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dapat</a:t>
            </a:r>
            <a:r>
              <a:rPr lang="en-US" sz="1800" dirty="0"/>
              <a:t> </a:t>
            </a:r>
            <a:r>
              <a:rPr lang="en-US" sz="1800" dirty="0" err="1"/>
              <a:t>dimiliki</a:t>
            </a:r>
            <a:r>
              <a:rPr lang="en-US" sz="1800" dirty="0"/>
              <a:t> </a:t>
            </a:r>
            <a:r>
              <a:rPr lang="en-US" sz="1800" dirty="0" err="1"/>
              <a:t>tapi</a:t>
            </a:r>
            <a:r>
              <a:rPr lang="en-US" sz="1800" dirty="0"/>
              <a:t> </a:t>
            </a:r>
            <a:r>
              <a:rPr lang="en-US" sz="1800" dirty="0" err="1"/>
              <a:t>dapat</a:t>
            </a:r>
            <a:r>
              <a:rPr lang="en-US" sz="1800" dirty="0"/>
              <a:t> </a:t>
            </a:r>
            <a:r>
              <a:rPr lang="en-US" sz="1800" dirty="0" err="1"/>
              <a:t>dirasakan</a:t>
            </a:r>
            <a:r>
              <a:rPr lang="en-US" dirty="0"/>
              <a:t>. Jasa </a:t>
            </a:r>
            <a:r>
              <a:rPr lang="en-US" dirty="0" err="1"/>
              <a:t>bersifat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terwujud</a:t>
            </a:r>
            <a:r>
              <a:rPr lang="en-US" dirty="0"/>
              <a:t> dab </a:t>
            </a:r>
            <a:r>
              <a:rPr lang="en-US" dirty="0" err="1"/>
              <a:t>tidk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disimpan</a:t>
            </a:r>
            <a:r>
              <a:rPr lang="en-US" dirty="0"/>
              <a:t>.</a:t>
            </a:r>
            <a:endParaRPr lang="en-US" sz="1800" dirty="0"/>
          </a:p>
          <a:p>
            <a:pPr algn="just">
              <a:lnSpc>
                <a:spcPct val="150000"/>
              </a:lnSpc>
            </a:pPr>
            <a:endParaRPr lang="en-US" sz="1800" dirty="0"/>
          </a:p>
          <a:p>
            <a:pPr marL="342900" indent="-342900" algn="just">
              <a:lnSpc>
                <a:spcPct val="150000"/>
              </a:lnSpc>
              <a:buFont typeface="+mj-lt"/>
              <a:buAutoNum type="arabicPeriod" startAt="4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7497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151B06-1D52-4B4C-BB1D-D996DEDC4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5FC2-49DF-4FCE-BFD4-3C329226BDCD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9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346246-9D13-41E9-9A10-DF58B5C3428A}"/>
              </a:ext>
            </a:extLst>
          </p:cNvPr>
          <p:cNvSpPr txBox="1"/>
          <p:nvPr/>
        </p:nvSpPr>
        <p:spPr>
          <a:xfrm>
            <a:off x="400050" y="1719423"/>
            <a:ext cx="9391650" cy="37271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/>
              <a:t>Ada </a:t>
            </a:r>
            <a:r>
              <a:rPr lang="en-US" sz="2000" dirty="0" err="1"/>
              <a:t>berbagai</a:t>
            </a:r>
            <a:r>
              <a:rPr lang="en-US" sz="2000" dirty="0"/>
              <a:t> Lembaga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organisasi</a:t>
            </a:r>
            <a:r>
              <a:rPr lang="en-US" sz="2000" dirty="0"/>
              <a:t> dan </a:t>
            </a:r>
            <a:r>
              <a:rPr lang="en-US" sz="2000" dirty="0" err="1"/>
              <a:t>individu</a:t>
            </a:r>
            <a:r>
              <a:rPr lang="en-US" sz="2000" dirty="0"/>
              <a:t> yang </a:t>
            </a:r>
            <a:r>
              <a:rPr lang="en-US" sz="2000" dirty="0" err="1"/>
              <a:t>terlibat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memasarkan</a:t>
            </a:r>
            <a:r>
              <a:rPr lang="en-US" sz="2000" dirty="0"/>
              <a:t> </a:t>
            </a:r>
            <a:r>
              <a:rPr lang="en-US" sz="2000" dirty="0" err="1"/>
              <a:t>barang</a:t>
            </a:r>
            <a:r>
              <a:rPr lang="en-US" sz="2000" dirty="0"/>
              <a:t> dan </a:t>
            </a:r>
            <a:r>
              <a:rPr lang="en-US" sz="2000" dirty="0" err="1"/>
              <a:t>jasa</a:t>
            </a:r>
            <a:r>
              <a:rPr lang="en-US" sz="2000" dirty="0"/>
              <a:t>.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beberapa</a:t>
            </a:r>
            <a:r>
              <a:rPr lang="en-US" sz="2000" dirty="0"/>
              <a:t> </a:t>
            </a:r>
            <a:r>
              <a:rPr lang="en-US" sz="2000" dirty="0" err="1"/>
              <a:t>cara</a:t>
            </a:r>
            <a:r>
              <a:rPr lang="en-US" sz="2000" dirty="0"/>
              <a:t> </a:t>
            </a:r>
            <a:r>
              <a:rPr lang="en-US" sz="2000" dirty="0" err="1"/>
              <a:t>seperti</a:t>
            </a:r>
            <a:r>
              <a:rPr lang="en-US" sz="2000" dirty="0"/>
              <a:t>: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/>
              <a:t>Penyaluran</a:t>
            </a:r>
            <a:r>
              <a:rPr lang="en-US" sz="2000" dirty="0"/>
              <a:t> </a:t>
            </a:r>
            <a:r>
              <a:rPr lang="en-US" sz="2000" dirty="0" err="1"/>
              <a:t>langsung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produsen</a:t>
            </a:r>
            <a:r>
              <a:rPr lang="en-US" sz="2000" dirty="0"/>
              <a:t> </a:t>
            </a:r>
            <a:r>
              <a:rPr lang="en-US" sz="2000" dirty="0" err="1"/>
              <a:t>ke</a:t>
            </a:r>
            <a:r>
              <a:rPr lang="en-US" sz="2000" dirty="0"/>
              <a:t> </a:t>
            </a:r>
            <a:r>
              <a:rPr lang="en-US" sz="2000" dirty="0" err="1"/>
              <a:t>konsumen</a:t>
            </a:r>
            <a:r>
              <a:rPr lang="en-US" sz="2000" dirty="0"/>
              <a:t> </a:t>
            </a:r>
            <a:r>
              <a:rPr lang="en-US" sz="2000" dirty="0" err="1"/>
              <a:t>seperti</a:t>
            </a:r>
            <a:r>
              <a:rPr lang="en-US" sz="2000" dirty="0"/>
              <a:t> </a:t>
            </a:r>
            <a:r>
              <a:rPr lang="en-US" sz="2000" dirty="0" err="1"/>
              <a:t>kerajinan</a:t>
            </a:r>
            <a:r>
              <a:rPr lang="en-US" sz="2000" dirty="0"/>
              <a:t> </a:t>
            </a:r>
            <a:r>
              <a:rPr lang="en-US" sz="2000" dirty="0" err="1"/>
              <a:t>rumah</a:t>
            </a:r>
            <a:r>
              <a:rPr lang="en-US" sz="2000" dirty="0"/>
              <a:t> </a:t>
            </a:r>
            <a:r>
              <a:rPr lang="en-US" sz="2000" dirty="0" err="1"/>
              <a:t>tangga</a:t>
            </a:r>
            <a:r>
              <a:rPr lang="en-US" sz="2000" dirty="0"/>
              <a:t> yang </a:t>
            </a:r>
            <a:r>
              <a:rPr lang="en-US" sz="2000" dirty="0" err="1"/>
              <a:t>langsung</a:t>
            </a:r>
            <a:r>
              <a:rPr lang="en-US" sz="2000" dirty="0"/>
              <a:t> </a:t>
            </a:r>
            <a:r>
              <a:rPr lang="en-US" sz="2000" dirty="0" err="1"/>
              <a:t>menjual</a:t>
            </a:r>
            <a:r>
              <a:rPr lang="en-US" sz="2000" dirty="0"/>
              <a:t> </a:t>
            </a:r>
            <a:r>
              <a:rPr lang="en-US" sz="2000" dirty="0" err="1"/>
              <a:t>produknya</a:t>
            </a:r>
            <a:r>
              <a:rPr lang="en-US" sz="2000" dirty="0"/>
              <a:t> </a:t>
            </a:r>
            <a:r>
              <a:rPr lang="en-US" sz="2000" dirty="0" err="1"/>
              <a:t>kepada</a:t>
            </a:r>
            <a:r>
              <a:rPr lang="en-US" sz="2000" dirty="0"/>
              <a:t> </a:t>
            </a:r>
            <a:r>
              <a:rPr lang="en-US" sz="2000" dirty="0" err="1"/>
              <a:t>konsumen</a:t>
            </a:r>
            <a:r>
              <a:rPr lang="en-US" sz="2000" dirty="0"/>
              <a:t>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/>
              <a:t>Penyaluran</a:t>
            </a:r>
            <a:r>
              <a:rPr lang="en-US" sz="2000" dirty="0"/>
              <a:t> semi </a:t>
            </a:r>
            <a:r>
              <a:rPr lang="en-US" sz="2000" dirty="0" err="1"/>
              <a:t>langsung</a:t>
            </a:r>
            <a:r>
              <a:rPr lang="en-US" sz="2000" dirty="0"/>
              <a:t> di </a:t>
            </a:r>
            <a:r>
              <a:rPr lang="en-US" sz="2000" dirty="0" err="1"/>
              <a:t>sini</a:t>
            </a:r>
            <a:r>
              <a:rPr lang="en-US" sz="2000" dirty="0"/>
              <a:t> </a:t>
            </a:r>
            <a:r>
              <a:rPr lang="en-US" sz="2000" dirty="0" err="1"/>
              <a:t>digunakan</a:t>
            </a:r>
            <a:r>
              <a:rPr lang="en-US" sz="2000" dirty="0"/>
              <a:t> </a:t>
            </a:r>
            <a:r>
              <a:rPr lang="en-US" sz="2000" dirty="0" err="1"/>
              <a:t>satu</a:t>
            </a:r>
            <a:r>
              <a:rPr lang="en-US" sz="2000" dirty="0"/>
              <a:t> </a:t>
            </a:r>
            <a:r>
              <a:rPr lang="en-US" sz="2000" dirty="0" err="1"/>
              <a:t>perantara</a:t>
            </a:r>
            <a:r>
              <a:rPr lang="en-US" sz="2000" dirty="0"/>
              <a:t> </a:t>
            </a:r>
            <a:r>
              <a:rPr lang="en-US" sz="2000" dirty="0" err="1"/>
              <a:t>misalnya</a:t>
            </a:r>
            <a:r>
              <a:rPr lang="en-US" sz="2000" dirty="0"/>
              <a:t> </a:t>
            </a:r>
            <a:r>
              <a:rPr lang="en-US" sz="2000" dirty="0" err="1"/>
              <a:t>menggunakan</a:t>
            </a:r>
            <a:r>
              <a:rPr lang="en-US" sz="2000" dirty="0"/>
              <a:t> </a:t>
            </a:r>
            <a:r>
              <a:rPr lang="en-US" sz="2000" dirty="0" err="1"/>
              <a:t>saluran</a:t>
            </a:r>
            <a:r>
              <a:rPr lang="en-US" sz="2000" dirty="0"/>
              <a:t> </a:t>
            </a:r>
            <a:r>
              <a:rPr lang="en-US" sz="2000" dirty="0" err="1"/>
              <a:t>pedagang</a:t>
            </a:r>
            <a:r>
              <a:rPr lang="en-US" sz="2000" dirty="0"/>
              <a:t> </a:t>
            </a:r>
            <a:r>
              <a:rPr lang="en-US" sz="2000" dirty="0" err="1"/>
              <a:t>eceran</a:t>
            </a:r>
            <a:r>
              <a:rPr lang="en-US" sz="2000" dirty="0"/>
              <a:t>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/>
              <a:t>Penyaluran</a:t>
            </a:r>
            <a:r>
              <a:rPr lang="en-US" sz="2000" dirty="0"/>
              <a:t>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langsung</a:t>
            </a:r>
            <a:r>
              <a:rPr lang="en-US" sz="2000" dirty="0"/>
              <a:t> </a:t>
            </a:r>
            <a:r>
              <a:rPr lang="en-US" sz="2000" dirty="0" err="1"/>
              <a:t>yaitu</a:t>
            </a:r>
            <a:r>
              <a:rPr lang="en-US" sz="2000" dirty="0"/>
              <a:t> </a:t>
            </a:r>
            <a:r>
              <a:rPr lang="en-US" sz="2000" dirty="0" err="1"/>
              <a:t>melebihi</a:t>
            </a:r>
            <a:r>
              <a:rPr lang="en-US" sz="2000" dirty="0"/>
              <a:t> </a:t>
            </a:r>
            <a:r>
              <a:rPr lang="en-US" sz="2000" dirty="0" err="1"/>
              <a:t>satu</a:t>
            </a:r>
            <a:r>
              <a:rPr lang="en-US" sz="2000" dirty="0"/>
              <a:t> </a:t>
            </a:r>
            <a:r>
              <a:rPr lang="en-US" sz="2000" dirty="0" err="1"/>
              <a:t>perantara</a:t>
            </a:r>
            <a:r>
              <a:rPr lang="en-US" sz="2000" dirty="0"/>
              <a:t> </a:t>
            </a:r>
            <a:r>
              <a:rPr lang="en-US" sz="2000" dirty="0" err="1"/>
              <a:t>misalny</a:t>
            </a:r>
            <a:r>
              <a:rPr lang="en-US" sz="2000" dirty="0"/>
              <a:t> </a:t>
            </a:r>
            <a:r>
              <a:rPr lang="en-US" sz="2000" dirty="0" err="1"/>
              <a:t>agen</a:t>
            </a:r>
            <a:r>
              <a:rPr lang="en-US" sz="2000" dirty="0"/>
              <a:t>, </a:t>
            </a:r>
            <a:r>
              <a:rPr lang="en-US" sz="2000" dirty="0" err="1"/>
              <a:t>pedagang</a:t>
            </a:r>
            <a:r>
              <a:rPr lang="en-US" sz="2000" dirty="0"/>
              <a:t> </a:t>
            </a:r>
            <a:r>
              <a:rPr lang="en-US" sz="2000" dirty="0" err="1"/>
              <a:t>besar</a:t>
            </a:r>
            <a:r>
              <a:rPr lang="en-US" sz="2000" dirty="0"/>
              <a:t>, </a:t>
            </a:r>
            <a:r>
              <a:rPr lang="en-US" sz="2000" dirty="0" err="1"/>
              <a:t>pedagang</a:t>
            </a:r>
            <a:r>
              <a:rPr lang="en-US" sz="2000" dirty="0"/>
              <a:t> </a:t>
            </a:r>
            <a:r>
              <a:rPr lang="en-US" sz="2000" dirty="0" err="1"/>
              <a:t>eceran</a:t>
            </a:r>
            <a:r>
              <a:rPr lang="en-US" sz="2000" dirty="0"/>
              <a:t> dan </a:t>
            </a:r>
            <a:r>
              <a:rPr lang="en-US" sz="2000" dirty="0" err="1"/>
              <a:t>baru</a:t>
            </a:r>
            <a:r>
              <a:rPr lang="en-US" sz="2000" dirty="0"/>
              <a:t> </a:t>
            </a:r>
            <a:r>
              <a:rPr lang="en-US" sz="2000" dirty="0" err="1"/>
              <a:t>ke</a:t>
            </a:r>
            <a:r>
              <a:rPr lang="en-US" sz="2000" dirty="0"/>
              <a:t> </a:t>
            </a:r>
            <a:r>
              <a:rPr lang="en-US" sz="2000" dirty="0" err="1"/>
              <a:t>konsumen</a:t>
            </a:r>
            <a:r>
              <a:rPr lang="en-US" sz="200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7EF413-0CFC-4044-80F2-3FB622C027B7}"/>
              </a:ext>
            </a:extLst>
          </p:cNvPr>
          <p:cNvSpPr txBox="1"/>
          <p:nvPr/>
        </p:nvSpPr>
        <p:spPr>
          <a:xfrm>
            <a:off x="422474" y="551259"/>
            <a:ext cx="6655442" cy="7357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200" b="1" dirty="0" err="1"/>
              <a:t>Siapa</a:t>
            </a:r>
            <a:r>
              <a:rPr lang="en-US" sz="3200" b="1" dirty="0"/>
              <a:t> yang </a:t>
            </a:r>
            <a:r>
              <a:rPr lang="en-US" sz="3200" b="1" dirty="0" err="1"/>
              <a:t>memasarkan</a:t>
            </a:r>
            <a:r>
              <a:rPr lang="en-US" sz="3200" b="1" dirty="0"/>
              <a:t>?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6511632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192E6C-000D-45F4-9885-C58D7C4E7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A3401-CC4F-4E00-9D9A-7C0441F62B21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10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E5240B-65BF-4FB1-B60B-9B273D6F7935}"/>
              </a:ext>
            </a:extLst>
          </p:cNvPr>
          <p:cNvSpPr txBox="1"/>
          <p:nvPr/>
        </p:nvSpPr>
        <p:spPr>
          <a:xfrm>
            <a:off x="702469" y="1927767"/>
            <a:ext cx="10787062" cy="3819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/>
              <a:t>Bagaimana</a:t>
            </a:r>
            <a:r>
              <a:rPr lang="en-US" sz="2400" dirty="0"/>
              <a:t> </a:t>
            </a:r>
            <a:r>
              <a:rPr lang="en-US" sz="2400" dirty="0" err="1"/>
              <a:t>memasarkan</a:t>
            </a:r>
            <a:r>
              <a:rPr lang="en-US" sz="2400" dirty="0"/>
              <a:t> </a:t>
            </a: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komoditi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melalui</a:t>
            </a:r>
            <a:r>
              <a:rPr lang="en-US" sz="2400" dirty="0"/>
              <a:t> </a:t>
            </a:r>
            <a:r>
              <a:rPr lang="en-US" sz="2400" dirty="0" err="1"/>
              <a:t>fungsi-fungsi</a:t>
            </a:r>
            <a:r>
              <a:rPr lang="en-US" sz="2400" dirty="0"/>
              <a:t> yang </a:t>
            </a:r>
            <a:r>
              <a:rPr lang="en-US" sz="2400" dirty="0" err="1"/>
              <a:t>terdapat</a:t>
            </a:r>
            <a:r>
              <a:rPr lang="en-US" sz="2400" dirty="0"/>
              <a:t> di </a:t>
            </a:r>
            <a:r>
              <a:rPr lang="en-US" sz="2400" dirty="0" err="1"/>
              <a:t>dalam</a:t>
            </a:r>
            <a:r>
              <a:rPr lang="en-US" sz="2400" dirty="0"/>
              <a:t> marketing. </a:t>
            </a:r>
            <a:r>
              <a:rPr lang="en-US" sz="2400" dirty="0" err="1"/>
              <a:t>Fungsi-fungsi</a:t>
            </a:r>
            <a:r>
              <a:rPr lang="en-US" sz="2400" dirty="0"/>
              <a:t> yang </a:t>
            </a:r>
            <a:r>
              <a:rPr lang="en-US" sz="2400" dirty="0" err="1"/>
              <a:t>terdapat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marketing </a:t>
            </a:r>
            <a:r>
              <a:rPr lang="en-US" sz="2400" dirty="0" err="1"/>
              <a:t>secara</a:t>
            </a:r>
            <a:r>
              <a:rPr lang="en-US" sz="2400" dirty="0"/>
              <a:t> garis </a:t>
            </a:r>
            <a:r>
              <a:rPr lang="en-US" sz="2400" dirty="0" err="1"/>
              <a:t>besar</a:t>
            </a:r>
            <a:r>
              <a:rPr lang="en-US" sz="2400" dirty="0"/>
              <a:t> </a:t>
            </a:r>
            <a:r>
              <a:rPr lang="en-US" sz="2400" dirty="0" err="1"/>
              <a:t>meliputi</a:t>
            </a:r>
            <a:r>
              <a:rPr lang="en-US" sz="2400" dirty="0"/>
              <a:t> </a:t>
            </a:r>
            <a:r>
              <a:rPr lang="en-US" sz="2400" dirty="0" err="1"/>
              <a:t>tiga</a:t>
            </a:r>
            <a:r>
              <a:rPr lang="en-US" sz="2400" dirty="0"/>
              <a:t> </a:t>
            </a:r>
            <a:r>
              <a:rPr lang="en-US" sz="2400" dirty="0" err="1"/>
              <a:t>fungsi</a:t>
            </a:r>
            <a:r>
              <a:rPr lang="en-US" sz="2400" dirty="0"/>
              <a:t> </a:t>
            </a:r>
            <a:r>
              <a:rPr lang="en-US" sz="2400" dirty="0" err="1"/>
              <a:t>yaitu</a:t>
            </a:r>
            <a:r>
              <a:rPr lang="en-US" sz="2400" dirty="0"/>
              <a:t>: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 err="1"/>
              <a:t>Fungsi</a:t>
            </a:r>
            <a:r>
              <a:rPr lang="en-US" sz="2400" dirty="0"/>
              <a:t> yang </a:t>
            </a:r>
            <a:r>
              <a:rPr lang="en-US" sz="2400" dirty="0" err="1"/>
              <a:t>melakukan</a:t>
            </a:r>
            <a:r>
              <a:rPr lang="en-US" sz="2400" dirty="0"/>
              <a:t> </a:t>
            </a:r>
            <a:r>
              <a:rPr lang="en-US" sz="2400" dirty="0" err="1"/>
              <a:t>pertukaran</a:t>
            </a:r>
            <a:endParaRPr lang="en-US" sz="2400" dirty="0"/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 err="1"/>
              <a:t>Fungsi</a:t>
            </a:r>
            <a:r>
              <a:rPr lang="en-US" sz="2400" dirty="0"/>
              <a:t> yang </a:t>
            </a:r>
            <a:r>
              <a:rPr lang="en-US" sz="2400" dirty="0" err="1"/>
              <a:t>melakukan</a:t>
            </a:r>
            <a:r>
              <a:rPr lang="en-US" sz="2400" dirty="0"/>
              <a:t> </a:t>
            </a:r>
            <a:r>
              <a:rPr lang="en-US" sz="2400" dirty="0" err="1"/>
              <a:t>kegiatan</a:t>
            </a:r>
            <a:r>
              <a:rPr lang="en-US" sz="2400" dirty="0"/>
              <a:t> </a:t>
            </a:r>
            <a:r>
              <a:rPr lang="en-US" sz="2400" dirty="0" err="1"/>
              <a:t>fisik</a:t>
            </a:r>
            <a:r>
              <a:rPr lang="en-US" sz="2400" dirty="0"/>
              <a:t> </a:t>
            </a:r>
            <a:r>
              <a:rPr lang="en-US" sz="2400" dirty="0" err="1"/>
              <a:t>barang</a:t>
            </a:r>
            <a:endParaRPr lang="en-US" sz="2400" dirty="0"/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 err="1"/>
              <a:t>Fungsi</a:t>
            </a:r>
            <a:r>
              <a:rPr lang="en-US" sz="2400" dirty="0"/>
              <a:t> yang </a:t>
            </a:r>
            <a:r>
              <a:rPr lang="en-US" sz="2400" dirty="0" err="1"/>
              <a:t>memberikan</a:t>
            </a:r>
            <a:r>
              <a:rPr lang="en-US" sz="2400" dirty="0"/>
              <a:t> </a:t>
            </a:r>
            <a:r>
              <a:rPr lang="en-US" sz="2400" dirty="0" err="1"/>
              <a:t>fasilitas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kemudahan</a:t>
            </a:r>
            <a:endParaRPr lang="en-US" sz="2400" dirty="0"/>
          </a:p>
          <a:p>
            <a:pPr algn="just">
              <a:lnSpc>
                <a:spcPct val="150000"/>
              </a:lnSpc>
            </a:pPr>
            <a:endParaRPr lang="en-US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C75741-7E97-4400-A2EC-249E80E26AE3}"/>
              </a:ext>
            </a:extLst>
          </p:cNvPr>
          <p:cNvSpPr txBox="1"/>
          <p:nvPr/>
        </p:nvSpPr>
        <p:spPr>
          <a:xfrm>
            <a:off x="702469" y="679580"/>
            <a:ext cx="6655442" cy="89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000" b="1" dirty="0" err="1"/>
              <a:t>Bagaimana</a:t>
            </a:r>
            <a:r>
              <a:rPr lang="en-US" sz="4000" b="1" dirty="0"/>
              <a:t> </a:t>
            </a:r>
            <a:r>
              <a:rPr lang="en-US" sz="4000" b="1" dirty="0" err="1"/>
              <a:t>memasarkan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3887312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14481" y="437340"/>
            <a:ext cx="7130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Strategi </a:t>
            </a:r>
            <a:r>
              <a:rPr lang="en-GB" sz="2800" b="1" dirty="0" err="1"/>
              <a:t>Pemasaran</a:t>
            </a:r>
            <a:endParaRPr lang="en-GB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22E161-BBC4-4ABC-AEF5-6DF0F216D9F0}"/>
              </a:ext>
            </a:extLst>
          </p:cNvPr>
          <p:cNvSpPr txBox="1"/>
          <p:nvPr/>
        </p:nvSpPr>
        <p:spPr>
          <a:xfrm>
            <a:off x="714481" y="1083671"/>
            <a:ext cx="9790743" cy="5242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GB" sz="1500" dirty="0"/>
              <a:t>Strategi </a:t>
            </a:r>
            <a:r>
              <a:rPr lang="en-GB" sz="1500" dirty="0" err="1"/>
              <a:t>perusahaan</a:t>
            </a:r>
            <a:r>
              <a:rPr lang="en-GB" sz="1500" dirty="0"/>
              <a:t> </a:t>
            </a:r>
            <a:r>
              <a:rPr lang="en-GB" sz="1500" dirty="0" err="1"/>
              <a:t>adalah</a:t>
            </a:r>
            <a:r>
              <a:rPr lang="en-GB" sz="1500" dirty="0"/>
              <a:t> </a:t>
            </a:r>
            <a:r>
              <a:rPr lang="en-GB" sz="1500" dirty="0" err="1"/>
              <a:t>pola</a:t>
            </a:r>
            <a:r>
              <a:rPr lang="en-GB" sz="1500" dirty="0"/>
              <a:t> </a:t>
            </a:r>
            <a:r>
              <a:rPr lang="en-GB" sz="1500" dirty="0" err="1"/>
              <a:t>keputusan</a:t>
            </a:r>
            <a:r>
              <a:rPr lang="en-GB" sz="1500" dirty="0"/>
              <a:t> </a:t>
            </a:r>
            <a:r>
              <a:rPr lang="en-GB" sz="1500" dirty="0" err="1"/>
              <a:t>dalam</a:t>
            </a:r>
            <a:r>
              <a:rPr lang="en-GB" sz="1500" dirty="0"/>
              <a:t> </a:t>
            </a:r>
            <a:r>
              <a:rPr lang="en-GB" sz="1500" dirty="0" err="1"/>
              <a:t>perusahaan</a:t>
            </a:r>
            <a:r>
              <a:rPr lang="en-GB" sz="1500" dirty="0"/>
              <a:t> yang </a:t>
            </a:r>
            <a:r>
              <a:rPr lang="en-GB" sz="1500" dirty="0" err="1"/>
              <a:t>menentukan</a:t>
            </a:r>
            <a:r>
              <a:rPr lang="en-GB" sz="1500" dirty="0"/>
              <a:t> </a:t>
            </a:r>
            <a:r>
              <a:rPr lang="en-GB" sz="1500" dirty="0" err="1"/>
              <a:t>sasaran</a:t>
            </a:r>
            <a:r>
              <a:rPr lang="en-GB" sz="1500" dirty="0"/>
              <a:t>, </a:t>
            </a:r>
            <a:r>
              <a:rPr lang="en-GB" sz="1500" dirty="0" err="1"/>
              <a:t>maksud</a:t>
            </a:r>
            <a:r>
              <a:rPr lang="en-GB" sz="1500" dirty="0"/>
              <a:t> </a:t>
            </a:r>
            <a:r>
              <a:rPr lang="en-GB" sz="1500" dirty="0" err="1"/>
              <a:t>atau</a:t>
            </a:r>
            <a:r>
              <a:rPr lang="en-GB" sz="1500" dirty="0"/>
              <a:t> </a:t>
            </a:r>
            <a:r>
              <a:rPr lang="en-GB" sz="1500" dirty="0" err="1"/>
              <a:t>tujuan</a:t>
            </a:r>
            <a:r>
              <a:rPr lang="en-GB" sz="1500" dirty="0"/>
              <a:t> yang </a:t>
            </a:r>
            <a:r>
              <a:rPr lang="en-GB" sz="1500" dirty="0" err="1"/>
              <a:t>menghasilkan</a:t>
            </a:r>
            <a:r>
              <a:rPr lang="en-GB" sz="1500" dirty="0"/>
              <a:t> </a:t>
            </a:r>
            <a:r>
              <a:rPr lang="en-GB" sz="1500" dirty="0" err="1"/>
              <a:t>kebijaksanaan</a:t>
            </a:r>
            <a:r>
              <a:rPr lang="en-GB" sz="1500" dirty="0"/>
              <a:t> </a:t>
            </a:r>
            <a:r>
              <a:rPr lang="en-GB" sz="1500" dirty="0" err="1"/>
              <a:t>utma</a:t>
            </a:r>
            <a:r>
              <a:rPr lang="en-GB" sz="1500" dirty="0"/>
              <a:t> dan </a:t>
            </a:r>
            <a:r>
              <a:rPr lang="en-GB" sz="1500" dirty="0" err="1"/>
              <a:t>merencanakan</a:t>
            </a:r>
            <a:r>
              <a:rPr lang="en-GB" sz="1500" dirty="0"/>
              <a:t> </a:t>
            </a:r>
            <a:r>
              <a:rPr lang="en-GB" sz="1500" dirty="0" err="1"/>
              <a:t>untuk</a:t>
            </a:r>
            <a:r>
              <a:rPr lang="en-GB" sz="1500" dirty="0"/>
              <a:t> </a:t>
            </a:r>
            <a:r>
              <a:rPr lang="en-GB" sz="1500" dirty="0" err="1"/>
              <a:t>pencapaian</a:t>
            </a:r>
            <a:r>
              <a:rPr lang="en-GB" sz="1500" dirty="0"/>
              <a:t> </a:t>
            </a:r>
            <a:r>
              <a:rPr lang="en-GB" sz="1500" dirty="0" err="1"/>
              <a:t>tujuan</a:t>
            </a:r>
            <a:r>
              <a:rPr lang="en-GB" sz="1500" dirty="0"/>
              <a:t> </a:t>
            </a:r>
            <a:r>
              <a:rPr lang="en-GB" sz="1500" dirty="0" err="1"/>
              <a:t>serta</a:t>
            </a:r>
            <a:r>
              <a:rPr lang="en-GB" sz="1500" dirty="0"/>
              <a:t> </a:t>
            </a:r>
            <a:r>
              <a:rPr lang="en-GB" sz="1500" dirty="0" err="1"/>
              <a:t>merinci</a:t>
            </a:r>
            <a:r>
              <a:rPr lang="en-GB" sz="1500" dirty="0"/>
              <a:t> </a:t>
            </a:r>
            <a:r>
              <a:rPr lang="en-GB" sz="1500" dirty="0" err="1"/>
              <a:t>jangkauan</a:t>
            </a:r>
            <a:r>
              <a:rPr lang="en-GB" sz="1500" dirty="0"/>
              <a:t> </a:t>
            </a:r>
            <a:r>
              <a:rPr lang="en-GB" sz="1500" dirty="0" err="1"/>
              <a:t>bisnis</a:t>
            </a:r>
            <a:r>
              <a:rPr lang="en-GB" sz="1500" dirty="0"/>
              <a:t> yang </a:t>
            </a:r>
            <a:r>
              <a:rPr lang="en-GB" sz="1500" dirty="0" err="1"/>
              <a:t>akan</a:t>
            </a:r>
            <a:r>
              <a:rPr lang="en-GB" sz="1500" dirty="0"/>
              <a:t> </a:t>
            </a:r>
            <a:r>
              <a:rPr lang="en-GB" sz="1500" dirty="0" err="1"/>
              <a:t>dicapai</a:t>
            </a:r>
            <a:r>
              <a:rPr lang="en-GB" sz="1500" dirty="0"/>
              <a:t> oleh </a:t>
            </a:r>
            <a:r>
              <a:rPr lang="en-GB" sz="1500" dirty="0" err="1"/>
              <a:t>perusahaan</a:t>
            </a:r>
            <a:r>
              <a:rPr lang="en-GB" sz="1500" dirty="0"/>
              <a:t>. </a:t>
            </a:r>
          </a:p>
          <a:p>
            <a:pPr algn="just">
              <a:lnSpc>
                <a:spcPct val="150000"/>
              </a:lnSpc>
            </a:pPr>
            <a:r>
              <a:rPr lang="en-GB" sz="1500" dirty="0" err="1"/>
              <a:t>Dalam</a:t>
            </a:r>
            <a:r>
              <a:rPr lang="en-GB" sz="1500" dirty="0"/>
              <a:t> Menyusun strategi </a:t>
            </a:r>
            <a:r>
              <a:rPr lang="en-GB" sz="1500" dirty="0" err="1"/>
              <a:t>pemasaran</a:t>
            </a:r>
            <a:r>
              <a:rPr lang="en-GB" sz="1500" dirty="0"/>
              <a:t> </a:t>
            </a:r>
            <a:r>
              <a:rPr lang="en-GB" sz="1500" dirty="0" err="1"/>
              <a:t>ada</a:t>
            </a:r>
            <a:r>
              <a:rPr lang="en-GB" sz="1500" dirty="0"/>
              <a:t> </a:t>
            </a:r>
            <a:r>
              <a:rPr lang="en-GB" sz="1500" dirty="0" err="1"/>
              <a:t>dua</a:t>
            </a:r>
            <a:r>
              <a:rPr lang="en-GB" sz="1500" dirty="0"/>
              <a:t> variable </a:t>
            </a:r>
            <a:r>
              <a:rPr lang="en-GB" sz="1500" dirty="0" err="1"/>
              <a:t>utama</a:t>
            </a:r>
            <a:r>
              <a:rPr lang="en-GB" sz="1500" dirty="0"/>
              <a:t> yang </a:t>
            </a:r>
            <a:r>
              <a:rPr lang="en-GB" sz="1500" dirty="0" err="1"/>
              <a:t>perlu</a:t>
            </a:r>
            <a:r>
              <a:rPr lang="en-GB" sz="1500" dirty="0"/>
              <a:t> </a:t>
            </a:r>
            <a:r>
              <a:rPr lang="en-GB" sz="1500" dirty="0" err="1"/>
              <a:t>dipertimbangkan</a:t>
            </a:r>
            <a:r>
              <a:rPr lang="en-GB" sz="1500" dirty="0"/>
              <a:t> ,</a:t>
            </a:r>
            <a:r>
              <a:rPr lang="en-GB" sz="1500" dirty="0" err="1"/>
              <a:t>yaitu</a:t>
            </a:r>
            <a:r>
              <a:rPr lang="en-GB" sz="1500" dirty="0"/>
              <a:t>;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GB" sz="1500" b="1" dirty="0" err="1"/>
              <a:t>Variabel</a:t>
            </a:r>
            <a:r>
              <a:rPr lang="en-GB" sz="1500" b="1" dirty="0"/>
              <a:t> yang </a:t>
            </a:r>
            <a:r>
              <a:rPr lang="en-GB" sz="1500" b="1" dirty="0" err="1"/>
              <a:t>dapat</a:t>
            </a:r>
            <a:r>
              <a:rPr lang="en-GB" sz="1500" b="1" dirty="0"/>
              <a:t> di control</a:t>
            </a:r>
          </a:p>
          <a:p>
            <a:pPr marL="633413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500" dirty="0"/>
              <a:t>Market segmentation, </a:t>
            </a:r>
            <a:r>
              <a:rPr lang="en-GB" sz="1500" dirty="0" err="1"/>
              <a:t>sebuah</a:t>
            </a:r>
            <a:r>
              <a:rPr lang="en-GB" sz="1500" dirty="0"/>
              <a:t> </a:t>
            </a:r>
            <a:r>
              <a:rPr lang="en-GB" sz="1500" dirty="0" err="1"/>
              <a:t>perusahaan</a:t>
            </a:r>
            <a:r>
              <a:rPr lang="en-GB" sz="1500" dirty="0"/>
              <a:t> </a:t>
            </a:r>
            <a:r>
              <a:rPr lang="en-GB" sz="1500" dirty="0" err="1"/>
              <a:t>melaksanakan</a:t>
            </a:r>
            <a:r>
              <a:rPr lang="en-GB" sz="1500" dirty="0"/>
              <a:t> market segmentation </a:t>
            </a:r>
            <a:r>
              <a:rPr lang="en-GB" sz="1500" dirty="0" err="1"/>
              <a:t>karena</a:t>
            </a:r>
            <a:r>
              <a:rPr lang="en-GB" sz="1500" dirty="0"/>
              <a:t> </a:t>
            </a:r>
            <a:r>
              <a:rPr lang="en-GB" sz="1500" dirty="0" err="1"/>
              <a:t>adanya</a:t>
            </a:r>
            <a:r>
              <a:rPr lang="en-GB" sz="1500" dirty="0"/>
              <a:t> </a:t>
            </a:r>
            <a:r>
              <a:rPr lang="en-GB" sz="1500" dirty="0" err="1"/>
              <a:t>perbedaan</a:t>
            </a:r>
            <a:r>
              <a:rPr lang="en-GB" sz="1500" dirty="0"/>
              <a:t> </a:t>
            </a:r>
            <a:r>
              <a:rPr lang="en-GB" sz="1500" dirty="0" err="1"/>
              <a:t>keinginan</a:t>
            </a:r>
            <a:r>
              <a:rPr lang="en-GB" sz="1500" dirty="0"/>
              <a:t>, </a:t>
            </a:r>
            <a:r>
              <a:rPr lang="en-GB" sz="1500" dirty="0" err="1"/>
              <a:t>daya</a:t>
            </a:r>
            <a:r>
              <a:rPr lang="en-GB" sz="1500" dirty="0"/>
              <a:t> </a:t>
            </a:r>
            <a:r>
              <a:rPr lang="en-GB" sz="1500" dirty="0" err="1"/>
              <a:t>beli</a:t>
            </a:r>
            <a:r>
              <a:rPr lang="en-GB" sz="1500" dirty="0"/>
              <a:t>, </a:t>
            </a:r>
            <a:r>
              <a:rPr lang="en-GB" sz="1500" dirty="0" err="1"/>
              <a:t>lokasi</a:t>
            </a:r>
            <a:r>
              <a:rPr lang="en-GB" sz="1500" dirty="0"/>
              <a:t>, </a:t>
            </a:r>
            <a:r>
              <a:rPr lang="en-GB" sz="1500" dirty="0" err="1"/>
              <a:t>sikap</a:t>
            </a:r>
            <a:r>
              <a:rPr lang="en-GB" sz="1500" dirty="0"/>
              <a:t> dan </a:t>
            </a:r>
            <a:r>
              <a:rPr lang="en-GB" sz="1500" dirty="0" err="1"/>
              <a:t>kebiasaan</a:t>
            </a:r>
            <a:r>
              <a:rPr lang="en-GB" sz="1500" dirty="0"/>
              <a:t> </a:t>
            </a:r>
            <a:r>
              <a:rPr lang="en-GB" sz="1500" dirty="0" err="1"/>
              <a:t>pembeli</a:t>
            </a:r>
            <a:r>
              <a:rPr lang="en-GB" sz="1500" dirty="0"/>
              <a:t>. (</a:t>
            </a:r>
            <a:r>
              <a:rPr lang="en-GB" sz="1500" b="1" dirty="0"/>
              <a:t>Philip Kotler</a:t>
            </a:r>
            <a:r>
              <a:rPr lang="en-GB" sz="1500" dirty="0"/>
              <a:t>)</a:t>
            </a:r>
          </a:p>
          <a:p>
            <a:pPr marL="633413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500" dirty="0"/>
              <a:t>Market budget, </a:t>
            </a:r>
            <a:r>
              <a:rPr lang="en-GB" sz="1500" dirty="0" err="1"/>
              <a:t>Jumlah</a:t>
            </a:r>
            <a:r>
              <a:rPr lang="en-GB" sz="1500" dirty="0"/>
              <a:t> dana sangat </a:t>
            </a:r>
            <a:r>
              <a:rPr lang="en-GB" sz="1500" dirty="0" err="1"/>
              <a:t>berpengaruh</a:t>
            </a:r>
            <a:r>
              <a:rPr lang="en-GB" sz="1500" dirty="0"/>
              <a:t> pada </a:t>
            </a:r>
            <a:r>
              <a:rPr lang="en-GB" sz="1500" dirty="0" err="1"/>
              <a:t>keberhasilan</a:t>
            </a:r>
            <a:r>
              <a:rPr lang="en-GB" sz="1500" dirty="0"/>
              <a:t> </a:t>
            </a:r>
            <a:r>
              <a:rPr lang="en-GB" sz="1500" dirty="0" err="1"/>
              <a:t>pemasaran</a:t>
            </a:r>
            <a:r>
              <a:rPr lang="en-GB" sz="1500" dirty="0"/>
              <a:t>. </a:t>
            </a:r>
            <a:r>
              <a:rPr lang="en-GB" sz="1500" dirty="0" err="1"/>
              <a:t>Besarnya</a:t>
            </a:r>
            <a:r>
              <a:rPr lang="en-GB" sz="1500" dirty="0"/>
              <a:t> </a:t>
            </a:r>
            <a:r>
              <a:rPr lang="en-GB" sz="1500" dirty="0" err="1"/>
              <a:t>jumlah</a:t>
            </a:r>
            <a:r>
              <a:rPr lang="en-GB" sz="1500" dirty="0"/>
              <a:t> </a:t>
            </a:r>
            <a:r>
              <a:rPr lang="en-GB" sz="1500" dirty="0" err="1"/>
              <a:t>anggaran</a:t>
            </a:r>
            <a:r>
              <a:rPr lang="en-GB" sz="1500" dirty="0"/>
              <a:t> </a:t>
            </a:r>
            <a:r>
              <a:rPr lang="en-GB" sz="1500" dirty="0" err="1"/>
              <a:t>belanja</a:t>
            </a:r>
            <a:r>
              <a:rPr lang="en-GB" sz="1500" dirty="0"/>
              <a:t> marketing sangat </a:t>
            </a:r>
            <a:r>
              <a:rPr lang="en-GB" sz="1500" dirty="0" err="1"/>
              <a:t>bergantung</a:t>
            </a:r>
            <a:r>
              <a:rPr lang="en-GB" sz="1500" dirty="0"/>
              <a:t> pada </a:t>
            </a:r>
            <a:r>
              <a:rPr lang="en-GB" sz="1500" dirty="0" err="1"/>
              <a:t>barang</a:t>
            </a:r>
            <a:r>
              <a:rPr lang="en-GB" sz="1500" dirty="0"/>
              <a:t> yang </a:t>
            </a:r>
            <a:r>
              <a:rPr lang="en-GB" sz="1500" dirty="0" err="1"/>
              <a:t>dipasarkan</a:t>
            </a:r>
            <a:r>
              <a:rPr lang="en-GB" sz="1500" dirty="0"/>
              <a:t>, dan </a:t>
            </a:r>
            <a:r>
              <a:rPr lang="en-GB" sz="1500" dirty="0" err="1"/>
              <a:t>sesuai</a:t>
            </a:r>
            <a:r>
              <a:rPr lang="en-GB" sz="1500" dirty="0"/>
              <a:t> pula </a:t>
            </a:r>
            <a:r>
              <a:rPr lang="en-GB" sz="1500" dirty="0" err="1"/>
              <a:t>dengan</a:t>
            </a:r>
            <a:r>
              <a:rPr lang="en-GB" sz="1500" dirty="0"/>
              <a:t> </a:t>
            </a:r>
            <a:r>
              <a:rPr lang="en-GB" sz="1500" dirty="0" err="1"/>
              <a:t>pengalaman</a:t>
            </a:r>
            <a:r>
              <a:rPr lang="en-GB" sz="1500" dirty="0"/>
              <a:t> </a:t>
            </a:r>
            <a:r>
              <a:rPr lang="en-GB" sz="1500" dirty="0" err="1"/>
              <a:t>pengusaha</a:t>
            </a:r>
            <a:r>
              <a:rPr lang="en-GB" sz="1500" dirty="0"/>
              <a:t>.</a:t>
            </a:r>
          </a:p>
          <a:p>
            <a:pPr marL="633413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500" dirty="0"/>
              <a:t>Timing, </a:t>
            </a:r>
            <a:r>
              <a:rPr lang="en-GB" sz="1500" dirty="0" err="1"/>
              <a:t>waktu</a:t>
            </a:r>
            <a:r>
              <a:rPr lang="en-GB" sz="1500" dirty="0"/>
              <a:t> </a:t>
            </a:r>
            <a:r>
              <a:rPr lang="en-GB" sz="1500" dirty="0" err="1"/>
              <a:t>itu</a:t>
            </a:r>
            <a:r>
              <a:rPr lang="en-GB" sz="1500" dirty="0"/>
              <a:t> </a:t>
            </a:r>
            <a:r>
              <a:rPr lang="en-GB" sz="1500" dirty="0" err="1"/>
              <a:t>adalah</a:t>
            </a:r>
            <a:r>
              <a:rPr lang="en-GB" sz="1500" dirty="0"/>
              <a:t> uang, </a:t>
            </a:r>
            <a:r>
              <a:rPr lang="en-GB" sz="1500" dirty="0" err="1"/>
              <a:t>siapa</a:t>
            </a:r>
            <a:r>
              <a:rPr lang="en-GB" sz="1500" dirty="0"/>
              <a:t> </a:t>
            </a:r>
            <a:r>
              <a:rPr lang="en-GB" sz="1500" dirty="0" err="1"/>
              <a:t>cepat</a:t>
            </a:r>
            <a:r>
              <a:rPr lang="en-GB" sz="1500" dirty="0"/>
              <a:t> </a:t>
            </a:r>
            <a:r>
              <a:rPr lang="en-GB" sz="1500" dirty="0" err="1"/>
              <a:t>dia</a:t>
            </a:r>
            <a:r>
              <a:rPr lang="en-GB" sz="1500" dirty="0"/>
              <a:t> </a:t>
            </a:r>
            <a:r>
              <a:rPr lang="en-GB" sz="1500" dirty="0" err="1"/>
              <a:t>dapat</a:t>
            </a:r>
            <a:r>
              <a:rPr lang="en-GB" sz="1500" dirty="0"/>
              <a:t>. Jika </a:t>
            </a:r>
            <a:r>
              <a:rPr lang="en-GB" sz="1500" dirty="0" err="1"/>
              <a:t>sudah</a:t>
            </a:r>
            <a:r>
              <a:rPr lang="en-GB" sz="1500" dirty="0"/>
              <a:t> </a:t>
            </a:r>
            <a:r>
              <a:rPr lang="en-GB" sz="1500" dirty="0" err="1"/>
              <a:t>memulai</a:t>
            </a:r>
            <a:r>
              <a:rPr lang="en-GB" sz="1500" dirty="0"/>
              <a:t>  </a:t>
            </a:r>
            <a:r>
              <a:rPr lang="en-GB" sz="1500" dirty="0" err="1"/>
              <a:t>kita</a:t>
            </a:r>
            <a:r>
              <a:rPr lang="en-GB" sz="1500" dirty="0"/>
              <a:t> </a:t>
            </a:r>
            <a:r>
              <a:rPr lang="en-GB" sz="1500" dirty="0" err="1"/>
              <a:t>tidak</a:t>
            </a:r>
            <a:r>
              <a:rPr lang="en-GB" sz="1500" dirty="0"/>
              <a:t> </a:t>
            </a:r>
            <a:r>
              <a:rPr lang="en-GB" sz="1500" dirty="0" err="1"/>
              <a:t>boleh</a:t>
            </a:r>
            <a:r>
              <a:rPr lang="en-GB" sz="1500" dirty="0"/>
              <a:t> </a:t>
            </a:r>
            <a:r>
              <a:rPr lang="en-GB" sz="1500" dirty="0" err="1"/>
              <a:t>lengah</a:t>
            </a:r>
            <a:r>
              <a:rPr lang="en-GB" sz="1500" dirty="0"/>
              <a:t> </a:t>
            </a:r>
            <a:r>
              <a:rPr lang="en-GB" sz="1500" dirty="0" err="1"/>
              <a:t>terhadap</a:t>
            </a:r>
            <a:r>
              <a:rPr lang="en-GB" sz="1500" dirty="0"/>
              <a:t> </a:t>
            </a:r>
            <a:r>
              <a:rPr lang="en-GB" sz="1500" dirty="0" err="1"/>
              <a:t>kemungkinan</a:t>
            </a:r>
            <a:r>
              <a:rPr lang="en-GB" sz="1500" dirty="0"/>
              <a:t> </a:t>
            </a:r>
            <a:r>
              <a:rPr lang="en-GB" sz="1500" dirty="0" err="1"/>
              <a:t>masuknya</a:t>
            </a:r>
            <a:r>
              <a:rPr lang="en-GB" sz="1500" dirty="0"/>
              <a:t> </a:t>
            </a:r>
            <a:r>
              <a:rPr lang="en-GB" sz="1500" dirty="0" err="1"/>
              <a:t>saingan</a:t>
            </a:r>
            <a:r>
              <a:rPr lang="en-GB" sz="1500" dirty="0"/>
              <a:t> </a:t>
            </a:r>
            <a:r>
              <a:rPr lang="en-GB" sz="1500" dirty="0" err="1"/>
              <a:t>baru</a:t>
            </a:r>
            <a:r>
              <a:rPr lang="en-GB" sz="1500" dirty="0"/>
              <a:t>.</a:t>
            </a:r>
          </a:p>
          <a:p>
            <a:pPr marL="633413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500" dirty="0"/>
              <a:t>Marketing mix, </a:t>
            </a:r>
            <a:r>
              <a:rPr lang="en-GB" sz="1500" dirty="0" err="1"/>
              <a:t>kombinasi</a:t>
            </a:r>
            <a:r>
              <a:rPr lang="en-GB" sz="1500" dirty="0"/>
              <a:t> </a:t>
            </a:r>
            <a:r>
              <a:rPr lang="en-GB" sz="1500" dirty="0" err="1"/>
              <a:t>berbagai</a:t>
            </a:r>
            <a:r>
              <a:rPr lang="en-GB" sz="1500" dirty="0"/>
              <a:t> </a:t>
            </a:r>
            <a:r>
              <a:rPr lang="en-GB" sz="1500" dirty="0" err="1"/>
              <a:t>kegiatan</a:t>
            </a:r>
            <a:r>
              <a:rPr lang="en-GB" sz="1500" dirty="0"/>
              <a:t> marketing agar </a:t>
            </a:r>
            <a:r>
              <a:rPr lang="en-GB" sz="1500" dirty="0" err="1"/>
              <a:t>dicapai</a:t>
            </a:r>
            <a:r>
              <a:rPr lang="en-GB" sz="1500" dirty="0"/>
              <a:t> </a:t>
            </a:r>
            <a:r>
              <a:rPr lang="en-GB" sz="1500" dirty="0" err="1"/>
              <a:t>kombinasi</a:t>
            </a:r>
            <a:r>
              <a:rPr lang="en-GB" sz="1500" dirty="0"/>
              <a:t> </a:t>
            </a:r>
            <a:r>
              <a:rPr lang="en-GB" sz="1500" dirty="0" err="1"/>
              <a:t>maksimal</a:t>
            </a:r>
            <a:r>
              <a:rPr lang="en-GB" sz="1500" dirty="0"/>
              <a:t> dan </a:t>
            </a:r>
            <a:r>
              <a:rPr lang="en-GB" sz="1500" dirty="0" err="1"/>
              <a:t>hasil</a:t>
            </a:r>
            <a:r>
              <a:rPr lang="en-GB" sz="1500" dirty="0"/>
              <a:t> yang paling </a:t>
            </a:r>
            <a:r>
              <a:rPr lang="en-GB" sz="1500" dirty="0" err="1"/>
              <a:t>memuaskan</a:t>
            </a:r>
            <a:r>
              <a:rPr lang="en-GB" sz="1500" dirty="0"/>
              <a:t> yang </a:t>
            </a:r>
            <a:r>
              <a:rPr lang="en-GB" sz="1500" dirty="0" err="1"/>
              <a:t>dikenal</a:t>
            </a:r>
            <a:r>
              <a:rPr lang="en-GB" sz="1500" dirty="0"/>
              <a:t> </a:t>
            </a:r>
            <a:r>
              <a:rPr lang="en-GB" sz="1500" dirty="0" err="1"/>
              <a:t>dengan</a:t>
            </a:r>
            <a:r>
              <a:rPr lang="en-GB" sz="1500" dirty="0"/>
              <a:t> 4P (Product, Price, Place dan Promotion)</a:t>
            </a:r>
          </a:p>
          <a:p>
            <a:pPr marL="347663" algn="just">
              <a:lnSpc>
                <a:spcPct val="150000"/>
              </a:lnSpc>
            </a:pPr>
            <a:endParaRPr lang="en-GB" sz="1500" dirty="0"/>
          </a:p>
        </p:txBody>
      </p:sp>
    </p:spTree>
    <p:extLst>
      <p:ext uri="{BB962C8B-B14F-4D97-AF65-F5344CB8AC3E}">
        <p14:creationId xmlns:p14="http://schemas.microsoft.com/office/powerpoint/2010/main" val="7790896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0B5E03-A7D2-4B4E-AB2C-A50304284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786" y="1063424"/>
            <a:ext cx="8948872" cy="4195481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 startAt="2"/>
            </a:pPr>
            <a:r>
              <a:rPr lang="en-US" sz="1500" b="1" dirty="0" err="1"/>
              <a:t>Variabel</a:t>
            </a:r>
            <a:r>
              <a:rPr lang="en-US" sz="1500" b="1" dirty="0"/>
              <a:t> yang </a:t>
            </a:r>
            <a:r>
              <a:rPr lang="en-US" sz="1500" b="1" dirty="0" err="1"/>
              <a:t>tidak</a:t>
            </a:r>
            <a:r>
              <a:rPr lang="en-US" sz="1500" b="1" dirty="0"/>
              <a:t> </a:t>
            </a:r>
            <a:r>
              <a:rPr lang="en-US" sz="1500" b="1" dirty="0" err="1"/>
              <a:t>dapat</a:t>
            </a:r>
            <a:r>
              <a:rPr lang="en-US" sz="1500" b="1" dirty="0"/>
              <a:t> </a:t>
            </a:r>
            <a:r>
              <a:rPr lang="en-US" sz="1500" b="1" dirty="0" err="1"/>
              <a:t>dikontrol</a:t>
            </a:r>
            <a:endParaRPr lang="en-US" sz="1500" b="1" dirty="0"/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500" dirty="0" err="1"/>
              <a:t>Keadaan</a:t>
            </a:r>
            <a:r>
              <a:rPr lang="en-US" sz="1500" dirty="0"/>
              <a:t> </a:t>
            </a:r>
            <a:r>
              <a:rPr lang="en-US" sz="1500" dirty="0" err="1"/>
              <a:t>persaingan</a:t>
            </a:r>
            <a:r>
              <a:rPr lang="en-US" sz="1500" dirty="0"/>
              <a:t>, </a:t>
            </a:r>
            <a:r>
              <a:rPr lang="en-US" sz="1500" dirty="0" err="1"/>
              <a:t>pengusaha</a:t>
            </a:r>
            <a:r>
              <a:rPr lang="en-US" sz="1500" dirty="0"/>
              <a:t> </a:t>
            </a:r>
            <a:r>
              <a:rPr lang="en-US" sz="1500" dirty="0" err="1"/>
              <a:t>tidak</a:t>
            </a:r>
            <a:r>
              <a:rPr lang="en-US" sz="1500" dirty="0"/>
              <a:t> </a:t>
            </a:r>
            <a:r>
              <a:rPr lang="en-US" sz="1500" dirty="0" err="1"/>
              <a:t>boleh</a:t>
            </a:r>
            <a:r>
              <a:rPr lang="en-US" sz="1500" dirty="0"/>
              <a:t> </a:t>
            </a:r>
            <a:r>
              <a:rPr lang="en-US" sz="1500" dirty="0" err="1"/>
              <a:t>lengah</a:t>
            </a:r>
            <a:r>
              <a:rPr lang="en-US" sz="1500" dirty="0"/>
              <a:t> dan </a:t>
            </a:r>
            <a:r>
              <a:rPr lang="en-US" sz="1500" dirty="0" err="1"/>
              <a:t>harus</a:t>
            </a:r>
            <a:r>
              <a:rPr lang="en-US" sz="1500" dirty="0"/>
              <a:t> </a:t>
            </a:r>
            <a:r>
              <a:rPr lang="en-US" sz="1500" dirty="0" err="1"/>
              <a:t>selalu</a:t>
            </a:r>
            <a:r>
              <a:rPr lang="en-US" sz="1500" dirty="0"/>
              <a:t> </a:t>
            </a:r>
            <a:r>
              <a:rPr lang="en-US" sz="1500" dirty="0" err="1"/>
              <a:t>berusaha</a:t>
            </a:r>
            <a:r>
              <a:rPr lang="en-US" sz="1500" dirty="0"/>
              <a:t> </a:t>
            </a:r>
            <a:r>
              <a:rPr lang="en-US" sz="1500" dirty="0" err="1"/>
              <a:t>memperbaiki</a:t>
            </a:r>
            <a:r>
              <a:rPr lang="en-US" sz="1500" dirty="0"/>
              <a:t> </a:t>
            </a:r>
            <a:r>
              <a:rPr lang="en-US" sz="1500" dirty="0" err="1"/>
              <a:t>produk</a:t>
            </a:r>
            <a:r>
              <a:rPr lang="en-US" sz="1500" dirty="0"/>
              <a:t> </a:t>
            </a:r>
            <a:r>
              <a:rPr lang="en-US" sz="1500" dirty="0" err="1"/>
              <a:t>atau</a:t>
            </a:r>
            <a:r>
              <a:rPr lang="en-US" sz="1500" dirty="0"/>
              <a:t> </a:t>
            </a:r>
            <a:r>
              <a:rPr lang="en-US" sz="1500" dirty="0" err="1"/>
              <a:t>pelayanan</a:t>
            </a:r>
            <a:r>
              <a:rPr lang="en-US" sz="1500" dirty="0"/>
              <a:t> </a:t>
            </a:r>
            <a:r>
              <a:rPr lang="en-US" sz="1500" dirty="0" err="1"/>
              <a:t>usahanya</a:t>
            </a:r>
            <a:r>
              <a:rPr lang="en-US" sz="1500" dirty="0"/>
              <a:t> agar </a:t>
            </a:r>
            <a:r>
              <a:rPr lang="en-US" sz="1500" dirty="0" err="1"/>
              <a:t>tidak</a:t>
            </a:r>
            <a:r>
              <a:rPr lang="en-US" sz="1500" dirty="0"/>
              <a:t> </a:t>
            </a:r>
            <a:r>
              <a:rPr lang="en-US" sz="1500" dirty="0" err="1"/>
              <a:t>tersingkir</a:t>
            </a:r>
            <a:r>
              <a:rPr lang="en-US" sz="1500" dirty="0"/>
              <a:t> oleh </a:t>
            </a:r>
            <a:r>
              <a:rPr lang="en-US" sz="1500" dirty="0" err="1"/>
              <a:t>saingan</a:t>
            </a:r>
            <a:r>
              <a:rPr lang="en-US" sz="1500" dirty="0"/>
              <a:t> </a:t>
            </a:r>
            <a:r>
              <a:rPr lang="en-US" sz="1500" dirty="0" err="1"/>
              <a:t>baru</a:t>
            </a:r>
            <a:r>
              <a:rPr lang="en-US" sz="1500" dirty="0"/>
              <a:t>.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500" dirty="0" err="1"/>
              <a:t>Perkembangan</a:t>
            </a:r>
            <a:r>
              <a:rPr lang="en-US" sz="1500" dirty="0"/>
              <a:t> </a:t>
            </a:r>
            <a:r>
              <a:rPr lang="en-US" sz="1500" dirty="0" err="1"/>
              <a:t>teknologi</a:t>
            </a:r>
            <a:r>
              <a:rPr lang="en-US" sz="1500" dirty="0"/>
              <a:t>, </a:t>
            </a:r>
            <a:r>
              <a:rPr lang="en-US" sz="1500" dirty="0" err="1"/>
              <a:t>pengusaha</a:t>
            </a:r>
            <a:r>
              <a:rPr lang="en-US" sz="1500" dirty="0"/>
              <a:t> </a:t>
            </a:r>
            <a:r>
              <a:rPr lang="en-US" sz="1500" dirty="0" err="1"/>
              <a:t>harus</a:t>
            </a:r>
            <a:r>
              <a:rPr lang="en-US" sz="1500" dirty="0"/>
              <a:t> </a:t>
            </a:r>
            <a:r>
              <a:rPr lang="en-US" sz="1500" dirty="0" err="1"/>
              <a:t>mencoba</a:t>
            </a:r>
            <a:r>
              <a:rPr lang="en-US" sz="1500" dirty="0"/>
              <a:t> </a:t>
            </a:r>
            <a:r>
              <a:rPr lang="en-US" sz="1500" dirty="0" err="1"/>
              <a:t>menggunakan</a:t>
            </a:r>
            <a:r>
              <a:rPr lang="en-US" sz="1500" dirty="0"/>
              <a:t> </a:t>
            </a:r>
            <a:r>
              <a:rPr lang="en-US" sz="1500" dirty="0" err="1"/>
              <a:t>teknologi</a:t>
            </a:r>
            <a:r>
              <a:rPr lang="en-US" sz="1500" dirty="0"/>
              <a:t> </a:t>
            </a:r>
            <a:r>
              <a:rPr lang="en-US" sz="1500" dirty="0" err="1"/>
              <a:t>baru</a:t>
            </a:r>
            <a:r>
              <a:rPr lang="en-US" sz="1500" dirty="0"/>
              <a:t> yang </a:t>
            </a:r>
            <a:r>
              <a:rPr lang="en-US" sz="1500" dirty="0" err="1"/>
              <a:t>membuat</a:t>
            </a:r>
            <a:r>
              <a:rPr lang="en-US" sz="1500" dirty="0"/>
              <a:t> proses </a:t>
            </a:r>
            <a:r>
              <a:rPr lang="en-US" sz="1500" dirty="0" err="1"/>
              <a:t>produksi</a:t>
            </a:r>
            <a:r>
              <a:rPr lang="en-US" sz="1500" dirty="0"/>
              <a:t> </a:t>
            </a:r>
            <a:r>
              <a:rPr lang="en-US" sz="1500" dirty="0" err="1"/>
              <a:t>lebi</a:t>
            </a:r>
            <a:r>
              <a:rPr lang="en-US" sz="1500" dirty="0"/>
              <a:t> </a:t>
            </a:r>
            <a:r>
              <a:rPr lang="en-US" sz="1500" dirty="0" err="1"/>
              <a:t>efisien</a:t>
            </a:r>
            <a:r>
              <a:rPr lang="en-US" sz="1500" dirty="0"/>
              <a:t> dan </a:t>
            </a:r>
            <a:r>
              <a:rPr lang="en-US" sz="1500" dirty="0" err="1"/>
              <a:t>lebih</a:t>
            </a:r>
            <a:r>
              <a:rPr lang="en-US" sz="1500" dirty="0"/>
              <a:t> </a:t>
            </a:r>
            <a:r>
              <a:rPr lang="en-US" sz="1500" dirty="0" err="1"/>
              <a:t>bagus</a:t>
            </a:r>
            <a:r>
              <a:rPr lang="en-US" sz="1500" dirty="0"/>
              <a:t> juga </a:t>
            </a:r>
            <a:r>
              <a:rPr lang="en-US" sz="1500" dirty="0" err="1"/>
              <a:t>sulit</a:t>
            </a:r>
            <a:r>
              <a:rPr lang="en-US" sz="1500" dirty="0"/>
              <a:t> </a:t>
            </a:r>
            <a:r>
              <a:rPr lang="en-US" sz="1500" dirty="0" err="1"/>
              <a:t>diduga</a:t>
            </a:r>
            <a:r>
              <a:rPr lang="en-US" sz="1500" dirty="0"/>
              <a:t>.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500" dirty="0" err="1"/>
              <a:t>Perubahan</a:t>
            </a:r>
            <a:r>
              <a:rPr lang="en-US" sz="1500" dirty="0"/>
              <a:t> </a:t>
            </a:r>
            <a:r>
              <a:rPr lang="en-US" sz="1500" dirty="0" err="1"/>
              <a:t>demografi</a:t>
            </a:r>
            <a:r>
              <a:rPr lang="en-US" sz="1500" dirty="0"/>
              <a:t>,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500" dirty="0" err="1"/>
              <a:t>Kebijakan</a:t>
            </a:r>
            <a:r>
              <a:rPr lang="en-US" sz="1500" dirty="0"/>
              <a:t> </a:t>
            </a:r>
            <a:r>
              <a:rPr lang="en-US" sz="1500" dirty="0" err="1"/>
              <a:t>politik</a:t>
            </a:r>
            <a:r>
              <a:rPr lang="en-US" sz="1500" dirty="0"/>
              <a:t> dan </a:t>
            </a:r>
            <a:r>
              <a:rPr lang="en-US" sz="1500" dirty="0" err="1"/>
              <a:t>ekonomi</a:t>
            </a:r>
            <a:r>
              <a:rPr lang="en-US" sz="1500" dirty="0"/>
              <a:t> </a:t>
            </a:r>
            <a:r>
              <a:rPr lang="en-US" sz="1500" dirty="0" err="1"/>
              <a:t>pemerintah</a:t>
            </a:r>
            <a:r>
              <a:rPr lang="en-US" sz="1500" dirty="0"/>
              <a:t>, </a:t>
            </a:r>
            <a:r>
              <a:rPr lang="en-US" sz="1500" dirty="0" err="1"/>
              <a:t>kebijakn</a:t>
            </a:r>
            <a:r>
              <a:rPr lang="en-US" sz="1500" dirty="0"/>
              <a:t> </a:t>
            </a:r>
            <a:r>
              <a:rPr lang="en-US" sz="1500" dirty="0" err="1"/>
              <a:t>peraturan</a:t>
            </a:r>
            <a:r>
              <a:rPr lang="en-US" sz="1500" dirty="0"/>
              <a:t> </a:t>
            </a:r>
            <a:r>
              <a:rPr lang="en-US" sz="1500" dirty="0" err="1"/>
              <a:t>pemerintah</a:t>
            </a:r>
            <a:r>
              <a:rPr lang="en-US" sz="1500" dirty="0"/>
              <a:t> </a:t>
            </a:r>
            <a:r>
              <a:rPr lang="en-US" sz="1500" dirty="0" err="1"/>
              <a:t>sulit</a:t>
            </a:r>
            <a:r>
              <a:rPr lang="en-US" sz="1500" dirty="0"/>
              <a:t> </a:t>
            </a:r>
            <a:r>
              <a:rPr lang="en-US" sz="1500" dirty="0" err="1"/>
              <a:t>diantisipasi</a:t>
            </a:r>
            <a:r>
              <a:rPr lang="en-US" sz="1500" dirty="0"/>
              <a:t> </a:t>
            </a:r>
            <a:r>
              <a:rPr lang="en-US" sz="1500" dirty="0" err="1"/>
              <a:t>terutama</a:t>
            </a:r>
            <a:r>
              <a:rPr lang="en-US" sz="1500" dirty="0"/>
              <a:t> </a:t>
            </a:r>
            <a:r>
              <a:rPr lang="en-US" sz="1500" dirty="0" err="1"/>
              <a:t>menyangkut</a:t>
            </a:r>
            <a:r>
              <a:rPr lang="en-US" sz="1500" dirty="0"/>
              <a:t> </a:t>
            </a:r>
            <a:r>
              <a:rPr lang="en-US" sz="1500" dirty="0" err="1"/>
              <a:t>masalah</a:t>
            </a:r>
            <a:r>
              <a:rPr lang="en-US" sz="1500" dirty="0"/>
              <a:t> </a:t>
            </a:r>
            <a:r>
              <a:rPr lang="en-US" sz="1500" dirty="0" err="1"/>
              <a:t>kredit</a:t>
            </a:r>
            <a:r>
              <a:rPr lang="en-US" sz="1500" dirty="0"/>
              <a:t> bank naik, </a:t>
            </a:r>
            <a:r>
              <a:rPr lang="en-US" sz="1500" dirty="0" err="1"/>
              <a:t>turunnya</a:t>
            </a:r>
            <a:r>
              <a:rPr lang="en-US" sz="1500" dirty="0"/>
              <a:t> </a:t>
            </a:r>
            <a:r>
              <a:rPr lang="en-US" sz="1500" dirty="0" err="1"/>
              <a:t>suku</a:t>
            </a:r>
            <a:r>
              <a:rPr lang="en-US" sz="1500" dirty="0"/>
              <a:t> </a:t>
            </a:r>
            <a:r>
              <a:rPr lang="en-US" sz="1500" dirty="0" err="1"/>
              <a:t>bunga</a:t>
            </a:r>
            <a:r>
              <a:rPr lang="en-US" sz="1500" dirty="0"/>
              <a:t> </a:t>
            </a:r>
            <a:r>
              <a:rPr lang="en-US" sz="1500" dirty="0" err="1"/>
              <a:t>perubahan</a:t>
            </a:r>
            <a:r>
              <a:rPr lang="en-US" sz="1500" dirty="0"/>
              <a:t> </a:t>
            </a:r>
            <a:r>
              <a:rPr lang="en-US" sz="1500" dirty="0" err="1"/>
              <a:t>politik</a:t>
            </a:r>
            <a:r>
              <a:rPr lang="en-US" sz="1500" dirty="0"/>
              <a:t> </a:t>
            </a:r>
            <a:r>
              <a:rPr lang="en-US" sz="1500" dirty="0" err="1"/>
              <a:t>luar</a:t>
            </a:r>
            <a:r>
              <a:rPr lang="en-US" sz="1500" dirty="0"/>
              <a:t> negeri, </a:t>
            </a:r>
            <a:r>
              <a:rPr lang="en-US" sz="1500" dirty="0" err="1"/>
              <a:t>penggantian</a:t>
            </a:r>
            <a:r>
              <a:rPr lang="en-US" sz="1500" dirty="0"/>
              <a:t> </a:t>
            </a:r>
            <a:r>
              <a:rPr lang="en-US" sz="1500" dirty="0" err="1"/>
              <a:t>pejabat</a:t>
            </a:r>
            <a:r>
              <a:rPr lang="en-US" sz="1500" dirty="0"/>
              <a:t> dan </a:t>
            </a:r>
            <a:r>
              <a:rPr lang="en-US" sz="1500" dirty="0" err="1"/>
              <a:t>sebagainya</a:t>
            </a:r>
            <a:r>
              <a:rPr lang="en-US" sz="1500" dirty="0"/>
              <a:t>.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500" dirty="0" err="1"/>
              <a:t>Sumber</a:t>
            </a:r>
            <a:r>
              <a:rPr lang="en-US" sz="1500" dirty="0"/>
              <a:t> </a:t>
            </a:r>
            <a:r>
              <a:rPr lang="en-US" sz="1500" dirty="0" err="1"/>
              <a:t>daya</a:t>
            </a:r>
            <a:r>
              <a:rPr lang="en-US" sz="1500" dirty="0"/>
              <a:t> </a:t>
            </a:r>
            <a:r>
              <a:rPr lang="en-US" sz="1500" dirty="0" err="1"/>
              <a:t>alam</a:t>
            </a:r>
            <a:r>
              <a:rPr lang="en-US" sz="1500" dirty="0"/>
              <a:t>, </a:t>
            </a:r>
            <a:r>
              <a:rPr lang="en-US" sz="1500" dirty="0" err="1"/>
              <a:t>sulit</a:t>
            </a:r>
            <a:r>
              <a:rPr lang="en-US" sz="1500" dirty="0"/>
              <a:t> </a:t>
            </a:r>
            <a:r>
              <a:rPr lang="en-US" sz="1500" dirty="0" err="1"/>
              <a:t>meramalkan</a:t>
            </a:r>
            <a:r>
              <a:rPr lang="en-US" sz="1500" dirty="0"/>
              <a:t> </a:t>
            </a:r>
            <a:r>
              <a:rPr lang="en-US" sz="1500" dirty="0" err="1"/>
              <a:t>kapan</a:t>
            </a:r>
            <a:r>
              <a:rPr lang="en-US" sz="1500" dirty="0"/>
              <a:t> </a:t>
            </a:r>
            <a:r>
              <a:rPr lang="en-US" sz="1500" dirty="0" err="1"/>
              <a:t>sumber</a:t>
            </a:r>
            <a:r>
              <a:rPr lang="en-US" sz="1500" dirty="0"/>
              <a:t> </a:t>
            </a:r>
            <a:r>
              <a:rPr lang="en-US" sz="1500" dirty="0" err="1"/>
              <a:t>daya</a:t>
            </a:r>
            <a:r>
              <a:rPr lang="en-US" sz="1500" dirty="0"/>
              <a:t> </a:t>
            </a:r>
            <a:r>
              <a:rPr lang="en-US" sz="1500" dirty="0" err="1"/>
              <a:t>alam</a:t>
            </a:r>
            <a:r>
              <a:rPr lang="en-US" sz="1500" dirty="0"/>
              <a:t> </a:t>
            </a:r>
            <a:r>
              <a:rPr lang="en-US" sz="1500" dirty="0" err="1"/>
              <a:t>akan</a:t>
            </a:r>
            <a:r>
              <a:rPr lang="en-US" sz="1500" dirty="0"/>
              <a:t> </a:t>
            </a:r>
            <a:r>
              <a:rPr lang="en-US" sz="1500" dirty="0" err="1"/>
              <a:t>habis</a:t>
            </a:r>
            <a:r>
              <a:rPr lang="en-US" sz="1500" dirty="0"/>
              <a:t> </a:t>
            </a:r>
            <a:r>
              <a:rPr lang="en-US" sz="1500" dirty="0" err="1"/>
              <a:t>atau</a:t>
            </a:r>
            <a:r>
              <a:rPr lang="en-US" sz="1500" dirty="0"/>
              <a:t> </a:t>
            </a:r>
            <a:r>
              <a:rPr lang="en-US" sz="1500" dirty="0" err="1"/>
              <a:t>ditemukan</a:t>
            </a:r>
            <a:r>
              <a:rPr lang="en-US" sz="1500" dirty="0"/>
              <a:t> </a:t>
            </a:r>
            <a:r>
              <a:rPr lang="en-US" sz="1500" dirty="0" err="1"/>
              <a:t>sumber</a:t>
            </a:r>
            <a:r>
              <a:rPr lang="en-US" sz="1500" dirty="0"/>
              <a:t> </a:t>
            </a:r>
            <a:r>
              <a:rPr lang="en-US" sz="1500" dirty="0" err="1"/>
              <a:t>daya</a:t>
            </a:r>
            <a:r>
              <a:rPr lang="en-US" sz="1500" dirty="0"/>
              <a:t> </a:t>
            </a:r>
            <a:r>
              <a:rPr lang="en-US" sz="1500" dirty="0" err="1"/>
              <a:t>alam</a:t>
            </a:r>
            <a:r>
              <a:rPr lang="en-US" sz="1500" dirty="0"/>
              <a:t> yang </a:t>
            </a:r>
            <a:r>
              <a:rPr lang="en-US" sz="1500" dirty="0" err="1"/>
              <a:t>baru</a:t>
            </a:r>
            <a:r>
              <a:rPr lang="en-US" sz="1500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6D1A17-1CF2-40D9-ACED-CDC846682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5FC2-49DF-4FCE-BFD4-3C329226BDCD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12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5789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59D4C-138F-432E-9111-98418FBC4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6486" y="165141"/>
            <a:ext cx="9407173" cy="610706"/>
          </a:xfrm>
        </p:spPr>
        <p:txBody>
          <a:bodyPr/>
          <a:lstStyle/>
          <a:p>
            <a:r>
              <a:rPr lang="en-US" sz="3200" b="1" dirty="0"/>
              <a:t>Marketing mix = </a:t>
            </a:r>
            <a:r>
              <a:rPr lang="en-US" sz="3200" b="1" dirty="0" err="1"/>
              <a:t>Bauran</a:t>
            </a:r>
            <a:r>
              <a:rPr lang="en-US" sz="3200" b="1" dirty="0"/>
              <a:t> </a:t>
            </a:r>
            <a:r>
              <a:rPr lang="en-US" sz="3200" b="1" dirty="0" err="1"/>
              <a:t>Pemasaran</a:t>
            </a:r>
            <a:endParaRPr lang="en-US" sz="32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8A5D9C-63B6-4B18-B586-FA0474B93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5FC2-49DF-4FCE-BFD4-3C329226BDCD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13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ABFB6B-B30D-4D24-B316-F295C5EFE9E1}"/>
              </a:ext>
            </a:extLst>
          </p:cNvPr>
          <p:cNvSpPr txBox="1"/>
          <p:nvPr/>
        </p:nvSpPr>
        <p:spPr>
          <a:xfrm>
            <a:off x="888479" y="1063424"/>
            <a:ext cx="9146769" cy="49398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en-US" sz="1500" dirty="0"/>
              <a:t>Product, </a:t>
            </a:r>
            <a:r>
              <a:rPr lang="en-US" sz="1500" dirty="0" err="1"/>
              <a:t>titik</a:t>
            </a:r>
            <a:r>
              <a:rPr lang="en-US" sz="1500" dirty="0"/>
              <a:t> </a:t>
            </a:r>
            <a:r>
              <a:rPr lang="en-US" sz="1500" dirty="0" err="1"/>
              <a:t>sentral</a:t>
            </a:r>
            <a:r>
              <a:rPr lang="en-US" sz="1500" dirty="0"/>
              <a:t> </a:t>
            </a:r>
            <a:r>
              <a:rPr lang="en-US" sz="1500" dirty="0" err="1"/>
              <a:t>kegiatan</a:t>
            </a:r>
            <a:r>
              <a:rPr lang="en-US" sz="1500" dirty="0"/>
              <a:t> marketing. </a:t>
            </a:r>
            <a:r>
              <a:rPr lang="en-US" sz="1500" dirty="0" err="1"/>
              <a:t>Bagaimanapun</a:t>
            </a:r>
            <a:r>
              <a:rPr lang="en-US" sz="1500" dirty="0"/>
              <a:t> </a:t>
            </a:r>
            <a:r>
              <a:rPr lang="en-US" sz="1500" dirty="0" err="1"/>
              <a:t>hebatnya</a:t>
            </a:r>
            <a:r>
              <a:rPr lang="en-US" sz="1500" dirty="0"/>
              <a:t> </a:t>
            </a:r>
            <a:r>
              <a:rPr lang="en-US" sz="1500" dirty="0" err="1"/>
              <a:t>usaha</a:t>
            </a:r>
            <a:r>
              <a:rPr lang="en-US" sz="1500" dirty="0"/>
              <a:t> </a:t>
            </a:r>
            <a:r>
              <a:rPr lang="en-US" sz="1500" dirty="0" err="1"/>
              <a:t>promosidistribusi</a:t>
            </a:r>
            <a:r>
              <a:rPr lang="en-US" sz="1500" dirty="0"/>
              <a:t> dan </a:t>
            </a:r>
            <a:r>
              <a:rPr lang="en-US" sz="1500" dirty="0" err="1"/>
              <a:t>harga</a:t>
            </a:r>
            <a:r>
              <a:rPr lang="en-US" sz="1500" dirty="0"/>
              <a:t> </a:t>
            </a:r>
            <a:r>
              <a:rPr lang="en-US" sz="1500" dirty="0" err="1"/>
              <a:t>jika</a:t>
            </a:r>
            <a:r>
              <a:rPr lang="en-US" sz="1500" dirty="0"/>
              <a:t> </a:t>
            </a:r>
            <a:r>
              <a:rPr lang="en-US" sz="1500" dirty="0" err="1"/>
              <a:t>tidak</a:t>
            </a:r>
            <a:r>
              <a:rPr lang="en-US" sz="1500" dirty="0"/>
              <a:t> </a:t>
            </a:r>
            <a:r>
              <a:rPr lang="en-US" sz="1500" dirty="0" err="1"/>
              <a:t>diikuti</a:t>
            </a:r>
            <a:r>
              <a:rPr lang="en-US" sz="1500" dirty="0"/>
              <a:t> </a:t>
            </a:r>
            <a:r>
              <a:rPr lang="en-US" sz="1500" dirty="0" err="1"/>
              <a:t>dengan</a:t>
            </a:r>
            <a:r>
              <a:rPr lang="en-US" sz="1500" dirty="0"/>
              <a:t> </a:t>
            </a:r>
            <a:r>
              <a:rPr lang="en-US" sz="1500" dirty="0" err="1"/>
              <a:t>produk</a:t>
            </a:r>
            <a:r>
              <a:rPr lang="en-US" sz="1500" dirty="0"/>
              <a:t> yang </a:t>
            </a:r>
            <a:r>
              <a:rPr lang="en-US" sz="1500" dirty="0" err="1"/>
              <a:t>bermutu</a:t>
            </a:r>
            <a:r>
              <a:rPr lang="en-US" sz="1500" dirty="0"/>
              <a:t> dan </a:t>
            </a:r>
            <a:r>
              <a:rPr lang="en-US" sz="1500" dirty="0" err="1"/>
              <a:t>disenangi</a:t>
            </a:r>
            <a:r>
              <a:rPr lang="en-US" sz="1500" dirty="0"/>
              <a:t> </a:t>
            </a:r>
            <a:r>
              <a:rPr lang="en-US" sz="1500" dirty="0" err="1"/>
              <a:t>konsumen</a:t>
            </a:r>
            <a:r>
              <a:rPr lang="en-US" sz="1500" dirty="0"/>
              <a:t> </a:t>
            </a:r>
            <a:r>
              <a:rPr lang="en-US" sz="1500" dirty="0" err="1"/>
              <a:t>maka</a:t>
            </a:r>
            <a:r>
              <a:rPr lang="en-US" sz="1500" dirty="0"/>
              <a:t> </a:t>
            </a:r>
            <a:r>
              <a:rPr lang="en-US" sz="1500" dirty="0" err="1"/>
              <a:t>kegiatan</a:t>
            </a:r>
            <a:r>
              <a:rPr lang="en-US" sz="1500" dirty="0"/>
              <a:t> marketing mix </a:t>
            </a:r>
            <a:r>
              <a:rPr lang="en-US" sz="1500" dirty="0" err="1"/>
              <a:t>ini</a:t>
            </a:r>
            <a:r>
              <a:rPr lang="en-US" sz="1500" dirty="0"/>
              <a:t> </a:t>
            </a:r>
            <a:r>
              <a:rPr lang="en-US" sz="1500" dirty="0" err="1"/>
              <a:t>tidak</a:t>
            </a:r>
            <a:r>
              <a:rPr lang="en-US" sz="1500" dirty="0"/>
              <a:t> </a:t>
            </a:r>
            <a:r>
              <a:rPr lang="en-US" sz="1500" dirty="0" err="1"/>
              <a:t>akan</a:t>
            </a:r>
            <a:r>
              <a:rPr lang="en-US" sz="1500" dirty="0"/>
              <a:t> </a:t>
            </a:r>
            <a:r>
              <a:rPr lang="en-US" sz="1500" dirty="0" err="1"/>
              <a:t>berhasil</a:t>
            </a:r>
            <a:r>
              <a:rPr lang="en-US" sz="1500" dirty="0"/>
              <a:t>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1500" dirty="0"/>
              <a:t>Price, </a:t>
            </a:r>
            <a:r>
              <a:rPr lang="en-US" sz="1500" dirty="0" err="1"/>
              <a:t>kebijakan</a:t>
            </a:r>
            <a:r>
              <a:rPr lang="en-US" sz="1500" dirty="0"/>
              <a:t> </a:t>
            </a:r>
            <a:r>
              <a:rPr lang="en-US" sz="1500" dirty="0" err="1"/>
              <a:t>harga</a:t>
            </a:r>
            <a:r>
              <a:rPr lang="en-US" sz="1500" dirty="0"/>
              <a:t> </a:t>
            </a:r>
            <a:r>
              <a:rPr lang="en-US" sz="1500" dirty="0" err="1"/>
              <a:t>dapat</a:t>
            </a:r>
            <a:r>
              <a:rPr lang="en-US" sz="1500" dirty="0"/>
              <a:t> </a:t>
            </a:r>
            <a:r>
              <a:rPr lang="en-US" sz="1500" dirty="0" err="1"/>
              <a:t>menetukan</a:t>
            </a:r>
            <a:r>
              <a:rPr lang="en-US" sz="1500" dirty="0"/>
              <a:t> </a:t>
            </a:r>
            <a:r>
              <a:rPr lang="en-US" sz="1500" dirty="0" err="1"/>
              <a:t>keberhasilan</a:t>
            </a:r>
            <a:r>
              <a:rPr lang="en-US" sz="1500" dirty="0"/>
              <a:t> </a:t>
            </a:r>
            <a:r>
              <a:rPr lang="en-US" sz="1500" dirty="0" err="1"/>
              <a:t>pemasaran</a:t>
            </a:r>
            <a:r>
              <a:rPr lang="en-US" sz="1500" dirty="0"/>
              <a:t> </a:t>
            </a:r>
            <a:r>
              <a:rPr lang="en-US" sz="1500" dirty="0" err="1"/>
              <a:t>produk</a:t>
            </a:r>
            <a:r>
              <a:rPr lang="en-US" sz="1500" dirty="0"/>
              <a:t>. </a:t>
            </a:r>
            <a:r>
              <a:rPr lang="en-US" sz="1500" dirty="0" err="1"/>
              <a:t>Bukan</a:t>
            </a:r>
            <a:r>
              <a:rPr lang="en-US" sz="1500" dirty="0"/>
              <a:t> </a:t>
            </a:r>
            <a:r>
              <a:rPr lang="en-US" sz="1500" dirty="0" err="1"/>
              <a:t>masalah</a:t>
            </a:r>
            <a:r>
              <a:rPr lang="en-US" sz="1500" dirty="0"/>
              <a:t> </a:t>
            </a:r>
            <a:r>
              <a:rPr lang="en-US" sz="1500" dirty="0" err="1"/>
              <a:t>harga</a:t>
            </a:r>
            <a:r>
              <a:rPr lang="en-US" sz="1500" dirty="0"/>
              <a:t> yang </a:t>
            </a:r>
            <a:r>
              <a:rPr lang="en-US" sz="1500" dirty="0" err="1"/>
              <a:t>murah</a:t>
            </a:r>
            <a:r>
              <a:rPr lang="en-US" sz="1500" dirty="0"/>
              <a:t> </a:t>
            </a:r>
            <a:r>
              <a:rPr lang="en-US" sz="1500" dirty="0" err="1"/>
              <a:t>saja</a:t>
            </a:r>
            <a:r>
              <a:rPr lang="en-US" sz="1500" dirty="0"/>
              <a:t> </a:t>
            </a:r>
            <a:r>
              <a:rPr lang="en-US" sz="1500" dirty="0" err="1"/>
              <a:t>ataupun</a:t>
            </a:r>
            <a:r>
              <a:rPr lang="en-US" sz="1500" dirty="0"/>
              <a:t> </a:t>
            </a:r>
            <a:r>
              <a:rPr lang="en-US" sz="1500" dirty="0" err="1"/>
              <a:t>harga</a:t>
            </a:r>
            <a:r>
              <a:rPr lang="en-US" sz="1500" dirty="0"/>
              <a:t> </a:t>
            </a:r>
            <a:r>
              <a:rPr lang="en-US" sz="1500" dirty="0" err="1"/>
              <a:t>tinggi</a:t>
            </a:r>
            <a:r>
              <a:rPr lang="en-US" sz="1500" dirty="0"/>
              <a:t> </a:t>
            </a:r>
            <a:r>
              <a:rPr lang="en-US" sz="1500" dirty="0" err="1"/>
              <a:t>akan</a:t>
            </a:r>
            <a:r>
              <a:rPr lang="en-US" sz="1500" dirty="0"/>
              <a:t> </a:t>
            </a:r>
            <a:r>
              <a:rPr lang="en-US" sz="1500" dirty="0" err="1"/>
              <a:t>tetapi</a:t>
            </a:r>
            <a:r>
              <a:rPr lang="en-US" sz="1500" dirty="0"/>
              <a:t> yang </a:t>
            </a:r>
            <a:r>
              <a:rPr lang="en-US" sz="1500" dirty="0" err="1"/>
              <a:t>dimaksud</a:t>
            </a:r>
            <a:r>
              <a:rPr lang="en-US" sz="1500" dirty="0"/>
              <a:t> </a:t>
            </a:r>
            <a:r>
              <a:rPr lang="en-US" sz="1500" dirty="0" err="1"/>
              <a:t>adalah</a:t>
            </a:r>
            <a:r>
              <a:rPr lang="en-US" sz="1500" dirty="0"/>
              <a:t> </a:t>
            </a:r>
            <a:r>
              <a:rPr lang="en-US" sz="1500" dirty="0" err="1"/>
              <a:t>harga</a:t>
            </a:r>
            <a:r>
              <a:rPr lang="en-US" sz="1500" dirty="0"/>
              <a:t> yang </a:t>
            </a:r>
            <a:r>
              <a:rPr lang="en-US" sz="1500" dirty="0" err="1"/>
              <a:t>tepat</a:t>
            </a:r>
            <a:r>
              <a:rPr lang="en-US" sz="1500" dirty="0"/>
              <a:t>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1500" dirty="0"/>
              <a:t>Place=</a:t>
            </a:r>
            <a:r>
              <a:rPr lang="en-US" sz="1500" dirty="0" err="1"/>
              <a:t>saluran</a:t>
            </a:r>
            <a:r>
              <a:rPr lang="en-US" sz="1500" dirty="0"/>
              <a:t> </a:t>
            </a:r>
            <a:r>
              <a:rPr lang="en-US" sz="1500" dirty="0" err="1"/>
              <a:t>distribusi</a:t>
            </a:r>
            <a:r>
              <a:rPr lang="en-US" sz="1500" dirty="0"/>
              <a:t>, </a:t>
            </a:r>
            <a:r>
              <a:rPr lang="en-US" sz="1500" dirty="0" err="1"/>
              <a:t>Pilih</a:t>
            </a:r>
            <a:r>
              <a:rPr lang="en-US" sz="1500" dirty="0"/>
              <a:t> </a:t>
            </a:r>
            <a:r>
              <a:rPr lang="en-US" sz="1500" dirty="0" err="1"/>
              <a:t>saluran</a:t>
            </a:r>
            <a:r>
              <a:rPr lang="en-US" sz="1500" dirty="0"/>
              <a:t> </a:t>
            </a:r>
            <a:r>
              <a:rPr lang="en-US" sz="1500" dirty="0" err="1"/>
              <a:t>distribusimu</a:t>
            </a:r>
            <a:r>
              <a:rPr lang="en-US" sz="1500" dirty="0"/>
              <a:t> </a:t>
            </a:r>
            <a:r>
              <a:rPr lang="en-US" sz="1500" dirty="0" err="1"/>
              <a:t>seperti</a:t>
            </a:r>
            <a:r>
              <a:rPr lang="en-US" sz="1500" dirty="0"/>
              <a:t> </a:t>
            </a:r>
            <a:r>
              <a:rPr lang="en-US" sz="1500" dirty="0" err="1"/>
              <a:t>kamu</a:t>
            </a:r>
            <a:r>
              <a:rPr lang="en-US" sz="1500" dirty="0"/>
              <a:t> </a:t>
            </a:r>
            <a:r>
              <a:rPr lang="en-US" sz="1500" dirty="0" err="1"/>
              <a:t>memilih</a:t>
            </a:r>
            <a:r>
              <a:rPr lang="en-US" sz="1500" dirty="0"/>
              <a:t> </a:t>
            </a:r>
            <a:r>
              <a:rPr lang="en-US" sz="1500" dirty="0" err="1"/>
              <a:t>istri</a:t>
            </a:r>
            <a:r>
              <a:rPr lang="en-US" sz="1500" dirty="0"/>
              <a:t>, </a:t>
            </a:r>
            <a:r>
              <a:rPr lang="en-US" sz="1500" dirty="0" err="1"/>
              <a:t>karena</a:t>
            </a:r>
            <a:r>
              <a:rPr lang="en-US" sz="1500" dirty="0"/>
              <a:t> </a:t>
            </a:r>
            <a:r>
              <a:rPr lang="en-US" sz="1500" dirty="0" err="1"/>
              <a:t>ketika</a:t>
            </a:r>
            <a:r>
              <a:rPr lang="en-US" sz="1500" dirty="0"/>
              <a:t> </a:t>
            </a:r>
            <a:r>
              <a:rPr lang="en-US" sz="1500" dirty="0" err="1"/>
              <a:t>kamu</a:t>
            </a:r>
            <a:r>
              <a:rPr lang="en-US" sz="1500" dirty="0"/>
              <a:t> </a:t>
            </a:r>
            <a:r>
              <a:rPr lang="en-US" sz="1500" dirty="0" err="1"/>
              <a:t>mendapatkan</a:t>
            </a:r>
            <a:r>
              <a:rPr lang="en-US" sz="1500" dirty="0"/>
              <a:t> </a:t>
            </a:r>
            <a:r>
              <a:rPr lang="en-US" sz="1500" dirty="0" err="1"/>
              <a:t>masalah</a:t>
            </a:r>
            <a:r>
              <a:rPr lang="en-US" sz="1500" dirty="0"/>
              <a:t> </a:t>
            </a:r>
            <a:r>
              <a:rPr lang="en-US" sz="1500" dirty="0" err="1"/>
              <a:t>akan</a:t>
            </a:r>
            <a:r>
              <a:rPr lang="en-US" sz="1500" dirty="0"/>
              <a:t> </a:t>
            </a:r>
            <a:r>
              <a:rPr lang="en-US" sz="1500" dirty="0" err="1"/>
              <a:t>sulit</a:t>
            </a:r>
            <a:r>
              <a:rPr lang="en-US" sz="1500" dirty="0"/>
              <a:t> </a:t>
            </a:r>
            <a:r>
              <a:rPr lang="en-US" sz="1500" dirty="0" err="1"/>
              <a:t>untuk</a:t>
            </a:r>
            <a:r>
              <a:rPr lang="en-US" sz="1500" dirty="0"/>
              <a:t> </a:t>
            </a:r>
            <a:r>
              <a:rPr lang="en-US" sz="1500" dirty="0" err="1"/>
              <a:t>mengaturnya</a:t>
            </a:r>
            <a:r>
              <a:rPr lang="en-US" sz="1500" dirty="0"/>
              <a:t> </a:t>
            </a:r>
            <a:r>
              <a:rPr lang="en-US" sz="1500" dirty="0" err="1"/>
              <a:t>dengan</a:t>
            </a:r>
            <a:r>
              <a:rPr lang="en-US" sz="1500" dirty="0"/>
              <a:t> </a:t>
            </a:r>
            <a:r>
              <a:rPr lang="en-US" sz="1500" dirty="0" err="1"/>
              <a:t>benar</a:t>
            </a:r>
            <a:r>
              <a:rPr lang="en-US" sz="1500" dirty="0"/>
              <a:t>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1500" dirty="0"/>
              <a:t>Promotion, </a:t>
            </a:r>
            <a:r>
              <a:rPr lang="en-US" sz="1500" dirty="0" err="1"/>
              <a:t>untuk</a:t>
            </a:r>
            <a:r>
              <a:rPr lang="en-US" sz="1500" dirty="0"/>
              <a:t> </a:t>
            </a:r>
            <a:r>
              <a:rPr lang="en-US" sz="1500" dirty="0" err="1"/>
              <a:t>mempromosikan</a:t>
            </a:r>
            <a:r>
              <a:rPr lang="en-US" sz="1500" dirty="0"/>
              <a:t> </a:t>
            </a:r>
            <a:r>
              <a:rPr lang="en-US" sz="1500" dirty="0" err="1"/>
              <a:t>produk</a:t>
            </a:r>
            <a:r>
              <a:rPr lang="en-US" sz="1500" dirty="0"/>
              <a:t> </a:t>
            </a:r>
            <a:r>
              <a:rPr lang="en-US" sz="1500" dirty="0" err="1"/>
              <a:t>bisa</a:t>
            </a:r>
            <a:r>
              <a:rPr lang="en-US" sz="1500" dirty="0"/>
              <a:t> </a:t>
            </a:r>
            <a:r>
              <a:rPr lang="en-US" sz="1500" dirty="0" err="1"/>
              <a:t>dilakukan</a:t>
            </a:r>
            <a:r>
              <a:rPr lang="en-US" sz="1500" dirty="0"/>
              <a:t> denga </a:t>
            </a:r>
            <a:r>
              <a:rPr lang="en-US" sz="1500" dirty="0" err="1"/>
              <a:t>beberapa</a:t>
            </a:r>
            <a:r>
              <a:rPr lang="en-US" sz="1500" dirty="0"/>
              <a:t> </a:t>
            </a:r>
            <a:r>
              <a:rPr lang="en-US" sz="1500" dirty="0" err="1"/>
              <a:t>kegiatan</a:t>
            </a:r>
            <a:r>
              <a:rPr lang="en-US" sz="1500" dirty="0"/>
              <a:t> </a:t>
            </a:r>
            <a:r>
              <a:rPr lang="en-US" sz="1500" dirty="0" err="1"/>
              <a:t>seperti</a:t>
            </a:r>
            <a:r>
              <a:rPr lang="en-US" sz="1500" dirty="0"/>
              <a:t>;</a:t>
            </a:r>
          </a:p>
          <a:p>
            <a:pPr marL="798513" indent="-342900" algn="just">
              <a:buFont typeface="Arial" panose="020B0604020202020204" pitchFamily="34" charset="0"/>
              <a:buChar char="•"/>
            </a:pPr>
            <a:r>
              <a:rPr lang="en-US" sz="1500" dirty="0"/>
              <a:t>Advertising, </a:t>
            </a:r>
            <a:r>
              <a:rPr lang="en-US" sz="1500" dirty="0" err="1"/>
              <a:t>melakukan</a:t>
            </a:r>
            <a:r>
              <a:rPr lang="en-US" sz="1500" dirty="0"/>
              <a:t> </a:t>
            </a:r>
            <a:r>
              <a:rPr lang="en-US" sz="1500" dirty="0" err="1"/>
              <a:t>promosi</a:t>
            </a:r>
            <a:r>
              <a:rPr lang="en-US" sz="1500" dirty="0"/>
              <a:t> </a:t>
            </a:r>
            <a:r>
              <a:rPr lang="en-US" sz="1500" dirty="0" err="1"/>
              <a:t>tentang</a:t>
            </a:r>
            <a:r>
              <a:rPr lang="en-US" sz="1500" dirty="0"/>
              <a:t> </a:t>
            </a:r>
            <a:r>
              <a:rPr lang="en-US" sz="1500" dirty="0" err="1"/>
              <a:t>barang</a:t>
            </a:r>
            <a:r>
              <a:rPr lang="en-US" sz="1500" dirty="0"/>
              <a:t> </a:t>
            </a:r>
            <a:r>
              <a:rPr lang="en-US" sz="1500" dirty="0" err="1"/>
              <a:t>atau</a:t>
            </a:r>
            <a:r>
              <a:rPr lang="en-US" sz="1500" dirty="0"/>
              <a:t> </a:t>
            </a:r>
            <a:r>
              <a:rPr lang="en-US" sz="1500" dirty="0" err="1"/>
              <a:t>jasa</a:t>
            </a:r>
            <a:r>
              <a:rPr lang="en-US" sz="1500" dirty="0"/>
              <a:t> yang </a:t>
            </a:r>
            <a:r>
              <a:rPr lang="en-US" sz="1500" dirty="0" err="1"/>
              <a:t>dilakukan</a:t>
            </a:r>
            <a:r>
              <a:rPr lang="en-US" sz="1500" dirty="0"/>
              <a:t> oleh sponsor </a:t>
            </a:r>
            <a:r>
              <a:rPr lang="en-US" sz="1500" dirty="0" err="1"/>
              <a:t>tertentu</a:t>
            </a:r>
            <a:r>
              <a:rPr lang="en-US" sz="1500" dirty="0"/>
              <a:t>.</a:t>
            </a:r>
          </a:p>
          <a:p>
            <a:pPr marL="798513" indent="-342900" algn="just">
              <a:buFont typeface="Arial" panose="020B0604020202020204" pitchFamily="34" charset="0"/>
              <a:buChar char="•"/>
            </a:pPr>
            <a:r>
              <a:rPr lang="en-US" sz="1500" dirty="0"/>
              <a:t>Personal selling, </a:t>
            </a:r>
            <a:r>
              <a:rPr lang="en-US" sz="1500" dirty="0" err="1"/>
              <a:t>promosi</a:t>
            </a:r>
            <a:r>
              <a:rPr lang="en-US" sz="1500" dirty="0"/>
              <a:t> yang </a:t>
            </a:r>
            <a:r>
              <a:rPr lang="en-US" sz="1500" dirty="0" err="1"/>
              <a:t>dapat</a:t>
            </a:r>
            <a:r>
              <a:rPr lang="en-US" sz="1500" dirty="0"/>
              <a:t> </a:t>
            </a:r>
            <a:r>
              <a:rPr lang="en-US" sz="1500" dirty="0" err="1"/>
              <a:t>berjalan</a:t>
            </a:r>
            <a:r>
              <a:rPr lang="en-US" sz="1500" dirty="0"/>
              <a:t> </a:t>
            </a:r>
            <a:r>
              <a:rPr lang="en-US" sz="1500" dirty="0" err="1"/>
              <a:t>melalui</a:t>
            </a:r>
            <a:r>
              <a:rPr lang="en-US" sz="1500" dirty="0"/>
              <a:t> </a:t>
            </a:r>
            <a:r>
              <a:rPr lang="en-US" sz="1500" dirty="0" err="1"/>
              <a:t>percakapan</a:t>
            </a:r>
            <a:r>
              <a:rPr lang="en-US" sz="1500" dirty="0"/>
              <a:t> </a:t>
            </a:r>
            <a:r>
              <a:rPr lang="en-US" sz="1500" dirty="0" err="1"/>
              <a:t>satu</a:t>
            </a:r>
            <a:r>
              <a:rPr lang="en-US" sz="1500" dirty="0"/>
              <a:t> </a:t>
            </a:r>
            <a:r>
              <a:rPr lang="en-US" sz="1500" dirty="0" err="1"/>
              <a:t>atau</a:t>
            </a:r>
            <a:r>
              <a:rPr lang="en-US" sz="1500" dirty="0"/>
              <a:t> </a:t>
            </a:r>
            <a:r>
              <a:rPr lang="en-US" sz="1500" dirty="0" err="1"/>
              <a:t>dua</a:t>
            </a:r>
            <a:r>
              <a:rPr lang="en-US" sz="1500" dirty="0"/>
              <a:t> orang </a:t>
            </a:r>
            <a:r>
              <a:rPr lang="en-US" sz="1500" dirty="0" err="1"/>
              <a:t>penjual</a:t>
            </a:r>
            <a:r>
              <a:rPr lang="en-US" sz="1500" dirty="0"/>
              <a:t>.</a:t>
            </a:r>
          </a:p>
          <a:p>
            <a:pPr marL="798513" indent="-342900" algn="just">
              <a:buFont typeface="Arial" panose="020B0604020202020204" pitchFamily="34" charset="0"/>
              <a:buChar char="•"/>
            </a:pPr>
            <a:r>
              <a:rPr lang="en-US" sz="1500" dirty="0"/>
              <a:t>Sales promotion, </a:t>
            </a:r>
            <a:r>
              <a:rPr lang="en-US" sz="1500" dirty="0" err="1"/>
              <a:t>promosi</a:t>
            </a:r>
            <a:r>
              <a:rPr lang="en-US" sz="1500" dirty="0"/>
              <a:t> </a:t>
            </a:r>
            <a:r>
              <a:rPr lang="en-US" sz="1500" dirty="0" err="1"/>
              <a:t>penjualan</a:t>
            </a:r>
            <a:r>
              <a:rPr lang="en-US" sz="1500" dirty="0"/>
              <a:t> yang </a:t>
            </a:r>
            <a:r>
              <a:rPr lang="en-US" sz="1500" dirty="0" err="1"/>
              <a:t>memeberikan</a:t>
            </a:r>
            <a:r>
              <a:rPr lang="en-US" sz="1500" dirty="0"/>
              <a:t> </a:t>
            </a:r>
            <a:r>
              <a:rPr lang="en-US" sz="1500" dirty="0" err="1"/>
              <a:t>dorongan</a:t>
            </a:r>
            <a:r>
              <a:rPr lang="en-US" sz="1500" dirty="0"/>
              <a:t> </a:t>
            </a:r>
            <a:r>
              <a:rPr lang="en-US" sz="1500" dirty="0" err="1"/>
              <a:t>pembeli</a:t>
            </a:r>
            <a:r>
              <a:rPr lang="en-US" sz="1500" dirty="0"/>
              <a:t> </a:t>
            </a:r>
            <a:r>
              <a:rPr lang="en-US" sz="1500" dirty="0" err="1"/>
              <a:t>dengan</a:t>
            </a:r>
            <a:r>
              <a:rPr lang="en-US" sz="1500" dirty="0"/>
              <a:t> </a:t>
            </a:r>
            <a:r>
              <a:rPr lang="en-US" sz="1500" dirty="0" err="1"/>
              <a:t>memberikan</a:t>
            </a:r>
            <a:r>
              <a:rPr lang="en-US" sz="1500" dirty="0"/>
              <a:t> </a:t>
            </a:r>
            <a:r>
              <a:rPr lang="en-US" sz="1500" dirty="0" err="1"/>
              <a:t>semacam</a:t>
            </a:r>
            <a:r>
              <a:rPr lang="en-US" sz="1500" dirty="0"/>
              <a:t> </a:t>
            </a:r>
            <a:r>
              <a:rPr lang="en-US" sz="1500" dirty="0" err="1"/>
              <a:t>diskon</a:t>
            </a:r>
            <a:r>
              <a:rPr lang="en-US" sz="1500" dirty="0"/>
              <a:t>, </a:t>
            </a:r>
            <a:r>
              <a:rPr lang="en-US" sz="1500" dirty="0" err="1"/>
              <a:t>hadiah</a:t>
            </a:r>
            <a:r>
              <a:rPr lang="en-US" sz="1500" dirty="0"/>
              <a:t> </a:t>
            </a:r>
            <a:r>
              <a:rPr lang="en-US" sz="1500" dirty="0" err="1"/>
              <a:t>atau</a:t>
            </a:r>
            <a:r>
              <a:rPr lang="en-US" sz="1500" dirty="0"/>
              <a:t> bonus.</a:t>
            </a:r>
          </a:p>
          <a:p>
            <a:pPr marL="798513" indent="-342900" algn="just">
              <a:buFont typeface="Arial" panose="020B0604020202020204" pitchFamily="34" charset="0"/>
              <a:buChar char="•"/>
            </a:pPr>
            <a:r>
              <a:rPr lang="en-US" sz="1500" dirty="0"/>
              <a:t>Public relation, </a:t>
            </a:r>
            <a:r>
              <a:rPr lang="en-US" sz="1500" dirty="0" err="1"/>
              <a:t>memberikan</a:t>
            </a:r>
            <a:r>
              <a:rPr lang="en-US" sz="1500" dirty="0"/>
              <a:t> </a:t>
            </a:r>
            <a:r>
              <a:rPr lang="en-US" sz="1500" dirty="0" err="1"/>
              <a:t>citra</a:t>
            </a:r>
            <a:r>
              <a:rPr lang="en-US" sz="1500" dirty="0"/>
              <a:t> yang </a:t>
            </a:r>
            <a:r>
              <a:rPr lang="en-US" sz="1500" dirty="0" err="1"/>
              <a:t>baik</a:t>
            </a:r>
            <a:r>
              <a:rPr lang="en-US" sz="1500" dirty="0"/>
              <a:t> </a:t>
            </a:r>
            <a:r>
              <a:rPr lang="en-US" sz="1500" dirty="0" err="1"/>
              <a:t>dari</a:t>
            </a:r>
            <a:r>
              <a:rPr lang="en-US" sz="1500" dirty="0"/>
              <a:t> </a:t>
            </a:r>
            <a:r>
              <a:rPr lang="en-US" sz="1500" dirty="0" err="1"/>
              <a:t>masyarakat</a:t>
            </a:r>
            <a:r>
              <a:rPr lang="en-US" sz="1500" dirty="0"/>
              <a:t> </a:t>
            </a:r>
            <a:r>
              <a:rPr lang="en-US" sz="1500" dirty="0" err="1"/>
              <a:t>terhadap</a:t>
            </a:r>
            <a:r>
              <a:rPr lang="en-US" sz="1500" dirty="0"/>
              <a:t> </a:t>
            </a:r>
            <a:r>
              <a:rPr lang="en-US" sz="1500" dirty="0" err="1"/>
              <a:t>perusahaan</a:t>
            </a:r>
            <a:r>
              <a:rPr lang="en-US" sz="1500" dirty="0"/>
              <a:t>.</a:t>
            </a:r>
          </a:p>
          <a:p>
            <a:pPr marL="457200" indent="-457200" algn="just">
              <a:buFont typeface="+mj-lt"/>
              <a:buAutoNum type="arabicPeriod" startAt="5"/>
            </a:pPr>
            <a:r>
              <a:rPr lang="en-US" sz="1500" dirty="0"/>
              <a:t>People, orang yang </a:t>
            </a:r>
            <a:r>
              <a:rPr lang="en-US" sz="1500" dirty="0" err="1"/>
              <a:t>melayani</a:t>
            </a:r>
            <a:r>
              <a:rPr lang="en-US" sz="1500" dirty="0"/>
              <a:t> </a:t>
            </a:r>
            <a:r>
              <a:rPr lang="en-US" sz="1500" dirty="0" err="1"/>
              <a:t>terutama</a:t>
            </a:r>
            <a:r>
              <a:rPr lang="en-US" sz="1500" dirty="0"/>
              <a:t> </a:t>
            </a:r>
            <a:r>
              <a:rPr lang="en-US" sz="1500" dirty="0" err="1"/>
              <a:t>dalam</a:t>
            </a:r>
            <a:r>
              <a:rPr lang="en-US" sz="1500" dirty="0"/>
              <a:t> </a:t>
            </a:r>
            <a:r>
              <a:rPr lang="en-US" sz="1500" dirty="0" err="1"/>
              <a:t>perusahaan</a:t>
            </a:r>
            <a:r>
              <a:rPr lang="en-US" sz="1500" dirty="0"/>
              <a:t> </a:t>
            </a:r>
            <a:r>
              <a:rPr lang="en-US" sz="1500" dirty="0" err="1"/>
              <a:t>jasa</a:t>
            </a:r>
            <a:r>
              <a:rPr lang="en-US" sz="1500" dirty="0"/>
              <a:t>.</a:t>
            </a:r>
          </a:p>
          <a:p>
            <a:pPr marL="457200" indent="-457200" algn="just">
              <a:buFont typeface="+mj-lt"/>
              <a:buAutoNum type="arabicPeriod" startAt="5"/>
            </a:pPr>
            <a:r>
              <a:rPr lang="en-US" sz="1500" dirty="0"/>
              <a:t>Physical Evidence. Bukti </a:t>
            </a:r>
            <a:r>
              <a:rPr lang="en-US" sz="1500" dirty="0" err="1"/>
              <a:t>fisik</a:t>
            </a:r>
            <a:r>
              <a:rPr lang="en-US" sz="1500" dirty="0"/>
              <a:t> yang </a:t>
            </a:r>
            <a:r>
              <a:rPr lang="en-US" sz="1500" dirty="0" err="1"/>
              <a:t>dimilki</a:t>
            </a:r>
            <a:r>
              <a:rPr lang="en-US" sz="1500" dirty="0"/>
              <a:t> </a:t>
            </a:r>
            <a:r>
              <a:rPr lang="en-US" sz="1500" dirty="0" err="1"/>
              <a:t>perusahaan</a:t>
            </a:r>
            <a:r>
              <a:rPr lang="en-US" sz="1500" dirty="0"/>
              <a:t> </a:t>
            </a:r>
            <a:r>
              <a:rPr lang="en-US" sz="1500" dirty="0" err="1"/>
              <a:t>jasa</a:t>
            </a:r>
            <a:r>
              <a:rPr lang="en-US" sz="1500" dirty="0"/>
              <a:t>.</a:t>
            </a:r>
          </a:p>
          <a:p>
            <a:pPr marL="457200" indent="-457200" algn="just">
              <a:buFont typeface="+mj-lt"/>
              <a:buAutoNum type="arabicPeriod" startAt="5"/>
            </a:pPr>
            <a:r>
              <a:rPr lang="en-US" sz="1500" dirty="0"/>
              <a:t>Process, </a:t>
            </a:r>
            <a:r>
              <a:rPr lang="en-US" sz="1500" dirty="0" err="1"/>
              <a:t>bagaimana</a:t>
            </a:r>
            <a:r>
              <a:rPr lang="en-US" sz="1500" dirty="0"/>
              <a:t> proses </a:t>
            </a:r>
            <a:r>
              <a:rPr lang="en-US" sz="1500" dirty="0" err="1"/>
              <a:t>dilakuka</a:t>
            </a:r>
            <a:r>
              <a:rPr lang="en-US" sz="1500" dirty="0"/>
              <a:t> </a:t>
            </a:r>
            <a:r>
              <a:rPr lang="en-US" sz="1500" dirty="0" err="1"/>
              <a:t>sampai</a:t>
            </a:r>
            <a:r>
              <a:rPr lang="en-US" sz="1500" dirty="0"/>
              <a:t> </a:t>
            </a:r>
            <a:r>
              <a:rPr lang="en-US" sz="1500" dirty="0" err="1"/>
              <a:t>jasa</a:t>
            </a:r>
            <a:r>
              <a:rPr lang="en-US" sz="1500" dirty="0"/>
              <a:t> yang </a:t>
            </a:r>
            <a:r>
              <a:rPr lang="en-US" sz="1500" dirty="0" err="1"/>
              <a:t>diminta</a:t>
            </a:r>
            <a:r>
              <a:rPr lang="en-US" sz="1500" dirty="0"/>
              <a:t> oleh </a:t>
            </a:r>
            <a:r>
              <a:rPr lang="en-US" sz="1500" dirty="0" err="1"/>
              <a:t>konsumen</a:t>
            </a:r>
            <a:r>
              <a:rPr lang="en-US" sz="1500" dirty="0"/>
              <a:t> </a:t>
            </a:r>
            <a:r>
              <a:rPr lang="en-US" sz="1500" dirty="0" err="1"/>
              <a:t>diterima</a:t>
            </a:r>
            <a:r>
              <a:rPr lang="en-US" sz="1500" dirty="0"/>
              <a:t> </a:t>
            </a:r>
            <a:r>
              <a:rPr lang="en-US" sz="1500" dirty="0" err="1"/>
              <a:t>secara</a:t>
            </a:r>
            <a:r>
              <a:rPr lang="en-US" sz="1500" dirty="0"/>
              <a:t> </a:t>
            </a:r>
            <a:r>
              <a:rPr lang="en-US" sz="1500" dirty="0" err="1"/>
              <a:t>memusakan</a:t>
            </a:r>
            <a:r>
              <a:rPr lang="en-US" sz="15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112144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C42F08-9B17-4C55-A157-21EE24422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5FC2-49DF-4FCE-BFD4-3C329226BDCD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14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CBEF95-AB87-4705-B2F6-DE35220E8478}"/>
              </a:ext>
            </a:extLst>
          </p:cNvPr>
          <p:cNvSpPr txBox="1"/>
          <p:nvPr/>
        </p:nvSpPr>
        <p:spPr>
          <a:xfrm>
            <a:off x="1940689" y="1507495"/>
            <a:ext cx="66554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endParaRPr lang="en-US" sz="1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48B857-4C14-411A-A591-C62E787A96C6}"/>
              </a:ext>
            </a:extLst>
          </p:cNvPr>
          <p:cNvSpPr txBox="1"/>
          <p:nvPr/>
        </p:nvSpPr>
        <p:spPr>
          <a:xfrm>
            <a:off x="461059" y="635538"/>
            <a:ext cx="66554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 err="1"/>
              <a:t>Pengembangan</a:t>
            </a:r>
            <a:r>
              <a:rPr lang="en-US" sz="2800" b="1" dirty="0"/>
              <a:t> </a:t>
            </a:r>
            <a:r>
              <a:rPr lang="en-US" sz="2800" b="1" dirty="0" err="1"/>
              <a:t>Produk</a:t>
            </a:r>
            <a:endParaRPr lang="en-US" sz="28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6F9424-BD8E-4C0C-B8DA-A2218F8712DD}"/>
              </a:ext>
            </a:extLst>
          </p:cNvPr>
          <p:cNvSpPr txBox="1"/>
          <p:nvPr/>
        </p:nvSpPr>
        <p:spPr>
          <a:xfrm>
            <a:off x="461058" y="1243778"/>
            <a:ext cx="10106627" cy="4939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 err="1"/>
              <a:t>Produk</a:t>
            </a:r>
            <a:r>
              <a:rPr lang="en-US" sz="1600" dirty="0"/>
              <a:t> </a:t>
            </a:r>
            <a:r>
              <a:rPr lang="en-US" sz="1600" dirty="0" err="1"/>
              <a:t>adalah</a:t>
            </a:r>
            <a:r>
              <a:rPr lang="en-US" sz="1600" dirty="0"/>
              <a:t> </a:t>
            </a:r>
            <a:r>
              <a:rPr lang="en-US" sz="1600" dirty="0" err="1"/>
              <a:t>segala</a:t>
            </a:r>
            <a:r>
              <a:rPr lang="en-US" sz="1600" dirty="0"/>
              <a:t> </a:t>
            </a:r>
            <a:r>
              <a:rPr lang="en-US" sz="1600" dirty="0" err="1"/>
              <a:t>sesuatu</a:t>
            </a:r>
            <a:r>
              <a:rPr lang="en-US" sz="1600" dirty="0"/>
              <a:t> yang </a:t>
            </a:r>
            <a:r>
              <a:rPr lang="en-US" sz="1600" dirty="0" err="1"/>
              <a:t>dapat</a:t>
            </a:r>
            <a:r>
              <a:rPr lang="en-US" sz="1600" dirty="0"/>
              <a:t> </a:t>
            </a:r>
            <a:r>
              <a:rPr lang="en-US" sz="1600" dirty="0" err="1"/>
              <a:t>ditawarkan</a:t>
            </a:r>
            <a:r>
              <a:rPr lang="en-US" sz="1600" dirty="0"/>
              <a:t> </a:t>
            </a:r>
            <a:r>
              <a:rPr lang="en-US" sz="1600" dirty="0" err="1"/>
              <a:t>ke</a:t>
            </a:r>
            <a:r>
              <a:rPr lang="en-US" sz="1600" dirty="0"/>
              <a:t> pasar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memenuhi</a:t>
            </a:r>
            <a:r>
              <a:rPr lang="en-US" sz="1600" dirty="0"/>
              <a:t> </a:t>
            </a:r>
            <a:r>
              <a:rPr lang="en-US" sz="1600" dirty="0" err="1"/>
              <a:t>kebutuhan</a:t>
            </a:r>
            <a:r>
              <a:rPr lang="en-US" sz="1600" dirty="0"/>
              <a:t> dan </a:t>
            </a:r>
            <a:r>
              <a:rPr lang="en-US" sz="1600" dirty="0" err="1"/>
              <a:t>keinginan</a:t>
            </a:r>
            <a:r>
              <a:rPr lang="en-US" sz="1600" dirty="0"/>
              <a:t> </a:t>
            </a:r>
            <a:r>
              <a:rPr lang="en-US" sz="1600" dirty="0" err="1"/>
              <a:t>konsumen</a:t>
            </a:r>
            <a:r>
              <a:rPr lang="en-US" sz="1600" dirty="0"/>
              <a:t>. </a:t>
            </a:r>
            <a:r>
              <a:rPr lang="en-US" sz="1600" b="1" dirty="0"/>
              <a:t>(Philip Kotler)</a:t>
            </a:r>
          </a:p>
          <a:p>
            <a:pPr algn="just">
              <a:lnSpc>
                <a:spcPct val="200000"/>
              </a:lnSpc>
            </a:pPr>
            <a:r>
              <a:rPr lang="en-US" sz="1600" dirty="0" err="1"/>
              <a:t>Pengembangan</a:t>
            </a:r>
            <a:r>
              <a:rPr lang="en-US" sz="1600" dirty="0"/>
              <a:t> </a:t>
            </a:r>
            <a:r>
              <a:rPr lang="en-US" sz="1600" dirty="0" err="1"/>
              <a:t>produk</a:t>
            </a:r>
            <a:r>
              <a:rPr lang="en-US" sz="1600" dirty="0"/>
              <a:t> pada </a:t>
            </a:r>
            <a:r>
              <a:rPr lang="en-US" sz="1600" dirty="0" err="1"/>
              <a:t>suatu</a:t>
            </a:r>
            <a:r>
              <a:rPr lang="en-US" sz="1600" dirty="0"/>
              <a:t> </a:t>
            </a:r>
            <a:r>
              <a:rPr lang="en-US" sz="1600" dirty="0" err="1"/>
              <a:t>perusahaan</a:t>
            </a:r>
            <a:r>
              <a:rPr lang="en-US" sz="1600" dirty="0"/>
              <a:t> </a:t>
            </a:r>
            <a:r>
              <a:rPr lang="en-US" sz="1600" dirty="0" err="1"/>
              <a:t>dapat</a:t>
            </a:r>
            <a:r>
              <a:rPr lang="en-US" sz="1600" dirty="0"/>
              <a:t> </a:t>
            </a:r>
            <a:r>
              <a:rPr lang="en-US" sz="1600" dirty="0" err="1"/>
              <a:t>dilakukan</a:t>
            </a:r>
            <a:r>
              <a:rPr lang="en-US" sz="1600" dirty="0"/>
              <a:t> </a:t>
            </a:r>
            <a:r>
              <a:rPr lang="en-US" sz="1600" dirty="0" err="1"/>
              <a:t>melalui</a:t>
            </a:r>
            <a:r>
              <a:rPr lang="en-US" sz="1600" dirty="0"/>
              <a:t> </a:t>
            </a:r>
            <a:r>
              <a:rPr lang="en-US" sz="1600" dirty="0" err="1"/>
              <a:t>berbagai</a:t>
            </a:r>
            <a:r>
              <a:rPr lang="en-US" sz="1600" dirty="0"/>
              <a:t> </a:t>
            </a:r>
            <a:r>
              <a:rPr lang="en-US" sz="1600" dirty="0" err="1"/>
              <a:t>tahap</a:t>
            </a:r>
            <a:r>
              <a:rPr lang="en-US" sz="1600" dirty="0"/>
              <a:t>. </a:t>
            </a:r>
            <a:r>
              <a:rPr lang="en-US" sz="1600" dirty="0" err="1"/>
              <a:t>Tahap-tahap</a:t>
            </a:r>
            <a:r>
              <a:rPr lang="en-US" sz="1600" dirty="0"/>
              <a:t> yang </a:t>
            </a:r>
            <a:r>
              <a:rPr lang="en-US" sz="1600" dirty="0" err="1"/>
              <a:t>biasanya</a:t>
            </a:r>
            <a:r>
              <a:rPr lang="en-US" sz="1600" dirty="0"/>
              <a:t> </a:t>
            </a:r>
            <a:r>
              <a:rPr lang="en-US" sz="1600" dirty="0" err="1"/>
              <a:t>diikuti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pengembangan</a:t>
            </a:r>
            <a:r>
              <a:rPr lang="en-US" sz="1600" dirty="0"/>
              <a:t> </a:t>
            </a:r>
            <a:r>
              <a:rPr lang="en-US" sz="1600" dirty="0" err="1"/>
              <a:t>produk</a:t>
            </a:r>
            <a:r>
              <a:rPr lang="en-US" sz="1600" dirty="0"/>
              <a:t> </a:t>
            </a:r>
            <a:r>
              <a:rPr lang="en-US" sz="1600" dirty="0" err="1"/>
              <a:t>ada;ah</a:t>
            </a:r>
            <a:r>
              <a:rPr lang="en-US" sz="1600" dirty="0"/>
              <a:t> </a:t>
            </a:r>
            <a:r>
              <a:rPr lang="en-US" sz="1600" dirty="0" err="1"/>
              <a:t>adanya</a:t>
            </a:r>
            <a:r>
              <a:rPr lang="en-US" sz="1600" dirty="0"/>
              <a:t> </a:t>
            </a:r>
            <a:r>
              <a:rPr lang="en-US" sz="1600" dirty="0" err="1"/>
              <a:t>suatu</a:t>
            </a:r>
            <a:r>
              <a:rPr lang="en-US" sz="1600" dirty="0"/>
              <a:t> ide, </a:t>
            </a:r>
            <a:r>
              <a:rPr lang="en-US" sz="1600" dirty="0" err="1"/>
              <a:t>penyaringan</a:t>
            </a:r>
            <a:r>
              <a:rPr lang="en-US" sz="1600" dirty="0"/>
              <a:t> ide, </a:t>
            </a:r>
            <a:r>
              <a:rPr lang="en-US" sz="1600" dirty="0" err="1"/>
              <a:t>pengembangan</a:t>
            </a:r>
            <a:r>
              <a:rPr lang="en-US" sz="1600" dirty="0"/>
              <a:t> ide, </a:t>
            </a:r>
            <a:r>
              <a:rPr lang="en-US" sz="1600" dirty="0" err="1"/>
              <a:t>pembuatan</a:t>
            </a:r>
            <a:r>
              <a:rPr lang="en-US" sz="1600" dirty="0"/>
              <a:t> </a:t>
            </a:r>
            <a:r>
              <a:rPr lang="en-US" sz="1600" dirty="0" err="1"/>
              <a:t>percobaan</a:t>
            </a:r>
            <a:r>
              <a:rPr lang="en-US" sz="1600" dirty="0"/>
              <a:t>, </a:t>
            </a:r>
            <a:r>
              <a:rPr lang="en-US" sz="1600" dirty="0" err="1"/>
              <a:t>analisis</a:t>
            </a:r>
            <a:r>
              <a:rPr lang="en-US" sz="1600" dirty="0"/>
              <a:t> </a:t>
            </a:r>
            <a:r>
              <a:rPr lang="en-US" sz="1600" dirty="0" err="1"/>
              <a:t>usaha</a:t>
            </a:r>
            <a:r>
              <a:rPr lang="en-US" sz="1600" dirty="0"/>
              <a:t>, </a:t>
            </a:r>
            <a:r>
              <a:rPr lang="en-US" sz="1600" dirty="0" err="1"/>
              <a:t>percobaan</a:t>
            </a:r>
            <a:r>
              <a:rPr lang="en-US" sz="1600" dirty="0"/>
              <a:t> </a:t>
            </a:r>
            <a:r>
              <a:rPr lang="en-US" sz="1600" dirty="0" err="1"/>
              <a:t>penjualan</a:t>
            </a:r>
            <a:r>
              <a:rPr lang="en-US" sz="1600" dirty="0"/>
              <a:t> di pasar. </a:t>
            </a:r>
            <a:r>
              <a:rPr lang="en-US" sz="1600" dirty="0" err="1"/>
              <a:t>Tujuan</a:t>
            </a:r>
            <a:r>
              <a:rPr lang="en-US" sz="1600" dirty="0"/>
              <a:t> </a:t>
            </a:r>
            <a:r>
              <a:rPr lang="en-US" sz="1600" dirty="0" err="1"/>
              <a:t>mengadakan</a:t>
            </a:r>
            <a:r>
              <a:rPr lang="en-US" sz="1600" dirty="0"/>
              <a:t> </a:t>
            </a:r>
            <a:r>
              <a:rPr lang="en-US" sz="1600" dirty="0" err="1"/>
              <a:t>pengembangan</a:t>
            </a:r>
            <a:r>
              <a:rPr lang="en-US" sz="1600" dirty="0"/>
              <a:t> </a:t>
            </a:r>
            <a:r>
              <a:rPr lang="en-US" sz="1600" dirty="0" err="1"/>
              <a:t>produk</a:t>
            </a:r>
            <a:r>
              <a:rPr lang="en-US" sz="1600" dirty="0"/>
              <a:t> </a:t>
            </a:r>
            <a:r>
              <a:rPr lang="en-US" sz="1600" dirty="0" err="1"/>
              <a:t>adalah</a:t>
            </a:r>
            <a:r>
              <a:rPr lang="en-US" sz="1600" dirty="0"/>
              <a:t>;</a:t>
            </a:r>
          </a:p>
          <a:p>
            <a:pPr marL="342900" indent="-342900" algn="just">
              <a:lnSpc>
                <a:spcPct val="200000"/>
              </a:lnSpc>
              <a:buFont typeface="+mj-lt"/>
              <a:buAutoNum type="arabicPeriod"/>
            </a:pPr>
            <a:r>
              <a:rPr lang="en-US" sz="1600" dirty="0" err="1"/>
              <a:t>Memenuhi</a:t>
            </a:r>
            <a:r>
              <a:rPr lang="en-US" sz="1600" dirty="0"/>
              <a:t> </a:t>
            </a:r>
            <a:r>
              <a:rPr lang="en-US" sz="1600" dirty="0" err="1"/>
              <a:t>keinginan</a:t>
            </a:r>
            <a:r>
              <a:rPr lang="en-US" sz="1600" dirty="0"/>
              <a:t> </a:t>
            </a:r>
            <a:r>
              <a:rPr lang="en-US" sz="1600" dirty="0" err="1"/>
              <a:t>konsumen</a:t>
            </a:r>
            <a:endParaRPr lang="en-US" sz="1600" dirty="0"/>
          </a:p>
          <a:p>
            <a:pPr marL="342900" indent="-342900" algn="just">
              <a:lnSpc>
                <a:spcPct val="200000"/>
              </a:lnSpc>
              <a:buFont typeface="+mj-lt"/>
              <a:buAutoNum type="arabicPeriod"/>
            </a:pPr>
            <a:r>
              <a:rPr lang="en-US" sz="1600" dirty="0" err="1"/>
              <a:t>Memenangkan</a:t>
            </a:r>
            <a:r>
              <a:rPr lang="en-US" sz="1600" dirty="0"/>
              <a:t> </a:t>
            </a:r>
            <a:r>
              <a:rPr lang="en-US" sz="1600" dirty="0" err="1"/>
              <a:t>persaingan</a:t>
            </a:r>
            <a:endParaRPr lang="en-US" sz="1600" dirty="0"/>
          </a:p>
          <a:p>
            <a:pPr marL="342900" indent="-342900" algn="just">
              <a:lnSpc>
                <a:spcPct val="200000"/>
              </a:lnSpc>
              <a:buFont typeface="+mj-lt"/>
              <a:buAutoNum type="arabicPeriod"/>
            </a:pPr>
            <a:r>
              <a:rPr lang="en-US" sz="1600" dirty="0" err="1"/>
              <a:t>Meningkatkan</a:t>
            </a:r>
            <a:r>
              <a:rPr lang="en-US" sz="1600" dirty="0"/>
              <a:t> </a:t>
            </a:r>
            <a:r>
              <a:rPr lang="en-US" sz="1600" dirty="0" err="1"/>
              <a:t>jumlah</a:t>
            </a:r>
            <a:r>
              <a:rPr lang="en-US" sz="1600" dirty="0"/>
              <a:t> </a:t>
            </a:r>
            <a:r>
              <a:rPr lang="en-US" sz="1600" dirty="0" err="1"/>
              <a:t>penjualan</a:t>
            </a:r>
            <a:endParaRPr lang="en-US" sz="1600" dirty="0"/>
          </a:p>
          <a:p>
            <a:pPr marL="342900" indent="-342900" algn="just">
              <a:lnSpc>
                <a:spcPct val="200000"/>
              </a:lnSpc>
              <a:buFont typeface="+mj-lt"/>
              <a:buAutoNum type="arabicPeriod"/>
            </a:pPr>
            <a:r>
              <a:rPr lang="en-US" sz="1600" dirty="0" err="1"/>
              <a:t>Mendayagunakan</a:t>
            </a:r>
            <a:r>
              <a:rPr lang="en-US" sz="1600" dirty="0"/>
              <a:t> sumber0sumber </a:t>
            </a:r>
            <a:r>
              <a:rPr lang="en-US" sz="1600" dirty="0" err="1"/>
              <a:t>produksi</a:t>
            </a:r>
            <a:endParaRPr lang="en-US" sz="1600" dirty="0"/>
          </a:p>
          <a:p>
            <a:pPr marL="342900" indent="-342900" algn="just">
              <a:lnSpc>
                <a:spcPct val="200000"/>
              </a:lnSpc>
              <a:buFont typeface="+mj-lt"/>
              <a:buAutoNum type="arabicPeriod"/>
            </a:pPr>
            <a:r>
              <a:rPr lang="en-US" sz="1600" dirty="0" err="1"/>
              <a:t>Mencegah</a:t>
            </a:r>
            <a:r>
              <a:rPr lang="en-US" sz="1600" dirty="0"/>
              <a:t> </a:t>
            </a:r>
            <a:r>
              <a:rPr lang="en-US" sz="1600" dirty="0" err="1"/>
              <a:t>kebosanan</a:t>
            </a:r>
            <a:r>
              <a:rPr lang="en-US" sz="1600" dirty="0"/>
              <a:t> </a:t>
            </a:r>
            <a:r>
              <a:rPr lang="en-US" sz="1600" dirty="0" err="1"/>
              <a:t>konsumen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240532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669F96-6EB5-44CE-A35E-2543FF8FF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5FC2-49DF-4FCE-BFD4-3C329226BDCD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15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F9C7FA-A544-4A2D-BEC3-645F6964A9B9}"/>
              </a:ext>
            </a:extLst>
          </p:cNvPr>
          <p:cNvSpPr txBox="1"/>
          <p:nvPr/>
        </p:nvSpPr>
        <p:spPr>
          <a:xfrm>
            <a:off x="461057" y="635538"/>
            <a:ext cx="94468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 err="1"/>
              <a:t>Siklus</a:t>
            </a:r>
            <a:r>
              <a:rPr lang="en-US" sz="2800" b="1" dirty="0"/>
              <a:t> </a:t>
            </a:r>
            <a:r>
              <a:rPr lang="en-US" sz="2800" b="1" dirty="0" err="1"/>
              <a:t>Kehidupan</a:t>
            </a:r>
            <a:r>
              <a:rPr lang="en-US" sz="2800" b="1" dirty="0"/>
              <a:t> </a:t>
            </a:r>
            <a:r>
              <a:rPr lang="en-US" sz="2800" b="1" dirty="0" err="1"/>
              <a:t>Produk</a:t>
            </a:r>
            <a:r>
              <a:rPr lang="en-US" sz="2800" b="1" dirty="0"/>
              <a:t> dan Strategi </a:t>
            </a:r>
            <a:r>
              <a:rPr lang="en-US" sz="2800" b="1" dirty="0" err="1"/>
              <a:t>Pemasarannya</a:t>
            </a:r>
            <a:endParaRPr lang="en-US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F279F6-D104-43C0-828C-8770213E93F1}"/>
              </a:ext>
            </a:extLst>
          </p:cNvPr>
          <p:cNvSpPr txBox="1"/>
          <p:nvPr/>
        </p:nvSpPr>
        <p:spPr>
          <a:xfrm>
            <a:off x="461057" y="1239494"/>
            <a:ext cx="6655442" cy="22615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600" dirty="0"/>
              <a:t>Ada 5 </a:t>
            </a:r>
            <a:r>
              <a:rPr lang="en-US" sz="1600" dirty="0" err="1"/>
              <a:t>tingkatan</a:t>
            </a:r>
            <a:r>
              <a:rPr lang="en-US" sz="1600" dirty="0"/>
              <a:t> </a:t>
            </a:r>
            <a:r>
              <a:rPr lang="en-US" sz="1600" dirty="0" err="1"/>
              <a:t>siklus</a:t>
            </a:r>
            <a:r>
              <a:rPr lang="en-US" sz="1600" dirty="0"/>
              <a:t> </a:t>
            </a:r>
            <a:r>
              <a:rPr lang="en-US" sz="1600" dirty="0" err="1"/>
              <a:t>kehidupan</a:t>
            </a:r>
            <a:r>
              <a:rPr lang="en-US" sz="1600" dirty="0"/>
              <a:t> </a:t>
            </a:r>
            <a:r>
              <a:rPr lang="en-US" sz="1600" dirty="0" err="1"/>
              <a:t>produk</a:t>
            </a:r>
            <a:r>
              <a:rPr lang="en-US" sz="1600" dirty="0"/>
              <a:t>;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1600" dirty="0" err="1"/>
              <a:t>Tahap</a:t>
            </a:r>
            <a:r>
              <a:rPr lang="en-US" sz="1600" dirty="0"/>
              <a:t> </a:t>
            </a:r>
            <a:r>
              <a:rPr lang="en-US" sz="1600" dirty="0" err="1"/>
              <a:t>introduksi</a:t>
            </a:r>
            <a:r>
              <a:rPr lang="en-US" sz="1600" dirty="0"/>
              <a:t> (introduction)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1600" dirty="0" err="1"/>
              <a:t>Tahap</a:t>
            </a:r>
            <a:r>
              <a:rPr lang="en-US" sz="1600" dirty="0"/>
              <a:t> </a:t>
            </a:r>
            <a:r>
              <a:rPr lang="en-US" sz="1600" dirty="0" err="1"/>
              <a:t>pengembangan</a:t>
            </a:r>
            <a:r>
              <a:rPr lang="en-US" sz="1600" dirty="0"/>
              <a:t> (growth)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1600" dirty="0" err="1"/>
              <a:t>Tahap</a:t>
            </a:r>
            <a:r>
              <a:rPr lang="en-US" sz="1600" dirty="0"/>
              <a:t> </a:t>
            </a:r>
            <a:r>
              <a:rPr lang="en-US" sz="1600" dirty="0" err="1"/>
              <a:t>kematangan</a:t>
            </a:r>
            <a:r>
              <a:rPr lang="en-US" sz="1600" dirty="0"/>
              <a:t> (maturity)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1600" dirty="0" err="1"/>
              <a:t>Tahap</a:t>
            </a:r>
            <a:r>
              <a:rPr lang="en-US" sz="1600" dirty="0"/>
              <a:t> </a:t>
            </a:r>
            <a:r>
              <a:rPr lang="en-US" sz="1600" dirty="0" err="1"/>
              <a:t>menurun</a:t>
            </a:r>
            <a:r>
              <a:rPr lang="en-US" sz="1600" dirty="0"/>
              <a:t> (decline)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1600" dirty="0" err="1"/>
              <a:t>Tahap</a:t>
            </a:r>
            <a:r>
              <a:rPr lang="en-US" sz="1600" dirty="0"/>
              <a:t> </a:t>
            </a:r>
            <a:r>
              <a:rPr lang="en-US" sz="1600" dirty="0" err="1"/>
              <a:t>ditinggalkan</a:t>
            </a:r>
            <a:r>
              <a:rPr lang="en-US" sz="1600" dirty="0"/>
              <a:t> (abandonment)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612A7E-6AB5-43AE-8F3D-A1B388553ECB}"/>
              </a:ext>
            </a:extLst>
          </p:cNvPr>
          <p:cNvSpPr txBox="1"/>
          <p:nvPr/>
        </p:nvSpPr>
        <p:spPr>
          <a:xfrm>
            <a:off x="461057" y="3581747"/>
            <a:ext cx="66554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Market </a:t>
            </a:r>
            <a:r>
              <a:rPr lang="en-US" sz="2800" b="1" dirty="0" err="1"/>
              <a:t>Inteligent</a:t>
            </a:r>
            <a:endParaRPr lang="en-US" sz="2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45A8F3-E405-4524-A738-A0CA4DAB1759}"/>
              </a:ext>
            </a:extLst>
          </p:cNvPr>
          <p:cNvSpPr txBox="1"/>
          <p:nvPr/>
        </p:nvSpPr>
        <p:spPr>
          <a:xfrm>
            <a:off x="461057" y="4104967"/>
            <a:ext cx="10037181" cy="1892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600" dirty="0"/>
              <a:t>Market intelligent </a:t>
            </a:r>
            <a:r>
              <a:rPr lang="en-US" sz="1600" dirty="0" err="1"/>
              <a:t>merupakan</a:t>
            </a:r>
            <a:r>
              <a:rPr lang="en-US" sz="1600" dirty="0"/>
              <a:t> </a:t>
            </a:r>
            <a:r>
              <a:rPr lang="en-US" sz="1600" dirty="0" err="1"/>
              <a:t>pengumpulan</a:t>
            </a:r>
            <a:r>
              <a:rPr lang="en-US" sz="1600" dirty="0"/>
              <a:t> </a:t>
            </a:r>
            <a:r>
              <a:rPr lang="en-US" sz="1600" dirty="0" err="1"/>
              <a:t>informasi</a:t>
            </a:r>
            <a:r>
              <a:rPr lang="en-US" sz="1600" dirty="0"/>
              <a:t> </a:t>
            </a:r>
            <a:r>
              <a:rPr lang="en-US" sz="1600" dirty="0" err="1"/>
              <a:t>pemasaran</a:t>
            </a:r>
            <a:r>
              <a:rPr lang="en-US" sz="1600" dirty="0"/>
              <a:t>. Perusahaan </a:t>
            </a:r>
            <a:r>
              <a:rPr lang="en-US" sz="1600" dirty="0" err="1"/>
              <a:t>harus</a:t>
            </a:r>
            <a:r>
              <a:rPr lang="en-US" sz="1600" dirty="0"/>
              <a:t> </a:t>
            </a:r>
            <a:r>
              <a:rPr lang="en-US" sz="1600" dirty="0" err="1"/>
              <a:t>mempunyai</a:t>
            </a:r>
            <a:r>
              <a:rPr lang="en-US" sz="1600" dirty="0"/>
              <a:t> data yang </a:t>
            </a:r>
            <a:r>
              <a:rPr lang="en-US" sz="1600" dirty="0" err="1"/>
              <a:t>merupakan</a:t>
            </a:r>
            <a:r>
              <a:rPr lang="en-US" sz="1600" dirty="0"/>
              <a:t> </a:t>
            </a:r>
            <a:r>
              <a:rPr lang="en-US" sz="1600" dirty="0" err="1"/>
              <a:t>informasi</a:t>
            </a:r>
            <a:r>
              <a:rPr lang="en-US" sz="1600" dirty="0"/>
              <a:t> </a:t>
            </a:r>
            <a:r>
              <a:rPr lang="en-US" sz="1600" dirty="0" err="1"/>
              <a:t>pemasaran</a:t>
            </a:r>
            <a:r>
              <a:rPr lang="en-US" sz="1600" dirty="0"/>
              <a:t> yang sangat </a:t>
            </a:r>
            <a:r>
              <a:rPr lang="en-US" sz="1600" dirty="0" err="1"/>
              <a:t>dibutuhkan</a:t>
            </a:r>
            <a:r>
              <a:rPr lang="en-US" sz="1600" dirty="0"/>
              <a:t> oleh </a:t>
            </a:r>
            <a:r>
              <a:rPr lang="en-US" sz="1600" dirty="0" err="1"/>
              <a:t>manajer</a:t>
            </a:r>
            <a:r>
              <a:rPr lang="en-US" sz="1600" dirty="0"/>
              <a:t> </a:t>
            </a:r>
            <a:r>
              <a:rPr lang="en-US" sz="1600" dirty="0" err="1"/>
              <a:t>pemasaran</a:t>
            </a:r>
            <a:r>
              <a:rPr lang="en-US" sz="1600" dirty="0"/>
              <a:t>. </a:t>
            </a:r>
            <a:r>
              <a:rPr lang="en-US" sz="1600" dirty="0" err="1"/>
              <a:t>Sistem</a:t>
            </a:r>
            <a:r>
              <a:rPr lang="en-US" sz="1600" dirty="0"/>
              <a:t> </a:t>
            </a:r>
            <a:r>
              <a:rPr lang="en-US" sz="1600" dirty="0" err="1"/>
              <a:t>informais</a:t>
            </a:r>
            <a:r>
              <a:rPr lang="en-US" sz="1600" dirty="0"/>
              <a:t> </a:t>
            </a:r>
            <a:r>
              <a:rPr lang="en-US" sz="1600" dirty="0" err="1"/>
              <a:t>pemasaran</a:t>
            </a:r>
            <a:r>
              <a:rPr lang="en-US" sz="1600" dirty="0"/>
              <a:t> </a:t>
            </a:r>
            <a:r>
              <a:rPr lang="en-US" sz="1600" dirty="0" err="1"/>
              <a:t>merupakan</a:t>
            </a:r>
            <a:r>
              <a:rPr lang="en-US" sz="1600" dirty="0"/>
              <a:t> </a:t>
            </a:r>
            <a:r>
              <a:rPr lang="en-US" sz="1600" dirty="0" err="1"/>
              <a:t>kegiatan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mengumpulakn</a:t>
            </a:r>
            <a:r>
              <a:rPr lang="en-US" sz="1600" dirty="0"/>
              <a:t>, </a:t>
            </a:r>
            <a:r>
              <a:rPr lang="en-US" sz="1600" dirty="0" err="1"/>
              <a:t>menganalisa</a:t>
            </a:r>
            <a:r>
              <a:rPr lang="en-US" sz="1600" dirty="0"/>
              <a:t>, </a:t>
            </a:r>
            <a:r>
              <a:rPr lang="en-US" sz="1600" dirty="0" err="1"/>
              <a:t>mengevaluasi</a:t>
            </a:r>
            <a:r>
              <a:rPr lang="en-US" sz="1600" dirty="0"/>
              <a:t> dan </a:t>
            </a:r>
            <a:r>
              <a:rPr lang="en-US" sz="1600" dirty="0" err="1"/>
              <a:t>mendistribusikan</a:t>
            </a:r>
            <a:r>
              <a:rPr lang="en-US" sz="1600" dirty="0"/>
              <a:t> </a:t>
            </a:r>
            <a:r>
              <a:rPr lang="en-US" sz="1600" dirty="0" err="1"/>
              <a:t>informasi</a:t>
            </a:r>
            <a:r>
              <a:rPr lang="en-US" sz="1600" dirty="0"/>
              <a:t> </a:t>
            </a:r>
            <a:r>
              <a:rPr lang="en-US" sz="1600" dirty="0" err="1"/>
              <a:t>secara</a:t>
            </a:r>
            <a:r>
              <a:rPr lang="en-US" sz="1600" dirty="0"/>
              <a:t> </a:t>
            </a:r>
            <a:r>
              <a:rPr lang="en-US" sz="1600" dirty="0" err="1"/>
              <a:t>tepat</a:t>
            </a:r>
            <a:r>
              <a:rPr lang="en-US" sz="1600" dirty="0"/>
              <a:t>, dan </a:t>
            </a:r>
            <a:r>
              <a:rPr lang="en-US" sz="1600" dirty="0" err="1"/>
              <a:t>akurat</a:t>
            </a:r>
            <a:r>
              <a:rPr lang="en-US" sz="1600" dirty="0"/>
              <a:t> </a:t>
            </a:r>
            <a:r>
              <a:rPr lang="en-US" sz="1600" dirty="0" err="1"/>
              <a:t>sesuai</a:t>
            </a:r>
            <a:r>
              <a:rPr lang="en-US" sz="1600" dirty="0"/>
              <a:t> yang </a:t>
            </a:r>
            <a:r>
              <a:rPr lang="en-US" sz="1600" dirty="0" err="1"/>
              <a:t>dibutuhkan</a:t>
            </a:r>
            <a:r>
              <a:rPr lang="en-US" sz="1600" dirty="0"/>
              <a:t> oleh </a:t>
            </a:r>
            <a:r>
              <a:rPr lang="en-US" sz="1600" dirty="0" err="1"/>
              <a:t>pembuat</a:t>
            </a:r>
            <a:r>
              <a:rPr lang="en-US" sz="1600" dirty="0"/>
              <a:t> </a:t>
            </a:r>
            <a:r>
              <a:rPr lang="en-US" sz="1600" dirty="0" err="1"/>
              <a:t>keputusan</a:t>
            </a:r>
            <a:r>
              <a:rPr lang="en-US" sz="1600" dirty="0"/>
              <a:t> </a:t>
            </a:r>
            <a:r>
              <a:rPr lang="en-US" sz="1600" dirty="0" err="1"/>
              <a:t>pemasaran</a:t>
            </a:r>
            <a:r>
              <a:rPr lang="en-US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943715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B85F3B-33BE-4741-A17D-ACD6FC1E1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A3401-CC4F-4E00-9D9A-7C0441F62B21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16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8F584B-3F5D-45EE-A245-617ECBC4B48F}"/>
              </a:ext>
            </a:extLst>
          </p:cNvPr>
          <p:cNvSpPr txBox="1"/>
          <p:nvPr/>
        </p:nvSpPr>
        <p:spPr>
          <a:xfrm>
            <a:off x="426333" y="448747"/>
            <a:ext cx="66554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Turbo Marketing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36A7E6-A963-4278-8E45-AF3753D287E5}"/>
              </a:ext>
            </a:extLst>
          </p:cNvPr>
          <p:cNvSpPr txBox="1"/>
          <p:nvPr/>
        </p:nvSpPr>
        <p:spPr>
          <a:xfrm>
            <a:off x="426333" y="971967"/>
            <a:ext cx="9527895" cy="1892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600" dirty="0"/>
              <a:t>Turbo marketing </a:t>
            </a:r>
            <a:r>
              <a:rPr lang="en-US" sz="1600" dirty="0" err="1"/>
              <a:t>merupakan</a:t>
            </a:r>
            <a:r>
              <a:rPr lang="en-US" sz="1600" dirty="0"/>
              <a:t> </a:t>
            </a:r>
            <a:r>
              <a:rPr lang="en-US" sz="1600" dirty="0" err="1"/>
              <a:t>perkembangan</a:t>
            </a:r>
            <a:r>
              <a:rPr lang="en-US" sz="1600" dirty="0"/>
              <a:t> </a:t>
            </a:r>
            <a:r>
              <a:rPr lang="en-US" sz="1600" dirty="0" err="1"/>
              <a:t>terakhir</a:t>
            </a:r>
            <a:r>
              <a:rPr lang="en-US" sz="1600" dirty="0"/>
              <a:t>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gejala</a:t>
            </a:r>
            <a:r>
              <a:rPr lang="en-US" sz="1600" dirty="0"/>
              <a:t> </a:t>
            </a:r>
            <a:r>
              <a:rPr lang="en-US" sz="1600" dirty="0" err="1"/>
              <a:t>pemasaran</a:t>
            </a:r>
            <a:r>
              <a:rPr lang="en-US" sz="1600" dirty="0"/>
              <a:t> yang </a:t>
            </a:r>
            <a:r>
              <a:rPr lang="en-US" sz="1600" dirty="0" err="1"/>
              <a:t>menghendaki</a:t>
            </a:r>
            <a:r>
              <a:rPr lang="en-US" sz="1600" dirty="0"/>
              <a:t> </a:t>
            </a:r>
            <a:r>
              <a:rPr lang="en-US" sz="1600" dirty="0" err="1"/>
              <a:t>layanan</a:t>
            </a:r>
            <a:r>
              <a:rPr lang="en-US" sz="1600" dirty="0"/>
              <a:t> </a:t>
            </a:r>
            <a:r>
              <a:rPr lang="en-US" sz="1600" dirty="0" err="1"/>
              <a:t>tercepat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konsumen</a:t>
            </a:r>
            <a:r>
              <a:rPr lang="en-US" sz="1600" dirty="0"/>
              <a:t>. </a:t>
            </a:r>
            <a:r>
              <a:rPr lang="en-US" sz="1600" dirty="0" err="1"/>
              <a:t>Kecepatan</a:t>
            </a:r>
            <a:r>
              <a:rPr lang="en-US" sz="1600" dirty="0"/>
              <a:t> </a:t>
            </a:r>
            <a:r>
              <a:rPr lang="en-US" sz="1600" dirty="0" err="1"/>
              <a:t>layanan</a:t>
            </a:r>
            <a:r>
              <a:rPr lang="en-US" sz="1600" dirty="0"/>
              <a:t> </a:t>
            </a:r>
            <a:r>
              <a:rPr lang="en-US" sz="1600" dirty="0" err="1"/>
              <a:t>merupakan</a:t>
            </a:r>
            <a:r>
              <a:rPr lang="en-US" sz="1600" dirty="0"/>
              <a:t> </a:t>
            </a:r>
            <a:r>
              <a:rPr lang="en-US" sz="1600" dirty="0" err="1"/>
              <a:t>tuntutan</a:t>
            </a:r>
            <a:r>
              <a:rPr lang="en-US" sz="1600" dirty="0"/>
              <a:t> </a:t>
            </a:r>
            <a:r>
              <a:rPr lang="en-US" sz="1600" dirty="0" err="1"/>
              <a:t>konsumen</a:t>
            </a:r>
            <a:r>
              <a:rPr lang="en-US" sz="1600" dirty="0"/>
              <a:t> masa </a:t>
            </a:r>
            <a:r>
              <a:rPr lang="en-US" sz="1600" dirty="0" err="1"/>
              <a:t>kini</a:t>
            </a:r>
            <a:r>
              <a:rPr lang="en-US" sz="1600" dirty="0"/>
              <a:t>, </a:t>
            </a:r>
            <a:r>
              <a:rPr lang="en-US" sz="1600" dirty="0" err="1"/>
              <a:t>sejalan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meningkatnya</a:t>
            </a:r>
            <a:r>
              <a:rPr lang="en-US" sz="1600" dirty="0"/>
              <a:t> </a:t>
            </a:r>
            <a:r>
              <a:rPr lang="en-US" sz="1600" dirty="0" err="1"/>
              <a:t>suasana</a:t>
            </a:r>
            <a:r>
              <a:rPr lang="en-US" sz="1600" dirty="0"/>
              <a:t> </a:t>
            </a:r>
            <a:r>
              <a:rPr lang="en-US" sz="1600" dirty="0" err="1"/>
              <a:t>globalisasi</a:t>
            </a:r>
            <a:r>
              <a:rPr lang="en-US" sz="1600" dirty="0"/>
              <a:t> di </a:t>
            </a:r>
            <a:r>
              <a:rPr lang="en-US" sz="1600" dirty="0" err="1"/>
              <a:t>segala</a:t>
            </a:r>
            <a:r>
              <a:rPr lang="en-US" sz="1600" dirty="0"/>
              <a:t> </a:t>
            </a:r>
            <a:r>
              <a:rPr lang="en-US" sz="1600" dirty="0" err="1"/>
              <a:t>bidang</a:t>
            </a:r>
            <a:r>
              <a:rPr lang="en-US" sz="1600" dirty="0"/>
              <a:t> </a:t>
            </a:r>
            <a:r>
              <a:rPr lang="en-US" sz="1600" dirty="0" err="1"/>
              <a:t>kehidupan</a:t>
            </a:r>
            <a:r>
              <a:rPr lang="en-US" sz="1600" dirty="0"/>
              <a:t>, dan dunia </a:t>
            </a:r>
            <a:r>
              <a:rPr lang="en-US" sz="1600" dirty="0" err="1"/>
              <a:t>makin</a:t>
            </a:r>
            <a:r>
              <a:rPr lang="en-US" sz="1600" dirty="0"/>
              <a:t> </a:t>
            </a:r>
            <a:r>
              <a:rPr lang="en-US" sz="1600" dirty="0" err="1"/>
              <a:t>transparan</a:t>
            </a:r>
            <a:r>
              <a:rPr lang="en-US" sz="1600" dirty="0"/>
              <a:t>,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ada</a:t>
            </a:r>
            <a:r>
              <a:rPr lang="en-US" sz="1600" dirty="0"/>
              <a:t> </a:t>
            </a:r>
            <a:r>
              <a:rPr lang="en-US" sz="1600" dirty="0" err="1"/>
              <a:t>lagi</a:t>
            </a:r>
            <a:r>
              <a:rPr lang="en-US" sz="1600" dirty="0"/>
              <a:t> </a:t>
            </a:r>
            <a:r>
              <a:rPr lang="en-US" sz="1600" dirty="0" err="1"/>
              <a:t>batas</a:t>
            </a:r>
            <a:r>
              <a:rPr lang="en-US" sz="1600" dirty="0"/>
              <a:t> </a:t>
            </a:r>
            <a:r>
              <a:rPr lang="en-US" sz="1600" dirty="0" err="1"/>
              <a:t>antara</a:t>
            </a:r>
            <a:r>
              <a:rPr lang="en-US" sz="1600" dirty="0"/>
              <a:t> negara-negara, </a:t>
            </a:r>
            <a:r>
              <a:rPr lang="en-US" sz="1600" dirty="0" err="1"/>
              <a:t>waktu</a:t>
            </a:r>
            <a:r>
              <a:rPr lang="en-US" sz="1600" dirty="0"/>
              <a:t> </a:t>
            </a:r>
            <a:r>
              <a:rPr lang="en-US" sz="1600" dirty="0" err="1"/>
              <a:t>dari</a:t>
            </a:r>
            <a:r>
              <a:rPr lang="en-US" sz="1600" dirty="0"/>
              <a:t> jam </a:t>
            </a:r>
            <a:r>
              <a:rPr lang="en-US" sz="1600" dirty="0" err="1"/>
              <a:t>ke</a:t>
            </a:r>
            <a:r>
              <a:rPr lang="en-US" sz="1600" dirty="0"/>
              <a:t> jam </a:t>
            </a:r>
            <a:r>
              <a:rPr lang="en-US" sz="1600" dirty="0" err="1"/>
              <a:t>berjalan</a:t>
            </a:r>
            <a:r>
              <a:rPr lang="en-US" sz="1600" dirty="0"/>
              <a:t> sangat </a:t>
            </a:r>
            <a:r>
              <a:rPr lang="en-US" sz="1600" dirty="0" err="1"/>
              <a:t>cepat</a:t>
            </a:r>
            <a:r>
              <a:rPr lang="en-US" sz="160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3ED4CA-AEEB-4211-A943-ED75C58A078F}"/>
              </a:ext>
            </a:extLst>
          </p:cNvPr>
          <p:cNvSpPr txBox="1"/>
          <p:nvPr/>
        </p:nvSpPr>
        <p:spPr>
          <a:xfrm>
            <a:off x="426333" y="3125762"/>
            <a:ext cx="66554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Mega Marketing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BDF218-A71D-4541-82BE-139B6753BEF9}"/>
              </a:ext>
            </a:extLst>
          </p:cNvPr>
          <p:cNvSpPr txBox="1"/>
          <p:nvPr/>
        </p:nvSpPr>
        <p:spPr>
          <a:xfrm>
            <a:off x="465878" y="3774969"/>
            <a:ext cx="9527895" cy="11535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600" dirty="0"/>
              <a:t>Mega marketing </a:t>
            </a:r>
            <a:r>
              <a:rPr lang="en-US" sz="1600" dirty="0" err="1"/>
              <a:t>adalah</a:t>
            </a:r>
            <a:r>
              <a:rPr lang="en-US" sz="1600" dirty="0"/>
              <a:t> </a:t>
            </a:r>
            <a:r>
              <a:rPr lang="en-US" sz="1600" dirty="0" err="1"/>
              <a:t>koordinasi</a:t>
            </a:r>
            <a:r>
              <a:rPr lang="en-US" sz="1600" dirty="0"/>
              <a:t> yang strategi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keahlian</a:t>
            </a:r>
            <a:r>
              <a:rPr lang="en-US" sz="1600" dirty="0"/>
              <a:t> </a:t>
            </a:r>
            <a:r>
              <a:rPr lang="en-US" sz="1600" dirty="0" err="1"/>
              <a:t>ekonomi</a:t>
            </a:r>
            <a:r>
              <a:rPr lang="en-US" sz="1600" dirty="0"/>
              <a:t>, </a:t>
            </a:r>
            <a:r>
              <a:rPr lang="en-US" sz="1600" dirty="0" err="1"/>
              <a:t>psikologi</a:t>
            </a:r>
            <a:r>
              <a:rPr lang="en-US" sz="1600" dirty="0"/>
              <a:t>, </a:t>
            </a:r>
            <a:r>
              <a:rPr lang="en-US" sz="1600" dirty="0" err="1"/>
              <a:t>politik</a:t>
            </a:r>
            <a:r>
              <a:rPr lang="en-US" sz="1600" dirty="0"/>
              <a:t>, dah </a:t>
            </a:r>
            <a:r>
              <a:rPr lang="en-US" sz="1600" dirty="0" err="1"/>
              <a:t>keahlian</a:t>
            </a:r>
            <a:r>
              <a:rPr lang="en-US" sz="1600" dirty="0"/>
              <a:t> public relations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mendapatkan</a:t>
            </a:r>
            <a:r>
              <a:rPr lang="en-US" sz="1600" dirty="0"/>
              <a:t> </a:t>
            </a:r>
            <a:r>
              <a:rPr lang="en-US" sz="1600" dirty="0" err="1"/>
              <a:t>kerja</a:t>
            </a:r>
            <a:r>
              <a:rPr lang="en-US" sz="1600" dirty="0"/>
              <a:t> </a:t>
            </a:r>
            <a:r>
              <a:rPr lang="en-US" sz="1600" dirty="0" err="1"/>
              <a:t>sama</a:t>
            </a:r>
            <a:r>
              <a:rPr lang="en-US" sz="1600" dirty="0"/>
              <a:t>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berbagai</a:t>
            </a:r>
            <a:r>
              <a:rPr lang="en-US" sz="1600" dirty="0"/>
              <a:t> </a:t>
            </a:r>
            <a:r>
              <a:rPr lang="en-US" sz="1600" dirty="0" err="1"/>
              <a:t>pihak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memasuki</a:t>
            </a:r>
            <a:r>
              <a:rPr lang="en-US" sz="1600" dirty="0"/>
              <a:t> </a:t>
            </a:r>
            <a:r>
              <a:rPr lang="en-US" sz="1600" dirty="0" err="1"/>
              <a:t>suatu</a:t>
            </a:r>
            <a:r>
              <a:rPr lang="en-US" sz="1600" dirty="0"/>
              <a:t> pasar </a:t>
            </a:r>
            <a:r>
              <a:rPr lang="en-US" sz="1600" dirty="0" err="1"/>
              <a:t>tertentu</a:t>
            </a:r>
            <a:r>
              <a:rPr lang="en-US" sz="1600" dirty="0"/>
              <a:t>. </a:t>
            </a:r>
            <a:r>
              <a:rPr lang="en-US" sz="1600" b="1" dirty="0"/>
              <a:t>(Philip Kotler)</a:t>
            </a:r>
          </a:p>
        </p:txBody>
      </p:sp>
    </p:spTree>
    <p:extLst>
      <p:ext uri="{BB962C8B-B14F-4D97-AF65-F5344CB8AC3E}">
        <p14:creationId xmlns:p14="http://schemas.microsoft.com/office/powerpoint/2010/main" val="20551933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C6E8146-8DA2-44E1-8DE9-F26F10A10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A3401-CC4F-4E00-9D9A-7C0441F62B21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17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A87708-9ED4-4AE1-9686-D55D4A19F542}"/>
              </a:ext>
            </a:extLst>
          </p:cNvPr>
          <p:cNvSpPr txBox="1"/>
          <p:nvPr/>
        </p:nvSpPr>
        <p:spPr>
          <a:xfrm>
            <a:off x="1768996" y="844645"/>
            <a:ext cx="9527895" cy="7357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200" b="1" dirty="0"/>
              <a:t>Menyusun Marketing Plan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1813A6-4FC5-450A-B5BC-6857F6F7F37A}"/>
              </a:ext>
            </a:extLst>
          </p:cNvPr>
          <p:cNvSpPr txBox="1"/>
          <p:nvPr/>
        </p:nvSpPr>
        <p:spPr>
          <a:xfrm>
            <a:off x="611528" y="2112860"/>
            <a:ext cx="9527895" cy="3369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600" dirty="0"/>
              <a:t>Format marketing plan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sama</a:t>
            </a:r>
            <a:r>
              <a:rPr lang="en-US" sz="1600" dirty="0"/>
              <a:t> pada </a:t>
            </a:r>
            <a:r>
              <a:rPr lang="en-US" sz="1600" dirty="0" err="1"/>
              <a:t>semua</a:t>
            </a:r>
            <a:r>
              <a:rPr lang="en-US" sz="1600" dirty="0"/>
              <a:t> </a:t>
            </a:r>
            <a:r>
              <a:rPr lang="en-US" sz="1600" dirty="0" err="1"/>
              <a:t>perusahaan</a:t>
            </a:r>
            <a:r>
              <a:rPr lang="en-US" sz="1600" dirty="0"/>
              <a:t>, </a:t>
            </a:r>
            <a:r>
              <a:rPr lang="en-US" sz="1600" dirty="0" err="1"/>
              <a:t>karena</a:t>
            </a:r>
            <a:r>
              <a:rPr lang="en-US" sz="1600" dirty="0"/>
              <a:t> </a:t>
            </a:r>
            <a:r>
              <a:rPr lang="en-US" sz="1600" dirty="0" err="1"/>
              <a:t>kegiatan</a:t>
            </a:r>
            <a:r>
              <a:rPr lang="en-US" sz="1600" dirty="0"/>
              <a:t> </a:t>
            </a:r>
            <a:r>
              <a:rPr lang="en-US" sz="1600" dirty="0" err="1"/>
              <a:t>usahanya</a:t>
            </a:r>
            <a:r>
              <a:rPr lang="en-US" sz="1600" dirty="0"/>
              <a:t> </a:t>
            </a:r>
            <a:r>
              <a:rPr lang="en-US" sz="1600" dirty="0" err="1"/>
              <a:t>berbeda</a:t>
            </a:r>
            <a:r>
              <a:rPr lang="en-US" sz="1600" dirty="0"/>
              <a:t>. Akan </a:t>
            </a:r>
            <a:r>
              <a:rPr lang="en-US" sz="1600" dirty="0" err="1"/>
              <a:t>tetapi</a:t>
            </a:r>
            <a:r>
              <a:rPr lang="en-US" sz="1600" dirty="0"/>
              <a:t>, yang </a:t>
            </a:r>
            <a:r>
              <a:rPr lang="en-US" sz="1600" dirty="0" err="1"/>
              <a:t>penting</a:t>
            </a:r>
            <a:r>
              <a:rPr lang="en-US" sz="1600" dirty="0"/>
              <a:t> </a:t>
            </a:r>
            <a:r>
              <a:rPr lang="en-US" sz="1600" dirty="0" err="1"/>
              <a:t>adalah</a:t>
            </a:r>
            <a:r>
              <a:rPr lang="en-US" sz="1600" dirty="0"/>
              <a:t> </a:t>
            </a:r>
            <a:r>
              <a:rPr lang="en-US" sz="1600" i="1" dirty="0"/>
              <a:t>core </a:t>
            </a:r>
            <a:r>
              <a:rPr lang="en-US" sz="1600" i="1" dirty="0" err="1"/>
              <a:t>strayegy</a:t>
            </a:r>
            <a:r>
              <a:rPr lang="en-US" sz="1600" dirty="0" err="1"/>
              <a:t>-nya</a:t>
            </a:r>
            <a:r>
              <a:rPr lang="en-US" sz="16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1600" dirty="0"/>
              <a:t>Marketing plan </a:t>
            </a:r>
            <a:r>
              <a:rPr lang="en-US" sz="1600" dirty="0" err="1"/>
              <a:t>memuat</a:t>
            </a:r>
            <a:r>
              <a:rPr lang="en-US" sz="1600" dirty="0"/>
              <a:t> </a:t>
            </a:r>
            <a:r>
              <a:rPr lang="en-US" sz="1600" dirty="0" err="1"/>
              <a:t>hal-hal</a:t>
            </a:r>
            <a:r>
              <a:rPr lang="en-US" sz="1600" dirty="0"/>
              <a:t> </a:t>
            </a:r>
            <a:r>
              <a:rPr lang="en-US" sz="1600" dirty="0" err="1"/>
              <a:t>sebagai</a:t>
            </a:r>
            <a:r>
              <a:rPr lang="en-US" sz="1600" dirty="0"/>
              <a:t> </a:t>
            </a:r>
            <a:r>
              <a:rPr lang="en-US" sz="1600" dirty="0" err="1"/>
              <a:t>berikut</a:t>
            </a:r>
            <a:r>
              <a:rPr lang="en-US" sz="1600" dirty="0"/>
              <a:t> </a:t>
            </a:r>
            <a:r>
              <a:rPr lang="en-US" sz="1600" b="1" dirty="0"/>
              <a:t>(Alex D. </a:t>
            </a:r>
            <a:r>
              <a:rPr lang="en-US" sz="1600" b="1" dirty="0" err="1"/>
              <a:t>Triana</a:t>
            </a:r>
            <a:r>
              <a:rPr lang="en-US" sz="1600" b="1" dirty="0"/>
              <a:t>, 1985: 75</a:t>
            </a:r>
            <a:r>
              <a:rPr lang="en-US" sz="1600" dirty="0"/>
              <a:t>): 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sz="1600" dirty="0"/>
              <a:t> Analisa SWOT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sz="1600" dirty="0" err="1"/>
              <a:t>Tujuan</a:t>
            </a:r>
            <a:r>
              <a:rPr lang="en-US" sz="1600" dirty="0"/>
              <a:t> </a:t>
            </a:r>
            <a:r>
              <a:rPr lang="en-US" sz="1600" dirty="0" err="1"/>
              <a:t>pemasaran</a:t>
            </a:r>
            <a:endParaRPr lang="en-US" sz="1600" dirty="0"/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sz="1600" dirty="0"/>
              <a:t>Strategi inti (Core Strategy)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sz="1600" dirty="0" err="1"/>
              <a:t>Jadwal</a:t>
            </a:r>
            <a:r>
              <a:rPr lang="en-US" sz="1600" dirty="0"/>
              <a:t> </a:t>
            </a:r>
            <a:r>
              <a:rPr lang="en-US" sz="1600" dirty="0" err="1"/>
              <a:t>Pelaksanaan</a:t>
            </a:r>
            <a:r>
              <a:rPr lang="en-US" sz="1600" dirty="0"/>
              <a:t> (Action Plan)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sz="1600" dirty="0" err="1"/>
              <a:t>Anggaran</a:t>
            </a:r>
            <a:r>
              <a:rPr lang="en-US" sz="1600" dirty="0"/>
              <a:t> </a:t>
            </a:r>
            <a:r>
              <a:rPr lang="en-US" sz="1600" dirty="0" err="1"/>
              <a:t>Pemasaran</a:t>
            </a:r>
            <a:r>
              <a:rPr lang="en-US" sz="1600" dirty="0"/>
              <a:t> (Marketing Budget)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sz="1600" dirty="0" err="1"/>
              <a:t>Kontrol</a:t>
            </a:r>
            <a:r>
              <a:rPr lang="en-US" sz="1600" dirty="0"/>
              <a:t> (control)</a:t>
            </a:r>
          </a:p>
        </p:txBody>
      </p:sp>
    </p:spTree>
    <p:extLst>
      <p:ext uri="{BB962C8B-B14F-4D97-AF65-F5344CB8AC3E}">
        <p14:creationId xmlns:p14="http://schemas.microsoft.com/office/powerpoint/2010/main" val="33162678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2171564" y="2276873"/>
            <a:ext cx="7776864" cy="76944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d-ID" altLang="en-US" sz="4400" dirty="0">
                <a:solidFill>
                  <a:prstClr val="white"/>
                </a:solidFill>
                <a:latin typeface="Arial Rounded MT Bold" pitchFamily="34" charset="0"/>
              </a:rPr>
              <a:t>“</a:t>
            </a:r>
            <a:r>
              <a:rPr lang="en-US" altLang="en-US" sz="4400" dirty="0">
                <a:solidFill>
                  <a:prstClr val="white"/>
                </a:solidFill>
                <a:latin typeface="Arial Rounded MT Bold" pitchFamily="34" charset="0"/>
              </a:rPr>
              <a:t>KEWIRAUSAHAAN</a:t>
            </a:r>
            <a:r>
              <a:rPr lang="id-ID" altLang="en-US" sz="4400" dirty="0">
                <a:solidFill>
                  <a:prstClr val="white"/>
                </a:solidFill>
                <a:latin typeface="Arial Rounded MT Bold" pitchFamily="34" charset="0"/>
              </a:rPr>
              <a:t>”</a:t>
            </a:r>
            <a:endParaRPr lang="en-US" altLang="en-US" sz="4400" dirty="0">
              <a:solidFill>
                <a:prstClr val="white"/>
              </a:solidFill>
            </a:endParaRPr>
          </a:p>
        </p:txBody>
      </p:sp>
      <p:sp>
        <p:nvSpPr>
          <p:cNvPr id="24582" name="AutoShape 6" descr="Hasil gambar untuk gambar wisata laut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84" name="AutoShape 8" descr="data:image/jpeg;base64,/9j/4AAQSkZJRgABAQAAAQABAAD/2wCEAAkGBxQSEhUUExQWFhQXFBQYFxcYFxgYHBgVGhUYFxcUGBUcHCggGBolHBQUITEhJSkrLi4uFx8zODMsNygtLisBCgoKDg0OGhAQGywkICQsLCwsLDQsLCwsLCwsLCwsLCwsLCwsLCwsLCwsLCwsLCwsLCwsLCwsLCwsLCwsLCwsLP/AABEIAKgBKwMBIgACEQEDEQH/xAAbAAACAgMBAAAAAAAAAAAAAAAEBQIDAAEGB//EAEQQAAEDAgIGBggEAwgBBQAAAAEAAhEDIQQxBRJBUWGRBiJxgaHREzJSkrHB4fAUFUJiotLxBxYjQ1NygsIzY4OTsuL/xAAaAQADAQEBAQAAAAAAAAAAAAABAgMABAUG/8QAKhEAAgIBAwQCAQQDAQAAAAAAAAECEQMEITESE0FRFGEFMnGRoRVCUiL/2gAMAwEAAhEDEQA/ANUtFA5SiBhH0CDnwsU29CSepZEvwr/1XOVti+geofk8NaeK45N4QFreqY1skwwWPc03chqWHMZc0HUp1NaAO/5rmaUrsvuuDs8K7XBJPBIOkGgA8hzRB3i1uxW4R9YU+rBjZtW3YusPWZChBShK4spPpnGpIVv6NxTOc7xmlrujlRpkuOrbbC6kaRcRAiVJh13apMjgMleOpyx5ISwY5eDkauiNUaweZ/dCFo4LXcScxmYXaY3AN260JXhTBj9M22SrQ1MnFsnLTxtIW4TRQL7tBkZ7J227EXQ6FOcXRUbES22Z3HaLRfinNGnTOY2zYkdia4V42Z/JRnq8i/Sx46XFL9SEWjugbbGrUJM3a0Wz3nYQm9LorhmFzvRzJNnGQBlACYU6/GCiibSuSepzSe8mdePTYYraKOTr9Bab3Sx5Y2MomDvzyVGH6Aw8+kqdQCRqi54Xy2b12DqojsVjoIumWtzpV1A+HgbvpPPcZ0JqBzvRkObaNaxg5z2Kr+5VfXDIaQROsDYb52zdd8yQPgp4RxLjfYqL8hmS5RJ6DA3wzi8T/Z/VBAZUY4XkmWx3XlEV+g9MtGq5zXAGSYMnlaF3TjZJ8RitVxbu3pFrc8vPA8tFp4+DzjSfR2pRcQOuAJLm7O0bFmgujtTFOcGFoDYkmdu7fkV6HgSx1Rxgaxi+8BNaYDcgBvXRL8jkUemt/Zzw/HY3Lqvb0c5hOgeHa3rlzze86vgFwum9E+grvpglwabGIkESPjHcvXamKASvSWj6Va7mAu35HmM8gpafW5ITubbTK6jRY5xSgkmjg9DdFq1cjqljM9ZwIEcBtXSYroGA0+jqmYyLRc9oyC6bA1nCGuFsh3I5xS5dfmcrTofFoMKhurPGcZg6lN2rUBadxCFrYdwAJaYORgwewr2ghrwQ5oINjI2Jdp6hTGHcwtBbADW5QdkLqx/km2k4nLk/GKm1I8afTWg1dM7A0xmOZVlLRNI5lej8qKW55y0cm+UcwGrRYut/JqUWvzCVYrANGRjtWhqYSexp6ScVYkNNQ9GmhwvG/NVhgbxKt3CHafkCGDcdh5FRODO1HjFOCrr1tbgh1TsfphQDUwp+7Kv8BxHiraovvVJaU2/sHUkevHQ23X6pygKl2hqgPUqA/wC6fklb9IVwdUODh2LG43EbwF4Chk9o95yj/wAsaVMBVaM2k7YP0VLW1Rlq80J+Lr72qlxrEySOaZQfloVv0mG1cZUZ62qFU/H73fFBVMO5xk3++1RGDduKoscPIjlP0HNxdIEEzKJo6RY27XZpM6jGYKwEbkzxRYqySQ8q6QD7Fw+CsqtaYINtwH3KS0m9iZUWOidijKCjwysG5ckmsAO0DejqVVjf8xvNCyVH0YU3vyUqg9tdhvJPYrDjzZrWuP3vSh1FvHmVr0bePModuJk2hniMTWblTv2t80KMfVJgw3tPkqJHHmVEQLgIqC9Abfsb0sc0xLhaJvmi/wA2psHrBc6++xUuwzT+n4odmL5GWSS4OqOnqUJPi8a2o6RHNLvwzfZUPwABkCE0cUIglOcuRtQxGpeJJ3ea3V02W2IM8UtFMgRdUuw5JzKPbi3uL1SXAxGkC90lwHNNcPjKerczxhcuMNxyWHDneVpYYvyaM5Lejpa2mqbNsqk9JwbZLnvwvatDDt2rLT4w93IdBh9LOfOowydqE0nQqvaCSdactn0QDXBo9YtHbC2CDk4n/lPzRWPpdxA5OSpieuHAkOVXpCNninbcICZ1SfHmo1aAyIA7l1rMuKOV4Jcpif8AFu3n4qD685jwTKphpMk/BVmgBkmU4+hHin7FhYFBwJtblCYsw8G91J9BuwBP3Rew6Aq2iS1mtrtn2fqljqaaVafDxVDqKpCbXLI5MSb2QrqsWNDdsyjqmGVX4b7sqOa9klikvB0dF5ORA70RRG/4rkB0gGxj+Q81bT06fZd3gea5Hp5HpLUxXKOto2mfisqVgNq5b87O1ru6PNQdpwbWVOTfND47vcPyo1sdW3E3zHNRqvJNnTyXKHpG0foqch5rQ6SN9ipyHmitOxXqE0dMHAHrCe9H0MU05CFxg6RtP6KneApfnzfZdy+i0tO3yCOoUWd0zFNaLASduatbpFsQY7vJefnpCyfVP33Kiv0iP6GR/uvyAhS+HZT5tHpP5g3IxyVf45m4cl5gdK13ZVIncBbmhqlHEPM+keT/ALiPgUfgpcsC19+D1KrjmTkBPA+aqfjmbCD3heXv0NWees4uPEz8SraOhXNyAniQm+NBeRZaqXo9HdjuzksOOtcjj9yuDFGu0QHEf8kLisNWOZ1u15cPdKPYiItTL0d7itO0aYlzwJyi5PYBcpZV6Y0r6jahO6GtHeTJHJce3RVW+UK38nqbh2C3yzW7MEB6jI+EN6/TGuZDdRn/ABDiO828FrC9OK7JDwyoOI1TzbbwSoaFqcAO3yCqfoxwzjn9E3axvwJ3cq3tjXH9NcRUs0CkP2gOPvO+QCU1tKVXN69Wo6+Ree+0qH4F24c/oo1dEPfu5qkYQWyQrnOb/wDTZTRxJYdZry07wYPMJizpZiGEHW127QT8xceKX/3ffvUh0df7QVOmD5GiundN/wBnaaL6S0aogPLXn9DzedwORR/p2zMmV58zo48/ram+Hw+Kpj/zNcNzut45+KlLFDwyrys612JGy6rGJA4Ln242sPWNH+If9kLidMPbtpd0+aywpiPMzqm48jWgkTxhVHGlcY7pHU3t5BUfnr59c+HwTdgXuTO2fjTeFFmMO1ceekT/AGvALf8AeR28cgm7P0DuTvydd+MO5Vvxx2Bci/pK7eO9oVJ6Rv8AaHuhFYfoPVkaOvOMO5VuxjtwXIu0+/2/4W+SgekL/aHut8k3bXoFZWdW7FO3BR/FHcuTOnam/wDhb5LX5zV9o+63yW6F6N0ZfYa3SlMZNd77vJWjSjNx95xSAVDuHJX08Q/cOSVwRRxofM0gz93M+Sn+PZ+7n9ElZXfuHut8lcKr9lvdS9ILHAxrP3ff/FU1dIDYDzH8qBbWqbz4earq13+18EUgMNGkTsn3h5KT8aXeteMpcPJKnVnjafBYKz955DyTdKFDjUi4gdjiPgFoY52xxHY9/wAlQK9T2j99ywYur7R++5ajBjcW/wBp3v1PNEMruOZ/iqn5oBuMq7/DzCNw+Pq7mn/j9ErQVRe3EHhzq+aJp4js5P8ANVDHP2tbyHkpnGu9lvJv8qkyio3UxruHuu81U7Gu3/wH+ZSOkXjJrOQVT9LP2tprJfRn+5H8ZV4R/td/MraGNq/t90/zIX8y3sp8mlSbpPc1nJqZr6FT+xm7G1Iyb7v/AO0rxOKqn6NH8ytdpE7h3R5JdidIn7K0I/RpP7Jsxjwbk9kD+ZG0Medx5/KUmGknff8ARXUtJO2fAeSpKIq2Hn5gfYB7SfNUP0pvot/j/nQLtJuGZI5D5IeppN/tuCRQC2dBg9KN/wBGnyf/ADo6ppYR/wCGl7rv5ly+G0m723ffciK2kzHrv8EssasKewydpfdQod9Nx+aR4zENi1CiLzYVR/3VL9JH/Uf4ILEY6f8AMf3wqRxRvdApvgsOMH+jS915+LloY7/0qHfSJ+JKXuxH7io+n/cVXtQ9FlBjA6SIEeiof/EPmofmrhkygP8A2WeSANX9ygXjf98ke3D0MoDc9Iq0RNMRupUx/wBVWdPV/aHcxg+SV6wWrI9MfQe3HyhmdO4g/wCYeTfJVu01X/1D4fJLyAokLUgrFD0v4DnaZrn/ADX+8fNQ/NK/+q/3z5oEhYhSH7cPS/gZNqngrWPPDkqWhXMhI9zmlQRSeeHuokE7/wCEoei4e0ES2uPaCRkybD9wpOJG0cwPmo+laf6Klz2cZ7FkAg+ZkuE9vksFX93/ANvJQdUb9/1WCoFQFFpfxJ5qIqb9bmVH0w4qArN+z9EDJBLag3O5omm/7sg2VG/Z+qLo1OzmkYQimJ2BXhnAKhhPDn9EU17t/ipsdFZpncFA0TwVjwcy4dkqp7v3s+KyM6IehG8clfRpD7hAvqgf5g90LVPENBvU5D6I0wIdOY2LNb3n6hLMT2NH/EH4ysr4+kBZzz7vmEqr6Racg7mFoJjSTfAS4E5nwA+CtpYYJQMeBsPNE4bFudk4jvVHYjg1uxp+CG/wKqODZN57gfmg6mkao2mOJPmhX455/qfNKkw9N8HQYbCU9jHHt+gV9fAtizY97ySHC1q7rs+XwKtxGKrFoB1gRmSRfsECOZQad8h2rcKfghuHj5ILFYKPZ8fmEPqVXe0eakdF13bDyTp1yxdl5BnUezkqjT4I8aCrn9LvdPzV9LorXOyO0/KUzzQXLKp/YmLOCjqpzi+j/oiBVqMaTlmT8LbboduEoNLtd7oa4CQAQQS4a4h12y05TmFGWtwx5ZRP9xaafZzUTT7Oae0KODIfJdLZ1f3jYRa2+NgQbsTTaDFKmSRa7uo7aHbDlMWzUpfksKCnL0Kyz7la1FuqSSb7ewctyspYt+rbYT1t9iI8VD/LQ9FaZT6Pt5LXouB5Kfpngy0kbJ4RGXerqWlarQAKsRs1WnxLUv8Alo/8hqXgrbUKmKh3oCVuV6lgeMYted6tDjvSsPUg5AR4hn6X93itGtxS/XWi5YXshprjetemKD1lmsnQ3bQZ6Tis9J+5BErNZYPbDxVG8lTZiQN6Xa6kHoCvEho3GcPFS/MDuSsVFIVUtCdlB78USqXVjvQ/pCi8JgnVJ61NgGbqlRrAO4nWd2NBKDairYVjKS4lbammF0C536rbCARI3w6DzATjCdFBaS4+CDklvZzz1EIuuX9I5QsUPRE5Bej4boxSGYnunxK6TC9FRTbrvDKLdUmXxJHBguTwXPPWY4eR8byz/TH+djxyloyo7JjuSd4Do5WIuwgcbL1ypo/C0Ggvqh5ddoDmMBG/1pI4qA0nRypYUkWAqCn6RsnYSNYiNpdAuLrln+SX+qLPTZJfqkl+255tS6JvdnbvnwhMaHQJzsg89jSfGF2WiNI1cWCGNq0HB5a5jmuYW2nWtDdUjbK5DpL0uNB1Wixz3VmEN16klrXB3WAbJ1gWwQeKhL8hk8A+NGKttv8AoYU+hrKTdZ9m731GsE8wU4pdE6YEn0Q2+s423zdeP6f6QVsUR6R0BogDIb5t224K1vSfEjD/AId1b/DIjiGxGprRYWtG9Qlqsj5YyxY0v0np9OrhPRuNPEYZp1nME+2JEBroJXNU+llNjnMrNc9zXapNEtDMxEEnt5Lhn05g/u1RxOrI6wyBUYixgWyyvMwc9g3Lnepm/I3RHwjrcb01AcHUqAa0ZioS5zpMTaA3I70qr9K8S6rrl4aGukMHVEW6pA9aY2nsSB+LaYmc4tYxsyz2cbKzVDgbO1mttMQA25kdhKR5ZeWN0EqlUuedbWLyXDO5F7EzeyGc6coMAmw4m8QrqxaYiRmLwc5hsbIvzUXEmdhAE5dk9tu2ynYyRA5XNozzuP0wtWkTn9JAKuBJJAzIJ1d03IMDb81AthoMSCer2X7/ACWsxXrSb55bc/6bexREZ3txvlvVpc3rdUxO05XymbmyiRPq7Ra433kfBaxiBf3tIAI3xaZ5FVtyyCseI2bJmO4bNyxmHfFg7uQtBsEBUpVWspSvsB6LNZb1lUtyjYtFussLlXKyVrNRPWWtZQlYCtZqJ6yzWUZWBGzUSlSaVlOmSmGE0eXbJ8BzWJznGK3AmiUbh8A92xPcLokDPkMk9wWj8rW7EkppHm5deuIIR4DRhESAuhwmiiYkAd30TClgwMxf77kfh2SQGiSbAC88IXHm1dcEYYMmZ3IFw2Da3t7Pon2g9B/iXS4D0TfWMD3RbP4Jxo3o2GQ/Elo3MkfxH5Bb0pp1g/whDQIhrQ643bGwvLyamUnsz18Ohx41bRXjqGAYdX0TCIi+3dE+sPBKMTo/AvDWhtUnX1h6Oq9sEyfWAgNE27lxnSrp2W1xTw5DRT1hUa4TrOmIORgcDzRlD+0lgp0/SUG60n0gaYGfrNEWkXgrmeS+SspxWyX9HWU9CYeb06pnfXcchGZHBMcD0doAdWtWbJmJZbK0asHIi4OfYlHRfpBSx7HuphzCx+qWkg7JDrcPs5pjVa8GQnWSVVbOdRipdTir/YHqdAGFpFLHVqZLydYaoJBnqktIJFztXkPT3o9VwOKex+vUYYLazqbmioXNBdDpIJBJm+xev1NKag64I4gEjvVGKxdHEsNOqKdVh/S4THEbWniLpJzly9ykZY6pKjwENcRYHV3qVV4cNVoi5zm53jgvW8f0Gwb6ZFDXouItFR1Rs8WPJPIhLNH/ANmrNbWqYwZRqiiSJ4uNSY7Ak6xlVnAYJznOaxvrGGgg7WgwA7K5IU6rCAdZrhcAgz60SCSRI28+K7/pD0DcyThtSq0tgNkMcDrAzBEED/dxzSyr0IxRpyab3dVssD6VQ62sYOqCHNEG4Gtv7J3bD077HIelaTlECMvWiBeBJB2qbQ7V9Um8m8DVtYTYi47j3I/AdGsTVr6tKhWcBIJawkNcBBa4iGtvvPNF1egukGUqhNF4FIuEaplzNjmQDrXgiLi+W1+m+GNHHYkqUjxEiItADRcGABaFuk1pMawjVcSL5RYnntO3uV2jNGvc4Mc9gAOqab5BbtdDbXF7SCCFdTwNaoHeioh7Wkuc5oIDTrEQ95MNOZEuEwNyHQxaT4YurSIEtOvBJB1jPsk5ZuGXDKFOk3qNdJMkmxggWzHh3hFYfR9RzZ9G7UBtU1TqubrREmWkkj1ZniifwD6jGamFqENc8OfTo1CAJvdtMNGZtfIyl34Co/QpqDWcJJLo602O5pm82jao6+sD+rIXABDZgQBBcZlMW6LqGm0mm5guJcIYXAQCTPVGXrQbyJi4OKwgDzBGqQDDdUgGJ6pBIcLHLYh9B6a5KcU3rEt9X2ZLtUdo3TCg1jts8vqi2MY7WAeHVHHqAB1wPWEbMrTsnsVTsMP1Nqa1p9XdxuhYKrkVSpSqpW5X2PUVoslblVhy3rLWCixYq9ZbBRsFE1i0EXh6I2ooWUukqp0ScgmWG0STcozB4D9V4jgm1GnuMRs4Jjzs+ra2iUYLRbQAS2eKZ0KNtnZuVYEd+xENdGcRu+s3Upzo8nLklPll9KnGz73hMKL7QJ2JdRqi5kkZeO6URRrkDeZzyzXnZ8p16TBe7D6LiSJn74rrugJZ6V4cBr6o1Sc87x4JT0dwBxLxTyAEudtjcBvTzGUWYATQpa1QmNd/WdJyIFoHZvXmTn1Hu4YOO5nTD8Q2p/giWkAmAXEHeQZAHYucGLqCo01ptaCAInaGjyRGkNMYh4/xiWtJOTdXZca2fcqcA2k7ITG/ySWg5Jr7DMVoujiabmuDSHTPVbIPtAkWcN+xJcP/AGdYRpkh742PeS09oESuka5otkpsqQbD5f1UWvRHqZvA4VtFoZTa1jAIAAAHgrK2IAzc3yPbKoqPJmw7ZvwhAuoumADOyBPimTFas3iniZsez5oWs1js47Ty3owYRxmfr9Fc3BA7bWRtCNCtmHDZOs6c5m3C2QU6RGxxhRr4V4dBmJtcZfFRbh3CNXVF9s/YK2wKDTS2jj3LNaLB8HOCT55KLurcuvwuqjWcSYdyJ2brLUag2jVqAyHx2CL/ABVrdO1mD1ie8oP8WBm4nl8/jkqatU/pBIB2wc9xlHpApteSOJp4Ws7Xq4Wg5zi4l+o1ri52ZLhqkm8ydqIwWHwNNgpigGtD3PDRVqiHGxI6+XDJKMS8zBzJ/TG9RbTOtA7hckDjP0WoZZZryNKuhcK/VDa+NpNDtbVZiXFpMzMPDkzZhQ00/R4zENptEFj2seHg75iDxhI2DV28bAzylG63Vk2+KPTYe/JEv7u4ctIGI1ZcXD0dNtIXMgOa2Q/jOcDJJ6HQim2o4N/CPpOadb0msf8AEtDm0vQwwQMg6OBhGuZN7njEW3bFCuyI2Rxgc1qGWpfoVYvoXUbh3dXCOqtHUFFoab2c1pLWG9/WLuxA4XoJrsa6phXB5HWAxVECeALpCemsDIAPbreaq/FD2zzQabN8j6PDJWSora+hUztJSsUZWBOpGJypsEqDQjKDQqR3JzdFuGw53JxhMNBFgd8hAUH/AHCNpVB7Jneqqjzs0pMPpMJd1RlmEaDaAL8P6oDD1TOYy4K8vg9WOJnf2LM8+cW2GMsclKo4nZHH7yVTHzYOJIG3cpU3wVCaOdoJps1YMTcbD2XvG1EPn9J7vlAQOsO3OPsq8YnVNrdgGdt/0XDlhZbBlcXuNtH6RfTc17dYEEZwJjMEr0nRHSPD4vVbUaG1NgNwd+q/5FeW0qutaJJBMRePmsEsgznGdrfJebPE47o9zDqbW561pfRoMtDHarhDiL7co2ZArzTSOFqUnGGOBBI1r7DHenGg+ldWlA19dvsPzjc12fxXa4HT2GxMAODXew8QewE2Kjaf0ddKR5/o7SgLYe6Dxy57E6oVgciD5Lp9M6BZWzabAwWwCLZ8e+VwGlNB1sNU1qbajmx1uoYEbyCQRySyTRGWH0Pahg5Xj7CuZjN5veY+aQ0tKB0Ty47wr6bjfbt/rvS2RaHIxUnLx+ShXgyRmNnmlwcYnKeXNRdWI2/17Nq3UCmWfgnFsg9wg23cENWpvaQerGQLvJEYfEQZPK3wVGJa55karRPAz3+K1o24Jia8nKI9kavxWqIabDWG2XEj+GIUjSGY6xnZ/WFjRUiI1bXk/KydNCtModTAkztBsA2e/wCikHkCBI75V7cMNXrG+y4MlWYcAGJzG82sZtf4JkxHEGo1rEAX2CPnOSqx1UMABOr2Se1MKlbUhocIg3Iv4W8EsrhzWmO0EN1gSd8D4p1TE3A6OLpm2tYGzTblI8Exw2JmJAjiRHKUtxGjmvaH6uplIDSO8jYFX+WGmRqPLif0tJyHd8k9oSmPhiABBM/MbFo1Wuj5SUqbTDiGyWu3a0eBHzTKjoqoLh7SP3NM8x5I7AakWmLjwlU64GcITGvqCQOuRY6gMi+ZEZImlh7Cxy4+SakJbPA5WLSxd3We8SWKK2nUwFjHIunUQIKm2ouiGVCShY1pP4ouhUHtchKSsqbyiGutwVus5Z4h/SrtsLC/6iPgEbQrMMgG24jPsXIAGbEBMdH6xOq17o2xK0cjbqjly6VVdnSB7djp3jdwhS9IW2IgJbShpiDY7dU/K6JbUBOdyLHjzTNWcEsdBoIyEz4FRA3GbkHh2Qq9YgZza+WakyvrbT3i6hkgSprgKw/ViesBlJyveEb6YERstNp7eEG2aWUqt4Hjkrm1QM3CbkRIuVxzxpjRySiwuo8i9iCYFyLcJ7xmjKWIAs8WgS4HyStuMcCLy0EggCbxa0QeSIqi4M6zoPVgC28wNtt+S4MuE9PDqfZ1uidOVqPqPJbsa64jgCcuxdZgOl7HiKlMtPDrDxuF5bhqrmyGzqiSQbW4Wt3bkfhsYTEkAzvv4rjcZx4PShmTO70j0ewuJ69OaZzJYLHtbMclzmPo08O4NZVqP2HWZEboM32obD4wtOcjdPfvXT6K9BW9doB3GOVlPqtlHGMkI8OZmCIiBEHvhFlvC+3+m5dezR9AgAUqZ7gqK+g6Lx1QWne0n4Gyp0Mi8L8HJlgHARnHhZB4gsyJnhPjlkunr9H3NEhzCNusIPMW8AueeykCQ7qkWmbTs60wlaom8ckBljXAAEjZYC54lEmnNvVy3n4yh/QAZS4b7TO6dqnTkG4cN1+GzwWEao3iM7nIgZcPDuUMS6HBwAPC3krao3z2fMnYqWAZ3+veimCydWs/MNGWYzHZZVUqhbd1w7MRa20mCrTUA2ZxEjZu2rQN9o+XBOmIyqpWpyS1o1h2gE7YGS22vJ1hDtlmg24XmFXiMGC4uc0RNyC6e0gfGVulUAtLIA3yTsgmMoT9RNoJoPdOsSYAgNyGXgsrYzVMucQYs3WtlvDZQ76oYA6TBGcmI78il+kGl8BrtUu2OkEjiUeo1FjukMSQwO3XBdG/ee+EM7pSwnNw4aht/EgcVgA0TLs7QSTbad30S9+BJMkgHdJbwyiyZZBXA8zlZKxYuyz2TFtYsToxi3KxYspsFGwVNrytLF0Qk6sDRY1/er2Yt2WtA4WWLE9snKKfIdgXNaQ4v7t6atqt3TwjxO0LFivjl4PPz41yEemIOzsAPkrnNd2Ds+a2sVKuzzp7NfZjMRBPkb8JRQAcADfgBl2mVixRaTJZdlaJNqNbabbQCPGFqniyJI1WtGzbOUR3rFi5ZpDqFF1HFEHrSWzaADeM5mPvNEDHWIgF4O2xF9pAEDLaM1pYubJijRXFnldFzK4GRuNk27NaCJ71KlpV7TEEbfl8isWLgnjienjyyHOC088RDz7wTnB9Lag9a/C/xWLFytdL2OyM2w1vSn0tnMAbfMmOEgBXHT9EdVzWxawgg+F1tYl62VTL2uw9VpA1GybwAHE7p3oR+g3a3+HVAbFg4ax5yJ5LFiKlYHFPkXaQ0XiWeqGvAFo29gzlKqekKl9aibTrQCYWLEZNpiSwxJUcex9pIPHtyRjmWkXHZPJaWJou0cslToDONiRfP7uh61IETt8D3LaxNZNo06kAy4B8VVTaNWxaL7N8dsLFiaxASvh25lt85DrcibqbS85Ac48NayxYmTBR/9k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ubtitle 17"/>
          <p:cNvSpPr>
            <a:spLocks noGrp="1"/>
          </p:cNvSpPr>
          <p:nvPr>
            <p:ph type="subTitle" idx="1"/>
          </p:nvPr>
        </p:nvSpPr>
        <p:spPr>
          <a:xfrm>
            <a:off x="1831975" y="3429000"/>
            <a:ext cx="8458200" cy="1944216"/>
          </a:xfrm>
        </p:spPr>
        <p:txBody>
          <a:bodyPr>
            <a:normAutofit fontScale="77500" lnSpcReduction="20000"/>
          </a:bodyPr>
          <a:lstStyle/>
          <a:p>
            <a:endParaRPr lang="id-ID" dirty="0">
              <a:solidFill>
                <a:schemeClr val="tx1"/>
              </a:solidFill>
              <a:latin typeface="Arial Rounded MT Bold" pitchFamily="34" charset="0"/>
            </a:endParaRPr>
          </a:p>
          <a:p>
            <a:endParaRPr lang="id-ID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 err="1">
                <a:solidFill>
                  <a:schemeClr val="tx1"/>
                </a:solidFill>
                <a:latin typeface="Arial Rounded MT Bold" pitchFamily="34" charset="0"/>
              </a:rPr>
              <a:t>Dosen</a:t>
            </a:r>
            <a:endParaRPr lang="id-ID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id-ID" dirty="0">
                <a:solidFill>
                  <a:schemeClr val="tx1"/>
                </a:solidFill>
                <a:latin typeface="Arial Rounded MT Bold" pitchFamily="34" charset="0"/>
              </a:rPr>
              <a:t>BHAYU RHAMA</a:t>
            </a:r>
            <a:r>
              <a:rPr lang="en-US" dirty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rial Rounded MT Bold" pitchFamily="34" charset="0"/>
              </a:rPr>
              <a:t>ph.D</a:t>
            </a:r>
            <a:endParaRPr lang="en-US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>
                <a:solidFill>
                  <a:schemeClr val="tx1"/>
                </a:solidFill>
                <a:latin typeface="Arial Rounded MT Bold" pitchFamily="34" charset="0"/>
                <a:hlinkClick r:id="rId2"/>
              </a:rPr>
              <a:t>bhayurhama@fisip.upr.ac.id</a:t>
            </a:r>
            <a:endParaRPr lang="en-US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>
                <a:solidFill>
                  <a:schemeClr val="tx1"/>
                </a:solidFill>
                <a:latin typeface="Arial Rounded MT Bold" pitchFamily="34" charset="0"/>
              </a:rPr>
              <a:t>www.bhayurhama.com </a:t>
            </a:r>
            <a:endParaRPr lang="id-ID" dirty="0">
              <a:solidFill>
                <a:schemeClr val="tx1"/>
              </a:solidFill>
            </a:endParaRPr>
          </a:p>
          <a:p>
            <a:endParaRPr lang="id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495130"/>
      </p:ext>
    </p:extLst>
  </p:cSld>
  <p:clrMapOvr>
    <a:masterClrMapping/>
  </p:clrMapOvr>
  <p:transition spd="med">
    <p:fad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1_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2224</TotalTime>
  <Words>1663</Words>
  <Application>Microsoft Office PowerPoint</Application>
  <PresentationFormat>Widescreen</PresentationFormat>
  <Paragraphs>164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Arial Rounded MT Bold</vt:lpstr>
      <vt:lpstr>Calibri</vt:lpstr>
      <vt:lpstr>Century Gothic</vt:lpstr>
      <vt:lpstr>Times New Roman</vt:lpstr>
      <vt:lpstr>Wingdings 3</vt:lpstr>
      <vt:lpstr>Ion</vt:lpstr>
      <vt:lpstr>1_Ion</vt:lpstr>
      <vt:lpstr>PowerPoint Presentation</vt:lpstr>
      <vt:lpstr>MARKETING PLAN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Marketing mix = Bauran Pemasaran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acer</dc:creator>
  <cp:lastModifiedBy>Tiffany Annabel Blessing</cp:lastModifiedBy>
  <cp:revision>57</cp:revision>
  <dcterms:created xsi:type="dcterms:W3CDTF">2018-09-23T15:38:54Z</dcterms:created>
  <dcterms:modified xsi:type="dcterms:W3CDTF">2022-11-07T00:20:12Z</dcterms:modified>
</cp:coreProperties>
</file>