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notesMasterIdLst>
    <p:notesMasterId r:id="rId21"/>
  </p:notesMasterIdLst>
  <p:handoutMasterIdLst>
    <p:handoutMasterId r:id="rId22"/>
  </p:handoutMasterIdLst>
  <p:sldIdLst>
    <p:sldId id="256" r:id="rId2"/>
    <p:sldId id="342" r:id="rId3"/>
    <p:sldId id="343" r:id="rId4"/>
    <p:sldId id="345" r:id="rId5"/>
    <p:sldId id="294" r:id="rId6"/>
    <p:sldId id="346" r:id="rId7"/>
    <p:sldId id="329" r:id="rId8"/>
    <p:sldId id="330" r:id="rId9"/>
    <p:sldId id="331" r:id="rId10"/>
    <p:sldId id="347" r:id="rId11"/>
    <p:sldId id="348" r:id="rId12"/>
    <p:sldId id="349" r:id="rId13"/>
    <p:sldId id="350" r:id="rId14"/>
    <p:sldId id="351" r:id="rId15"/>
    <p:sldId id="352" r:id="rId16"/>
    <p:sldId id="353" r:id="rId17"/>
    <p:sldId id="354" r:id="rId18"/>
    <p:sldId id="355" r:id="rId19"/>
    <p:sldId id="341" r:id="rId20"/>
  </p:sldIdLst>
  <p:sldSz cx="9144000" cy="6858000" type="screen4x3"/>
  <p:notesSz cx="7053263" cy="9309100"/>
  <p:defaultTextStyle>
    <a:defPPr>
      <a:defRPr lang="id-ID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CCCC"/>
    <a:srgbClr val="00467A"/>
    <a:srgbClr val="FFCC66"/>
    <a:srgbClr val="800000"/>
    <a:srgbClr val="33CC33"/>
    <a:srgbClr val="FF996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919" autoAdjust="0"/>
    <p:restoredTop sz="87744" autoAdjust="0"/>
  </p:normalViewPr>
  <p:slideViewPr>
    <p:cSldViewPr>
      <p:cViewPr varScale="1">
        <p:scale>
          <a:sx n="100" d="100"/>
          <a:sy n="100" d="100"/>
        </p:scale>
        <p:origin x="1928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handoutMaster" Target="handoutMasters/handout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7564" cy="465158"/>
          </a:xfrm>
          <a:prstGeom prst="rect">
            <a:avLst/>
          </a:prstGeom>
        </p:spPr>
        <p:txBody>
          <a:bodyPr vert="horz" lIns="91614" tIns="45807" rIns="91614" bIns="4580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699" y="0"/>
            <a:ext cx="3055921" cy="465158"/>
          </a:xfrm>
          <a:prstGeom prst="rect">
            <a:avLst/>
          </a:prstGeom>
        </p:spPr>
        <p:txBody>
          <a:bodyPr vert="horz" lIns="91614" tIns="45807" rIns="91614" bIns="4580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2A97819-5069-4967-AA7E-DC393CC8E22D}" type="datetimeFigureOut">
              <a:rPr lang="en-US"/>
              <a:pPr>
                <a:defRPr/>
              </a:pPr>
              <a:t>11/13/22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3943"/>
            <a:ext cx="3057564" cy="463672"/>
          </a:xfrm>
          <a:prstGeom prst="rect">
            <a:avLst/>
          </a:prstGeom>
        </p:spPr>
        <p:txBody>
          <a:bodyPr vert="horz" lIns="91614" tIns="45807" rIns="91614" bIns="4580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699" y="8843943"/>
            <a:ext cx="3055921" cy="463672"/>
          </a:xfrm>
          <a:prstGeom prst="rect">
            <a:avLst/>
          </a:prstGeom>
        </p:spPr>
        <p:txBody>
          <a:bodyPr vert="horz" wrap="square" lIns="91614" tIns="45807" rIns="91614" bIns="4580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DB43D4FE-DF8C-42A3-BF4F-0CF17E72E06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91868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5921" cy="465158"/>
          </a:xfrm>
          <a:prstGeom prst="rect">
            <a:avLst/>
          </a:prstGeom>
        </p:spPr>
        <p:txBody>
          <a:bodyPr vert="horz" lIns="91614" tIns="45807" rIns="91614" bIns="4580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699" y="0"/>
            <a:ext cx="3055921" cy="465158"/>
          </a:xfrm>
          <a:prstGeom prst="rect">
            <a:avLst/>
          </a:prstGeom>
        </p:spPr>
        <p:txBody>
          <a:bodyPr vert="horz" lIns="91614" tIns="45807" rIns="91614" bIns="4580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D8C9C1C-4A4F-4088-A723-88A57DF6C408}" type="datetimeFigureOut">
              <a:rPr lang="id-ID"/>
              <a:pPr>
                <a:defRPr/>
              </a:pPr>
              <a:t>13/11/22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1738" y="698500"/>
            <a:ext cx="4651375" cy="3489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14" tIns="45807" rIns="91614" bIns="45807" rtlCol="0" anchor="ctr"/>
          <a:lstStyle/>
          <a:p>
            <a:pPr lvl="0"/>
            <a:endParaRPr lang="id-ID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6478" y="4422716"/>
            <a:ext cx="5641953" cy="4187906"/>
          </a:xfrm>
          <a:prstGeom prst="rect">
            <a:avLst/>
          </a:prstGeom>
        </p:spPr>
        <p:txBody>
          <a:bodyPr vert="horz" lIns="91614" tIns="45807" rIns="91614" bIns="45807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id-ID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3943"/>
            <a:ext cx="3055921" cy="463672"/>
          </a:xfrm>
          <a:prstGeom prst="rect">
            <a:avLst/>
          </a:prstGeom>
        </p:spPr>
        <p:txBody>
          <a:bodyPr vert="horz" lIns="91614" tIns="45807" rIns="91614" bIns="4580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699" y="8843943"/>
            <a:ext cx="3055921" cy="463672"/>
          </a:xfrm>
          <a:prstGeom prst="rect">
            <a:avLst/>
          </a:prstGeom>
        </p:spPr>
        <p:txBody>
          <a:bodyPr vert="horz" wrap="square" lIns="91614" tIns="45807" rIns="91614" bIns="4580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888EBE94-33EE-4BAF-A49E-62E404D0E996}" type="slidenum">
              <a:rPr lang="id-ID" altLang="en-US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39356101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8EBE94-33EE-4BAF-A49E-62E404D0E996}" type="slidenum">
              <a:rPr lang="id-ID" altLang="en-US" smtClean="0"/>
              <a:pPr/>
              <a:t>7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1523116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87FB14-1B04-4100-9D64-5BEA5E909C28}" type="datetime1">
              <a:rPr lang="id-ID" smtClean="0"/>
              <a:pPr>
                <a:defRPr/>
              </a:pPr>
              <a:t>13/11/22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181DE-29BE-419A-B150-60A259C2E405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2263232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7B5C33-823D-431A-B238-09596CB319D1}" type="datetime1">
              <a:rPr lang="id-ID" smtClean="0"/>
              <a:pPr>
                <a:defRPr/>
              </a:pPr>
              <a:t>13/11/22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5FC2-49DF-4FCE-BFD4-3C329226BDCD}" type="slidenum">
              <a:rPr lang="id-ID" altLang="en-US" smtClean="0"/>
              <a:pPr/>
              <a:t>‹#›</a:t>
            </a:fld>
            <a:endParaRPr lang="id-ID" alt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064" y="381000"/>
            <a:ext cx="1011936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512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2531677-DA83-4BED-9702-9480214B0739}" type="datetime1">
              <a:rPr lang="id-ID" smtClean="0"/>
              <a:pPr>
                <a:defRPr/>
              </a:pPr>
              <a:t>13/11/22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A695A-85FD-4731-A512-3A2E5D5FF5F9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4228981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915CC-E1C1-459F-B4E7-2246B23740A6}" type="datetime1">
              <a:rPr lang="id-ID" smtClean="0"/>
              <a:pPr>
                <a:defRPr/>
              </a:pPr>
              <a:t>13/11/22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030FC-FCBC-4290-B3DB-A8EA22BFFF86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1691643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9CC1817-8808-4872-B413-6B14D5D1262E}" type="datetime1">
              <a:rPr lang="id-ID" smtClean="0"/>
              <a:pPr>
                <a:defRPr/>
              </a:pPr>
              <a:t>13/11/22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84785-41A8-405E-B10E-1CE15D3B37A4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2377426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05FACF-D4EC-4D1E-AF1C-C49E586BB0DA}" type="datetime1">
              <a:rPr lang="id-ID" smtClean="0"/>
              <a:pPr>
                <a:defRPr/>
              </a:pPr>
              <a:t>13/11/22</a:t>
            </a:fld>
            <a:endParaRPr lang="id-ID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7FEBE-9F15-4A23-807A-E7E195BC392F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3825914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7B4847-433E-4194-A082-831FF90A0653}" type="datetime1">
              <a:rPr lang="id-ID" smtClean="0"/>
              <a:pPr>
                <a:defRPr/>
              </a:pPr>
              <a:t>13/11/22</a:t>
            </a:fld>
            <a:endParaRPr lang="id-ID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A3401-CC4F-4E00-9D9A-7C0441F62B21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306624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0A0AD7-7E00-490F-96A4-B8BC715D86CD}" type="datetime1">
              <a:rPr lang="id-ID" smtClean="0"/>
              <a:pPr>
                <a:defRPr/>
              </a:pPr>
              <a:t>13/11/22</a:t>
            </a:fld>
            <a:endParaRPr lang="id-ID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42F8D-2538-4C2E-AF6A-E787BAA6A8BA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2939269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B45D7B-A1BA-4D6F-9AB5-32B231B5F764}" type="datetime1">
              <a:rPr lang="id-ID" smtClean="0"/>
              <a:pPr>
                <a:defRPr/>
              </a:pPr>
              <a:t>13/11/22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876EB-06BC-43CC-9243-392C884DE3A5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2869563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/>
              <a:pPr>
                <a:defRPr/>
              </a:pPr>
              <a:t>13/11/22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172067174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/>
              <a:pPr>
                <a:defRPr/>
              </a:pPr>
              <a:t>13/11/22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3785705526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/>
              <a:pPr>
                <a:defRPr/>
              </a:pPr>
              <a:t>13/11/22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/>
              <a:pPr/>
              <a:t>‹#›</a:t>
            </a:fld>
            <a:endParaRPr lang="id-ID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48072423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/>
              <a:pPr>
                <a:defRPr/>
              </a:pPr>
              <a:t>13/11/22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3480089860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/>
              <a:pPr>
                <a:defRPr/>
              </a:pPr>
              <a:t>13/11/22</a:t>
            </a:fld>
            <a:endParaRPr lang="id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915853491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/>
              <a:pPr>
                <a:defRPr/>
              </a:pPr>
              <a:t>13/11/22</a:t>
            </a:fld>
            <a:endParaRPr lang="id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1430694569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73F191-B615-4F80-8BF2-F9914BDEBB47}" type="datetime1">
              <a:rPr lang="id-ID" smtClean="0"/>
              <a:pPr>
                <a:defRPr/>
              </a:pPr>
              <a:t>13/11/22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83F2A-C213-4F05-A0D1-6605897CD0CB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42753957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241309E-E3E7-43C8-AA3E-91A473C73247}" type="datetime1">
              <a:rPr lang="id-ID" smtClean="0"/>
              <a:pPr>
                <a:defRPr/>
              </a:pPr>
              <a:t>13/11/22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3D88-E45B-4564-8396-57E6492D5279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3926098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fld id="{420F0373-7BEB-41F7-A91D-20A4FD880E70}" type="datetime1">
              <a:rPr lang="id-ID" smtClean="0"/>
              <a:pPr>
                <a:defRPr/>
              </a:pPr>
              <a:t>13/11/22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875460-292E-424C-9105-EBBC67EB6F14}" type="slidenum">
              <a:rPr lang="id-ID" altLang="en-US" smtClean="0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24311620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</p:sldLayoutIdLst>
  <p:hf hdr="0" ftr="0" dt="0"/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bhayurhama@fisip.upr.ac.id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bhayurhama@fisip.upr.ac.i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647564" y="2276872"/>
            <a:ext cx="7776864" cy="76944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d-ID" altLang="en-US" sz="4400" dirty="0">
                <a:latin typeface="Arial Rounded MT Bold" pitchFamily="34" charset="0"/>
              </a:rPr>
              <a:t>“</a:t>
            </a:r>
            <a:r>
              <a:rPr lang="en-US" altLang="en-US" sz="4400" dirty="0">
                <a:latin typeface="Arial Rounded MT Bold" pitchFamily="34" charset="0"/>
              </a:rPr>
              <a:t>KEWIRAUSAHAAN</a:t>
            </a:r>
            <a:r>
              <a:rPr lang="id-ID" altLang="en-US" sz="4400" dirty="0">
                <a:latin typeface="Arial Rounded MT Bold" pitchFamily="34" charset="0"/>
              </a:rPr>
              <a:t>”</a:t>
            </a:r>
            <a:endParaRPr lang="en-US" altLang="en-US" sz="4400" dirty="0"/>
          </a:p>
        </p:txBody>
      </p:sp>
      <p:sp>
        <p:nvSpPr>
          <p:cNvPr id="24582" name="AutoShape 6" descr="Hasil gambar untuk gambar wisata lau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24584" name="AutoShape 8" descr="data:image/jpeg;base64,/9j/4AAQSkZJRgABAQAAAQABAAD/2wCEAAkGBxQSEhUUExQWFhQXFBQYFxcYFxgYHBgVGhUYFxcUGBUcHCggGBolHBQUITEhJSkrLi4uFx8zODMsNygtLisBCgoKDg0OGhAQGywkICQsLCwsLDQsLCwsLCwsLCwsLCwsLCwsLCwsLCwsLCwsLCwsLCwsLCwsLCwsLCwsLCwsLP/AABEIAKgBKwMBIgACEQEDEQH/xAAbAAACAgMBAAAAAAAAAAAAAAAEBQIDAAEGB//EAEQQAAEDAgIGBggEAwgBBQAAAAEAAhEDIQQxBRJBUWGRBiJxgaHREzJSkrHB4fAUFUJiotLxBxYjQ1NygsIzY4OTsuL/xAAaAQADAQEBAQAAAAAAAAAAAAABAgMABAUG/8QAKhEAAgIBAwQCAQQDAQAAAAAAAAECEQMEITESE0FRFGEFMnGRoRVCUiL/2gAMAwEAAhEDEQA/ANUtFA5SiBhH0CDnwsU29CSepZEvwr/1XOVti+geofk8NaeK45N4QFreqY1skwwWPc03chqWHMZc0HUp1NaAO/5rmaUrsvuuDs8K7XBJPBIOkGgA8hzRB3i1uxW4R9YU+rBjZtW3YusPWZChBShK4spPpnGpIVv6NxTOc7xmlrujlRpkuOrbbC6kaRcRAiVJh13apMjgMleOpyx5ISwY5eDkauiNUaweZ/dCFo4LXcScxmYXaY3AN260JXhTBj9M22SrQ1MnFsnLTxtIW4TRQL7tBkZ7J227EXQ6FOcXRUbES22Z3HaLRfinNGnTOY2zYkdia4V42Z/JRnq8i/Sx46XFL9SEWjugbbGrUJM3a0Wz3nYQm9LorhmFzvRzJNnGQBlACYU6/GCiibSuSepzSe8mdePTYYraKOTr9Bab3Sx5Y2MomDvzyVGH6Aw8+kqdQCRqi54Xy2b12DqojsVjoIumWtzpV1A+HgbvpPPcZ0JqBzvRkObaNaxg5z2Kr+5VfXDIaQROsDYb52zdd8yQPgp4RxLjfYqL8hmS5RJ6DA3wzi8T/Z/VBAZUY4XkmWx3XlEV+g9MtGq5zXAGSYMnlaF3TjZJ8RitVxbu3pFrc8vPA8tFp4+DzjSfR2pRcQOuAJLm7O0bFmgujtTFOcGFoDYkmdu7fkV6HgSx1Rxgaxi+8BNaYDcgBvXRL8jkUemt/Zzw/HY3Lqvb0c5hOgeHa3rlzze86vgFwum9E+grvpglwabGIkESPjHcvXamKASvSWj6Va7mAu35HmM8gpafW5ITubbTK6jRY5xSgkmjg9DdFq1cjqljM9ZwIEcBtXSYroGA0+jqmYyLRc9oyC6bA1nCGuFsh3I5xS5dfmcrTofFoMKhurPGcZg6lN2rUBadxCFrYdwAJaYORgwewr2ghrwQ5oINjI2Jdp6hTGHcwtBbADW5QdkLqx/km2k4nLk/GKm1I8afTWg1dM7A0xmOZVlLRNI5lej8qKW55y0cm+UcwGrRYut/JqUWvzCVYrANGRjtWhqYSexp6ScVYkNNQ9GmhwvG/NVhgbxKt3CHafkCGDcdh5FRODO1HjFOCrr1tbgh1TsfphQDUwp+7Kv8BxHiraovvVJaU2/sHUkevHQ23X6pygKl2hqgPUqA/wC6fklb9IVwdUODh2LG43EbwF4Chk9o95yj/wAsaVMBVaM2k7YP0VLW1Rlq80J+Lr72qlxrEySOaZQfloVv0mG1cZUZ62qFU/H73fFBVMO5xk3++1RGDduKoscPIjlP0HNxdIEEzKJo6RY27XZpM6jGYKwEbkzxRYqySQ8q6QD7Fw+CsqtaYINtwH3KS0m9iZUWOidijKCjwysG5ckmsAO0DejqVVjf8xvNCyVH0YU3vyUqg9tdhvJPYrDjzZrWuP3vSh1FvHmVr0bePModuJk2hniMTWblTv2t80KMfVJgw3tPkqJHHmVEQLgIqC9Abfsb0sc0xLhaJvmi/wA2psHrBc6++xUuwzT+n4odmL5GWSS4OqOnqUJPi8a2o6RHNLvwzfZUPwABkCE0cUIglOcuRtQxGpeJJ3ea3V02W2IM8UtFMgRdUuw5JzKPbi3uL1SXAxGkC90lwHNNcPjKerczxhcuMNxyWHDneVpYYvyaM5Lejpa2mqbNsqk9JwbZLnvwvatDDt2rLT4w93IdBh9LOfOowydqE0nQqvaCSdactn0QDXBo9YtHbC2CDk4n/lPzRWPpdxA5OSpieuHAkOVXpCNninbcICZ1SfHmo1aAyIA7l1rMuKOV4Jcpif8AFu3n4qD685jwTKphpMk/BVmgBkmU4+hHin7FhYFBwJtblCYsw8G91J9BuwBP3Rew6Aq2iS1mtrtn2fqljqaaVafDxVDqKpCbXLI5MSb2QrqsWNDdsyjqmGVX4b7sqOa9klikvB0dF5ORA70RRG/4rkB0gGxj+Q81bT06fZd3gea5Hp5HpLUxXKOto2mfisqVgNq5b87O1ru6PNQdpwbWVOTfND47vcPyo1sdW3E3zHNRqvJNnTyXKHpG0foqch5rQ6SN9ipyHmitOxXqE0dMHAHrCe9H0MU05CFxg6RtP6KneApfnzfZdy+i0tO3yCOoUWd0zFNaLASduatbpFsQY7vJefnpCyfVP33Kiv0iP6GR/uvyAhS+HZT5tHpP5g3IxyVf45m4cl5gdK13ZVIncBbmhqlHEPM+keT/ALiPgUfgpcsC19+D1KrjmTkBPA+aqfjmbCD3heXv0NWees4uPEz8SraOhXNyAniQm+NBeRZaqXo9HdjuzksOOtcjj9yuDFGu0QHEf8kLisNWOZ1u15cPdKPYiItTL0d7itO0aYlzwJyi5PYBcpZV6Y0r6jahO6GtHeTJHJce3RVW+UK38nqbh2C3yzW7MEB6jI+EN6/TGuZDdRn/ABDiO828FrC9OK7JDwyoOI1TzbbwSoaFqcAO3yCqfoxwzjn9E3axvwJ3cq3tjXH9NcRUs0CkP2gOPvO+QCU1tKVXN69Wo6+Ree+0qH4F24c/oo1dEPfu5qkYQWyQrnOb/wDTZTRxJYdZry07wYPMJizpZiGEHW127QT8xceKX/3ffvUh0df7QVOmD5GiundN/wBnaaL6S0aogPLXn9DzedwORR/p2zMmV58zo48/ram+Hw+Kpj/zNcNzut45+KlLFDwyrys612JGy6rGJA4Ln242sPWNH+If9kLidMPbtpd0+aywpiPMzqm48jWgkTxhVHGlcY7pHU3t5BUfnr59c+HwTdgXuTO2fjTeFFmMO1ceekT/AGvALf8AeR28cgm7P0DuTvydd+MO5Vvxx2Bci/pK7eO9oVJ6Rv8AaHuhFYfoPVkaOvOMO5VuxjtwXIu0+/2/4W+SgekL/aHut8k3bXoFZWdW7FO3BR/FHcuTOnam/wDhb5LX5zV9o+63yW6F6N0ZfYa3SlMZNd77vJWjSjNx95xSAVDuHJX08Q/cOSVwRRxofM0gz93M+Sn+PZ+7n9ElZXfuHut8lcKr9lvdS9ILHAxrP3ff/FU1dIDYDzH8qBbWqbz4earq13+18EUgMNGkTsn3h5KT8aXeteMpcPJKnVnjafBYKz955DyTdKFDjUi4gdjiPgFoY52xxHY9/wAlQK9T2j99ywYur7R++5ajBjcW/wBp3v1PNEMruOZ/iqn5oBuMq7/DzCNw+Pq7mn/j9ErQVRe3EHhzq+aJp4js5P8ANVDHP2tbyHkpnGu9lvJv8qkyio3UxruHuu81U7Gu3/wH+ZSOkXjJrOQVT9LP2tprJfRn+5H8ZV4R/td/MraGNq/t90/zIX8y3sp8mlSbpPc1nJqZr6FT+xm7G1Iyb7v/AO0rxOKqn6NH8ytdpE7h3R5JdidIn7K0I/RpP7Jsxjwbk9kD+ZG0Medx5/KUmGknff8ARXUtJO2fAeSpKIq2Hn5gfYB7SfNUP0pvot/j/nQLtJuGZI5D5IeppN/tuCRQC2dBg9KN/wBGnyf/ADo6ppYR/wCGl7rv5ly+G0m723ffciK2kzHrv8EssasKewydpfdQod9Nx+aR4zENi1CiLzYVR/3VL9JH/Uf4ILEY6f8AMf3wqRxRvdApvgsOMH+jS915+LloY7/0qHfSJ+JKXuxH7io+n/cVXtQ9FlBjA6SIEeiof/EPmofmrhkygP8A2WeSANX9ygXjf98ke3D0MoDc9Iq0RNMRupUx/wBVWdPV/aHcxg+SV6wWrI9MfQe3HyhmdO4g/wCYeTfJVu01X/1D4fJLyAokLUgrFD0v4DnaZrn/ADX+8fNQ/NK/+q/3z5oEhYhSH7cPS/gZNqngrWPPDkqWhXMhI9zmlQRSeeHuokE7/wCEoei4e0ES2uPaCRkybD9wpOJG0cwPmo+laf6Klz2cZ7FkAg+ZkuE9vksFX93/ANvJQdUb9/1WCoFQFFpfxJ5qIqb9bmVH0w4qArN+z9EDJBLag3O5omm/7sg2VG/Z+qLo1OzmkYQimJ2BXhnAKhhPDn9EU17t/ipsdFZpncFA0TwVjwcy4dkqp7v3s+KyM6IehG8clfRpD7hAvqgf5g90LVPENBvU5D6I0wIdOY2LNb3n6hLMT2NH/EH4ysr4+kBZzz7vmEqr6Racg7mFoJjSTfAS4E5nwA+CtpYYJQMeBsPNE4bFudk4jvVHYjg1uxp+CG/wKqODZN57gfmg6mkao2mOJPmhX455/qfNKkw9N8HQYbCU9jHHt+gV9fAtizY97ySHC1q7rs+XwKtxGKrFoB1gRmSRfsECOZQad8h2rcKfghuHj5ILFYKPZ8fmEPqVXe0eakdF13bDyTp1yxdl5BnUezkqjT4I8aCrn9LvdPzV9LorXOyO0/KUzzQXLKp/YmLOCjqpzi+j/oiBVqMaTlmT8LbboduEoNLtd7oa4CQAQQS4a4h12y05TmFGWtwx5ZRP9xaafZzUTT7Oae0KODIfJdLZ1f3jYRa2+NgQbsTTaDFKmSRa7uo7aHbDlMWzUpfksKCnL0Kyz7la1FuqSSb7ewctyspYt+rbYT1t9iI8VD/LQ9FaZT6Pt5LXouB5Kfpngy0kbJ4RGXerqWlarQAKsRs1WnxLUv8Alo/8hqXgrbUKmKh3oCVuV6lgeMYted6tDjvSsPUg5AR4hn6X93itGtxS/XWi5YXshprjetemKD1lmsnQ3bQZ6Tis9J+5BErNZYPbDxVG8lTZiQN6Xa6kHoCvEho3GcPFS/MDuSsVFIVUtCdlB78USqXVjvQ/pCi8JgnVJ61NgGbqlRrAO4nWd2NBKDairYVjKS4lbammF0C536rbCARI3w6DzATjCdFBaS4+CDklvZzz1EIuuX9I5QsUPRE5Bej4boxSGYnunxK6TC9FRTbrvDKLdUmXxJHBguTwXPPWY4eR8byz/TH+djxyloyo7JjuSd4Do5WIuwgcbL1ypo/C0Ggvqh5ddoDmMBG/1pI4qA0nRypYUkWAqCn6RsnYSNYiNpdAuLrln+SX+qLPTZJfqkl+255tS6JvdnbvnwhMaHQJzsg89jSfGF2WiNI1cWCGNq0HB5a5jmuYW2nWtDdUjbK5DpL0uNB1Wixz3VmEN16klrXB3WAbJ1gWwQeKhL8hk8A+NGKttv8AoYU+hrKTdZ9m731GsE8wU4pdE6YEn0Q2+s423zdeP6f6QVsUR6R0BogDIb5t224K1vSfEjD/AId1b/DIjiGxGprRYWtG9Qlqsj5YyxY0v0np9OrhPRuNPEYZp1nME+2JEBroJXNU+llNjnMrNc9zXapNEtDMxEEnt5Lhn05g/u1RxOrI6wyBUYixgWyyvMwc9g3Lnepm/I3RHwjrcb01AcHUqAa0ZioS5zpMTaA3I70qr9K8S6rrl4aGukMHVEW6pA9aY2nsSB+LaYmc4tYxsyz2cbKzVDgbO1mttMQA25kdhKR5ZeWN0EqlUuedbWLyXDO5F7EzeyGc6coMAmw4m8QrqxaYiRmLwc5hsbIvzUXEmdhAE5dk9tu2ynYyRA5XNozzuP0wtWkTn9JAKuBJJAzIJ1d03IMDb81AthoMSCer2X7/ACWsxXrSb55bc/6bexREZ3txvlvVpc3rdUxO05XymbmyiRPq7Ra433kfBaxiBf3tIAI3xaZ5FVtyyCseI2bJmO4bNyxmHfFg7uQtBsEBUpVWspSvsB6LNZb1lUtyjYtFussLlXKyVrNRPWWtZQlYCtZqJ6yzWUZWBGzUSlSaVlOmSmGE0eXbJ8BzWJznGK3AmiUbh8A92xPcLokDPkMk9wWj8rW7EkppHm5deuIIR4DRhESAuhwmiiYkAd30TClgwMxf77kfh2SQGiSbAC88IXHm1dcEYYMmZ3IFw2Da3t7Pon2g9B/iXS4D0TfWMD3RbP4Jxo3o2GQ/Elo3MkfxH5Bb0pp1g/whDQIhrQ643bGwvLyamUnsz18Ohx41bRXjqGAYdX0TCIi+3dE+sPBKMTo/AvDWhtUnX1h6Oq9sEyfWAgNE27lxnSrp2W1xTw5DRT1hUa4TrOmIORgcDzRlD+0lgp0/SUG60n0gaYGfrNEWkXgrmeS+SspxWyX9HWU9CYeb06pnfXcchGZHBMcD0doAdWtWbJmJZbK0asHIi4OfYlHRfpBSx7HuphzCx+qWkg7JDrcPs5pjVa8GQnWSVVbOdRipdTir/YHqdAGFpFLHVqZLydYaoJBnqktIJFztXkPT3o9VwOKex+vUYYLazqbmioXNBdDpIJBJm+xev1NKag64I4gEjvVGKxdHEsNOqKdVh/S4THEbWniLpJzly9ykZY6pKjwENcRYHV3qVV4cNVoi5zm53jgvW8f0Gwb6ZFDXouItFR1Rs8WPJPIhLNH/ANmrNbWqYwZRqiiSJ4uNSY7Ak6xlVnAYJznOaxvrGGgg7WgwA7K5IU6rCAdZrhcAgz60SCSRI28+K7/pD0DcyThtSq0tgNkMcDrAzBEED/dxzSyr0IxRpyab3dVssD6VQ62sYOqCHNEG4Gtv7J3bD077HIelaTlECMvWiBeBJB2qbQ7V9Um8m8DVtYTYi47j3I/AdGsTVr6tKhWcBIJawkNcBBa4iGtvvPNF1egukGUqhNF4FIuEaplzNjmQDrXgiLi+W1+m+GNHHYkqUjxEiItADRcGABaFuk1pMawjVcSL5RYnntO3uV2jNGvc4Mc9gAOqab5BbtdDbXF7SCCFdTwNaoHeioh7Wkuc5oIDTrEQ95MNOZEuEwNyHQxaT4YurSIEtOvBJB1jPsk5ZuGXDKFOk3qNdJMkmxggWzHh3hFYfR9RzZ9G7UBtU1TqubrREmWkkj1ZniifwD6jGamFqENc8OfTo1CAJvdtMNGZtfIyl34Co/QpqDWcJJLo602O5pm82jao6+sD+rIXABDZgQBBcZlMW6LqGm0mm5guJcIYXAQCTPVGXrQbyJi4OKwgDzBGqQDDdUgGJ6pBIcLHLYh9B6a5KcU3rEt9X2ZLtUdo3TCg1jts8vqi2MY7WAeHVHHqAB1wPWEbMrTsnsVTsMP1Nqa1p9XdxuhYKrkVSpSqpW5X2PUVoslblVhy3rLWCixYq9ZbBRsFE1i0EXh6I2ooWUukqp0ScgmWG0STcozB4D9V4jgm1GnuMRs4Jjzs+ra2iUYLRbQAS2eKZ0KNtnZuVYEd+xENdGcRu+s3Upzo8nLklPll9KnGz73hMKL7QJ2JdRqi5kkZeO6URRrkDeZzyzXnZ8p16TBe7D6LiSJn74rrugJZ6V4cBr6o1Sc87x4JT0dwBxLxTyAEudtjcBvTzGUWYATQpa1QmNd/WdJyIFoHZvXmTn1Hu4YOO5nTD8Q2p/giWkAmAXEHeQZAHYucGLqCo01ptaCAInaGjyRGkNMYh4/xiWtJOTdXZca2fcqcA2k7ITG/ySWg5Jr7DMVoujiabmuDSHTPVbIPtAkWcN+xJcP/AGdYRpkh742PeS09oESuka5otkpsqQbD5f1UWvRHqZvA4VtFoZTa1jAIAAAHgrK2IAzc3yPbKoqPJmw7ZvwhAuoumADOyBPimTFas3iniZsez5oWs1js47Ty3owYRxmfr9Fc3BA7bWRtCNCtmHDZOs6c5m3C2QU6RGxxhRr4V4dBmJtcZfFRbh3CNXVF9s/YK2wKDTS2jj3LNaLB8HOCT55KLurcuvwuqjWcSYdyJ2brLUag2jVqAyHx2CL/ABVrdO1mD1ie8oP8WBm4nl8/jkqatU/pBIB2wc9xlHpApteSOJp4Ws7Xq4Wg5zi4l+o1ri52ZLhqkm8ydqIwWHwNNgpigGtD3PDRVqiHGxI6+XDJKMS8zBzJ/TG9RbTOtA7hckDjP0WoZZZryNKuhcK/VDa+NpNDtbVZiXFpMzMPDkzZhQ00/R4zENptEFj2seHg75iDxhI2DV28bAzylG63Vk2+KPTYe/JEv7u4ctIGI1ZcXD0dNtIXMgOa2Q/jOcDJJ6HQim2o4N/CPpOadb0msf8AEtDm0vQwwQMg6OBhGuZN7njEW3bFCuyI2Rxgc1qGWpfoVYvoXUbh3dXCOqtHUFFoab2c1pLWG9/WLuxA4XoJrsa6phXB5HWAxVECeALpCemsDIAPbreaq/FD2zzQabN8j6PDJWSora+hUztJSsUZWBOpGJypsEqDQjKDQqR3JzdFuGw53JxhMNBFgd8hAUH/AHCNpVB7Jneqqjzs0pMPpMJd1RlmEaDaAL8P6oDD1TOYy4K8vg9WOJnf2LM8+cW2GMsclKo4nZHH7yVTHzYOJIG3cpU3wVCaOdoJps1YMTcbD2XvG1EPn9J7vlAQOsO3OPsq8YnVNrdgGdt/0XDlhZbBlcXuNtH6RfTc17dYEEZwJjMEr0nRHSPD4vVbUaG1NgNwd+q/5FeW0qutaJJBMRePmsEsgznGdrfJebPE47o9zDqbW561pfRoMtDHarhDiL7co2ZArzTSOFqUnGGOBBI1r7DHenGg+ldWlA19dvsPzjc12fxXa4HT2GxMAODXew8QewE2Kjaf0ddKR5/o7SgLYe6Dxy57E6oVgciD5Lp9M6BZWzabAwWwCLZ8e+VwGlNB1sNU1qbajmx1uoYEbyCQRySyTRGWH0Pahg5Xj7CuZjN5veY+aQ0tKB0Ty47wr6bjfbt/rvS2RaHIxUnLx+ShXgyRmNnmlwcYnKeXNRdWI2/17Nq3UCmWfgnFsg9wg23cENWpvaQerGQLvJEYfEQZPK3wVGJa55karRPAz3+K1o24Jia8nKI9kavxWqIabDWG2XEj+GIUjSGY6xnZ/WFjRUiI1bXk/KydNCtModTAkztBsA2e/wCikHkCBI75V7cMNXrG+y4MlWYcAGJzG82sZtf4JkxHEGo1rEAX2CPnOSqx1UMABOr2Se1MKlbUhocIg3Iv4W8EsrhzWmO0EN1gSd8D4p1TE3A6OLpm2tYGzTblI8Exw2JmJAjiRHKUtxGjmvaH6uplIDSO8jYFX+WGmRqPLif0tJyHd8k9oSmPhiABBM/MbFo1Wuj5SUqbTDiGyWu3a0eBHzTKjoqoLh7SP3NM8x5I7AakWmLjwlU64GcITGvqCQOuRY6gMi+ZEZImlh7Cxy4+SakJbPA5WLSxd3We8SWKK2nUwFjHIunUQIKm2ouiGVCShY1pP4ouhUHtchKSsqbyiGutwVus5Z4h/SrtsLC/6iPgEbQrMMgG24jPsXIAGbEBMdH6xOq17o2xK0cjbqjly6VVdnSB7djp3jdwhS9IW2IgJbShpiDY7dU/K6JbUBOdyLHjzTNWcEsdBoIyEz4FRA3GbkHh2Qq9YgZza+WakyvrbT3i6hkgSprgKw/ViesBlJyveEb6YERstNp7eEG2aWUqt4Hjkrm1QM3CbkRIuVxzxpjRySiwuo8i9iCYFyLcJ7xmjKWIAs8WgS4HyStuMcCLy0EggCbxa0QeSIqi4M6zoPVgC28wNtt+S4MuE9PDqfZ1uidOVqPqPJbsa64jgCcuxdZgOl7HiKlMtPDrDxuF5bhqrmyGzqiSQbW4Wt3bkfhsYTEkAzvv4rjcZx4PShmTO70j0ewuJ69OaZzJYLHtbMclzmPo08O4NZVqP2HWZEboM32obD4wtOcjdPfvXT6K9BW9doB3GOVlPqtlHGMkI8OZmCIiBEHvhFlvC+3+m5dezR9AgAUqZ7gqK+g6Lx1QWne0n4Gyp0Mi8L8HJlgHARnHhZB4gsyJnhPjlkunr9H3NEhzCNusIPMW8AueeykCQ7qkWmbTs60wlaom8ckBljXAAEjZYC54lEmnNvVy3n4yh/QAZS4b7TO6dqnTkG4cN1+GzwWEao3iM7nIgZcPDuUMS6HBwAPC3krao3z2fMnYqWAZ3+veimCydWs/MNGWYzHZZVUqhbd1w7MRa20mCrTUA2ZxEjZu2rQN9o+XBOmIyqpWpyS1o1h2gE7YGS22vJ1hDtlmg24XmFXiMGC4uc0RNyC6e0gfGVulUAtLIA3yTsgmMoT9RNoJoPdOsSYAgNyGXgsrYzVMucQYs3WtlvDZQ76oYA6TBGcmI78il+kGl8BrtUu2OkEjiUeo1FjukMSQwO3XBdG/ee+EM7pSwnNw4aht/EgcVgA0TLs7QSTbad30S9+BJMkgHdJbwyiyZZBXA8zlZKxYuyz2TFtYsToxi3KxYspsFGwVNrytLF0Qk6sDRY1/er2Yt2WtA4WWLE9snKKfIdgXNaQ4v7t6atqt3TwjxO0LFivjl4PPz41yEemIOzsAPkrnNd2Ds+a2sVKuzzp7NfZjMRBPkb8JRQAcADfgBl2mVixRaTJZdlaJNqNbabbQCPGFqniyJI1WtGzbOUR3rFi5ZpDqFF1HFEHrSWzaADeM5mPvNEDHWIgF4O2xF9pAEDLaM1pYubJijRXFnldFzK4GRuNk27NaCJ71KlpV7TEEbfl8isWLgnjienjyyHOC088RDz7wTnB9Lag9a/C/xWLFytdL2OyM2w1vSn0tnMAbfMmOEgBXHT9EdVzWxawgg+F1tYl62VTL2uw9VpA1GybwAHE7p3oR+g3a3+HVAbFg4ax5yJ5LFiKlYHFPkXaQ0XiWeqGvAFo29gzlKqekKl9aibTrQCYWLEZNpiSwxJUcex9pIPHtyRjmWkXHZPJaWJou0cslToDONiRfP7uh61IETt8D3LaxNZNo06kAy4B8VVTaNWxaL7N8dsLFiaxASvh25lt85DrcibqbS85Ac48NayxYmTBR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8" name="Subtitle 17"/>
          <p:cNvSpPr>
            <a:spLocks noGrp="1"/>
          </p:cNvSpPr>
          <p:nvPr>
            <p:ph type="subTitle" idx="1"/>
          </p:nvPr>
        </p:nvSpPr>
        <p:spPr>
          <a:xfrm>
            <a:off x="307975" y="3429000"/>
            <a:ext cx="8458200" cy="1944216"/>
          </a:xfrm>
        </p:spPr>
        <p:txBody>
          <a:bodyPr>
            <a:normAutofit fontScale="77500" lnSpcReduction="20000"/>
          </a:bodyPr>
          <a:lstStyle/>
          <a:p>
            <a:endParaRPr lang="id-ID" dirty="0">
              <a:solidFill>
                <a:schemeClr val="tx1"/>
              </a:solidFill>
              <a:latin typeface="Arial Rounded MT Bold" pitchFamily="34" charset="0"/>
            </a:endParaRPr>
          </a:p>
          <a:p>
            <a:endParaRPr lang="id-ID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 err="1">
                <a:solidFill>
                  <a:schemeClr val="tx1"/>
                </a:solidFill>
                <a:latin typeface="Arial Rounded MT Bold" pitchFamily="34" charset="0"/>
              </a:rPr>
              <a:t>Dosen</a:t>
            </a:r>
            <a:endParaRPr lang="id-ID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id-ID" dirty="0">
                <a:solidFill>
                  <a:schemeClr val="tx1"/>
                </a:solidFill>
                <a:latin typeface="Arial Rounded MT Bold" pitchFamily="34" charset="0"/>
              </a:rPr>
              <a:t>BHAYU RHAMA</a:t>
            </a:r>
            <a:r>
              <a:rPr lang="en-US" dirty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rial Rounded MT Bold" pitchFamily="34" charset="0"/>
              </a:rPr>
              <a:t>ph.D</a:t>
            </a:r>
            <a:endParaRPr lang="en-US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>
                <a:solidFill>
                  <a:schemeClr val="tx1"/>
                </a:solidFill>
                <a:latin typeface="Arial Rounded MT Bold" pitchFamily="34" charset="0"/>
                <a:hlinkClick r:id="rId2"/>
              </a:rPr>
              <a:t>bhayurhama@fisip.upr.ac.id</a:t>
            </a:r>
            <a:endParaRPr lang="en-US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>
                <a:solidFill>
                  <a:schemeClr val="tx1"/>
                </a:solidFill>
                <a:latin typeface="Arial Rounded MT Bold" pitchFamily="34" charset="0"/>
              </a:rPr>
              <a:t>www.bhayurhama.com </a:t>
            </a:r>
            <a:endParaRPr lang="id-ID" dirty="0">
              <a:solidFill>
                <a:schemeClr val="tx1"/>
              </a:solidFill>
            </a:endParaRPr>
          </a:p>
          <a:p>
            <a:endParaRPr lang="id-ID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Kompetensi</a:t>
            </a:r>
            <a:r>
              <a:rPr lang="en-US" b="1" dirty="0"/>
              <a:t> Inti dan Strategi </a:t>
            </a:r>
            <a:r>
              <a:rPr lang="en-US" b="1" dirty="0" err="1"/>
              <a:t>Bersaing</a:t>
            </a:r>
            <a:r>
              <a:rPr lang="en-US" b="1" dirty="0"/>
              <a:t> </a:t>
            </a:r>
            <a:r>
              <a:rPr lang="en-US" b="1" dirty="0" err="1"/>
              <a:t>dalam</a:t>
            </a:r>
            <a:r>
              <a:rPr lang="en-US" b="1" dirty="0"/>
              <a:t> </a:t>
            </a:r>
            <a:r>
              <a:rPr lang="en-US" b="1" dirty="0" err="1"/>
              <a:t>Kewirausahaan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8436" y="2564904"/>
            <a:ext cx="7271956" cy="4032448"/>
          </a:xfrm>
        </p:spPr>
        <p:txBody>
          <a:bodyPr>
            <a:normAutofit fontScale="85000" lnSpcReduction="20000"/>
          </a:bodyPr>
          <a:lstStyle/>
          <a:p>
            <a:r>
              <a:rPr lang="en-GB" sz="3200" dirty="0" err="1"/>
              <a:t>Memahami</a:t>
            </a:r>
            <a:r>
              <a:rPr lang="en-GB" sz="3200" dirty="0"/>
              <a:t> </a:t>
            </a:r>
            <a:r>
              <a:rPr lang="en-GB" sz="3200" dirty="0" err="1"/>
              <a:t>kompetensi</a:t>
            </a:r>
            <a:r>
              <a:rPr lang="en-GB" sz="3200" dirty="0"/>
              <a:t> inti </a:t>
            </a:r>
            <a:r>
              <a:rPr lang="en-GB" sz="3200" dirty="0" err="1"/>
              <a:t>kewirausahaan</a:t>
            </a:r>
            <a:endParaRPr lang="en-GB" sz="3200" dirty="0"/>
          </a:p>
          <a:p>
            <a:r>
              <a:rPr lang="en-GB" sz="3200" dirty="0" err="1"/>
              <a:t>Menjelaskan</a:t>
            </a:r>
            <a:r>
              <a:rPr lang="en-GB" sz="3200" dirty="0"/>
              <a:t> </a:t>
            </a:r>
            <a:r>
              <a:rPr lang="en-GB" sz="3200" dirty="0" err="1"/>
              <a:t>bagaimana</a:t>
            </a:r>
            <a:r>
              <a:rPr lang="en-GB" sz="3200" dirty="0"/>
              <a:t> </a:t>
            </a:r>
            <a:r>
              <a:rPr lang="en-GB" sz="3200" dirty="0" err="1" smtClean="0"/>
              <a:t>strategi</a:t>
            </a:r>
            <a:r>
              <a:rPr lang="en-GB" sz="3200" dirty="0" smtClean="0"/>
              <a:t> </a:t>
            </a:r>
            <a:r>
              <a:rPr lang="en-GB" sz="3200" dirty="0" err="1"/>
              <a:t>bersaing</a:t>
            </a:r>
            <a:r>
              <a:rPr lang="en-GB" sz="3200" dirty="0"/>
              <a:t> </a:t>
            </a:r>
            <a:r>
              <a:rPr lang="en-GB" sz="3200" dirty="0" err="1" smtClean="0"/>
              <a:t>dalam</a:t>
            </a:r>
            <a:r>
              <a:rPr lang="en-GB" sz="3200" dirty="0" smtClean="0"/>
              <a:t> </a:t>
            </a:r>
            <a:r>
              <a:rPr lang="en-GB" sz="3200" dirty="0" err="1" smtClean="0"/>
              <a:t>kewirausahaan</a:t>
            </a:r>
            <a:endParaRPr lang="en-GB" sz="3200" dirty="0"/>
          </a:p>
          <a:p>
            <a:r>
              <a:rPr lang="en-GB" sz="3200" dirty="0" err="1"/>
              <a:t>Menjelaskan</a:t>
            </a:r>
            <a:r>
              <a:rPr lang="en-GB" sz="3200" dirty="0"/>
              <a:t> </a:t>
            </a:r>
            <a:r>
              <a:rPr lang="en-GB" sz="3200" dirty="0" err="1"/>
              <a:t>bagaimana</a:t>
            </a:r>
            <a:r>
              <a:rPr lang="en-GB" sz="3200" dirty="0"/>
              <a:t> </a:t>
            </a:r>
            <a:r>
              <a:rPr lang="en-GB" sz="3200" dirty="0" err="1"/>
              <a:t>teori</a:t>
            </a:r>
            <a:r>
              <a:rPr lang="en-GB" sz="3200" dirty="0"/>
              <a:t> strategi </a:t>
            </a:r>
            <a:r>
              <a:rPr lang="en-GB" sz="3200" dirty="0" err="1"/>
              <a:t>generik</a:t>
            </a:r>
            <a:r>
              <a:rPr lang="en-GB" sz="3200" dirty="0"/>
              <a:t> dan </a:t>
            </a:r>
            <a:r>
              <a:rPr lang="en-GB" sz="3200" dirty="0" err="1"/>
              <a:t>keunggulan</a:t>
            </a:r>
            <a:r>
              <a:rPr lang="en-GB" sz="3200" dirty="0"/>
              <a:t> </a:t>
            </a:r>
            <a:r>
              <a:rPr lang="en-GB" sz="3200" dirty="0" err="1"/>
              <a:t>bersaing</a:t>
            </a:r>
            <a:r>
              <a:rPr lang="en-GB" sz="3200" dirty="0"/>
              <a:t> </a:t>
            </a:r>
            <a:r>
              <a:rPr lang="en-GB" sz="3200" dirty="0" err="1"/>
              <a:t>dari</a:t>
            </a:r>
            <a:r>
              <a:rPr lang="en-GB" sz="3200" dirty="0"/>
              <a:t> Michael Porter</a:t>
            </a:r>
          </a:p>
          <a:p>
            <a:r>
              <a:rPr lang="en-GB" sz="3200" dirty="0" err="1"/>
              <a:t>Menjelaskan</a:t>
            </a:r>
            <a:r>
              <a:rPr lang="en-GB" sz="3200" dirty="0"/>
              <a:t> </a:t>
            </a:r>
            <a:r>
              <a:rPr lang="en-GB" sz="3200" dirty="0" err="1"/>
              <a:t>konsep</a:t>
            </a:r>
            <a:r>
              <a:rPr lang="en-GB" sz="3200" dirty="0"/>
              <a:t> </a:t>
            </a:r>
            <a:r>
              <a:rPr lang="en-GB" sz="3200" i="1" dirty="0"/>
              <a:t>“the New 7’S” </a:t>
            </a:r>
            <a:r>
              <a:rPr lang="en-GB" sz="3200" dirty="0" err="1"/>
              <a:t>dalam</a:t>
            </a:r>
            <a:r>
              <a:rPr lang="en-GB" sz="3200" dirty="0"/>
              <a:t> </a:t>
            </a:r>
            <a:r>
              <a:rPr lang="en-GB" sz="3200" dirty="0" err="1"/>
              <a:t>memasuki</a:t>
            </a:r>
            <a:r>
              <a:rPr lang="en-GB" sz="3200" dirty="0"/>
              <a:t> </a:t>
            </a:r>
            <a:r>
              <a:rPr lang="en-GB" sz="3200" dirty="0" err="1"/>
              <a:t>persaingan</a:t>
            </a:r>
            <a:r>
              <a:rPr lang="en-GB" sz="3200" dirty="0"/>
              <a:t> </a:t>
            </a:r>
            <a:r>
              <a:rPr lang="en-GB" sz="3200" dirty="0" err="1"/>
              <a:t>dari</a:t>
            </a:r>
            <a:r>
              <a:rPr lang="en-GB" sz="3200" dirty="0"/>
              <a:t> </a:t>
            </a:r>
            <a:r>
              <a:rPr lang="en-GB" sz="3200" dirty="0" err="1"/>
              <a:t>D’Aveni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761337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816042"/>
          </a:xfrm>
        </p:spPr>
        <p:txBody>
          <a:bodyPr/>
          <a:lstStyle/>
          <a:p>
            <a:r>
              <a:rPr lang="en-US" sz="3200" b="1" dirty="0" err="1"/>
              <a:t>Kompetensi</a:t>
            </a:r>
            <a:r>
              <a:rPr lang="en-US" sz="3200" b="1" dirty="0"/>
              <a:t> Inti </a:t>
            </a:r>
            <a:r>
              <a:rPr lang="en-US" sz="3200" b="1" dirty="0" err="1"/>
              <a:t>Kewirausahaan</a:t>
            </a: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710" y="1268760"/>
            <a:ext cx="8307915" cy="489654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GB" sz="2400" dirty="0" err="1"/>
              <a:t>Sampai</a:t>
            </a:r>
            <a:r>
              <a:rPr lang="en-GB" sz="2400" dirty="0"/>
              <a:t> </a:t>
            </a:r>
            <a:r>
              <a:rPr lang="en-GB" sz="2400" dirty="0" err="1"/>
              <a:t>saat</a:t>
            </a:r>
            <a:r>
              <a:rPr lang="en-GB" sz="2400" dirty="0"/>
              <a:t> </a:t>
            </a:r>
            <a:r>
              <a:rPr lang="en-GB" sz="2400" dirty="0" err="1"/>
              <a:t>ini</a:t>
            </a:r>
            <a:r>
              <a:rPr lang="en-GB" sz="2400" dirty="0"/>
              <a:t>, </a:t>
            </a:r>
            <a:r>
              <a:rPr lang="en-GB" sz="2400" dirty="0" err="1" smtClean="0"/>
              <a:t>batasan</a:t>
            </a:r>
            <a:r>
              <a:rPr lang="en-GB" sz="2400" dirty="0" smtClean="0"/>
              <a:t> </a:t>
            </a:r>
            <a:r>
              <a:rPr lang="en-GB" sz="2400" dirty="0" err="1"/>
              <a:t>usaha</a:t>
            </a:r>
            <a:r>
              <a:rPr lang="en-GB" sz="2400" dirty="0"/>
              <a:t> </a:t>
            </a:r>
            <a:r>
              <a:rPr lang="en-GB" sz="2400" dirty="0" err="1"/>
              <a:t>kecil</a:t>
            </a:r>
            <a:r>
              <a:rPr lang="en-GB" sz="2400" dirty="0"/>
              <a:t> </a:t>
            </a:r>
            <a:r>
              <a:rPr lang="en-GB" sz="2400" dirty="0" err="1"/>
              <a:t>masih</a:t>
            </a:r>
            <a:r>
              <a:rPr lang="en-GB" sz="2400" dirty="0"/>
              <a:t> </a:t>
            </a:r>
            <a:r>
              <a:rPr lang="en-GB" sz="2400" dirty="0" err="1"/>
              <a:t>berbeda</a:t>
            </a:r>
            <a:r>
              <a:rPr lang="en-GB" sz="2400" dirty="0"/>
              <a:t> – </a:t>
            </a:r>
            <a:r>
              <a:rPr lang="en-GB" sz="2400" dirty="0" err="1"/>
              <a:t>beda</a:t>
            </a:r>
            <a:r>
              <a:rPr lang="en-GB" sz="2400" dirty="0"/>
              <a:t> </a:t>
            </a:r>
            <a:r>
              <a:rPr lang="en-GB" sz="2400" dirty="0" err="1"/>
              <a:t>bergantung</a:t>
            </a:r>
            <a:r>
              <a:rPr lang="en-GB" sz="2400" dirty="0"/>
              <a:t> </a:t>
            </a:r>
            <a:r>
              <a:rPr lang="en-GB" sz="2400" dirty="0" err="1"/>
              <a:t>pada</a:t>
            </a:r>
            <a:r>
              <a:rPr lang="en-GB" sz="2400" dirty="0"/>
              <a:t> </a:t>
            </a:r>
            <a:r>
              <a:rPr lang="en-GB" sz="2400" dirty="0" err="1" smtClean="0"/>
              <a:t>fokus</a:t>
            </a:r>
            <a:r>
              <a:rPr lang="en-GB" sz="2400" dirty="0" smtClean="0"/>
              <a:t> </a:t>
            </a:r>
            <a:r>
              <a:rPr lang="en-GB" sz="2400" dirty="0" err="1"/>
              <a:t>permasalahannya</a:t>
            </a:r>
            <a:r>
              <a:rPr lang="en-GB" sz="2400" dirty="0"/>
              <a:t> masing – masing. </a:t>
            </a:r>
            <a:r>
              <a:rPr lang="en-GB" sz="2400" dirty="0" err="1"/>
              <a:t>Seperti</a:t>
            </a:r>
            <a:r>
              <a:rPr lang="en-GB" sz="2400" dirty="0"/>
              <a:t> </a:t>
            </a:r>
            <a:r>
              <a:rPr lang="en-GB" sz="2400" dirty="0" err="1"/>
              <a:t>dikemukakan</a:t>
            </a:r>
            <a:r>
              <a:rPr lang="en-GB" sz="2400" dirty="0"/>
              <a:t> oleh Dun Steinhoff dan John F. Burgess (1993: 14), “Usaha </a:t>
            </a:r>
            <a:r>
              <a:rPr lang="en-GB" sz="2400" dirty="0" err="1"/>
              <a:t>kecil</a:t>
            </a:r>
            <a:r>
              <a:rPr lang="en-GB" sz="2400" dirty="0"/>
              <a:t> </a:t>
            </a:r>
            <a:r>
              <a:rPr lang="en-GB" sz="2400" dirty="0" err="1"/>
              <a:t>telah</a:t>
            </a:r>
            <a:r>
              <a:rPr lang="en-GB" sz="2400" dirty="0"/>
              <a:t> </a:t>
            </a:r>
            <a:r>
              <a:rPr lang="en-GB" sz="2400" dirty="0" err="1"/>
              <a:t>didefinisikan</a:t>
            </a:r>
            <a:r>
              <a:rPr lang="en-GB" sz="2400" dirty="0"/>
              <a:t> </a:t>
            </a:r>
            <a:r>
              <a:rPr lang="en-GB" sz="2400" dirty="0" err="1"/>
              <a:t>dengan</a:t>
            </a:r>
            <a:r>
              <a:rPr lang="en-GB" sz="2400" dirty="0"/>
              <a:t> </a:t>
            </a:r>
            <a:r>
              <a:rPr lang="en-GB" sz="2400" dirty="0" err="1"/>
              <a:t>cara</a:t>
            </a:r>
            <a:r>
              <a:rPr lang="en-GB" sz="2400" dirty="0"/>
              <a:t> yang </a:t>
            </a:r>
            <a:r>
              <a:rPr lang="en-GB" sz="2400" dirty="0" err="1"/>
              <a:t>berbeda</a:t>
            </a:r>
            <a:r>
              <a:rPr lang="en-GB" sz="2400" dirty="0"/>
              <a:t> </a:t>
            </a:r>
            <a:r>
              <a:rPr lang="en-GB" sz="2400" dirty="0" err="1"/>
              <a:t>bergantung</a:t>
            </a:r>
            <a:r>
              <a:rPr lang="en-GB" sz="2400" dirty="0"/>
              <a:t> pada </a:t>
            </a:r>
            <a:r>
              <a:rPr lang="en-GB" sz="2400" dirty="0" err="1"/>
              <a:t>kepentingan</a:t>
            </a:r>
            <a:r>
              <a:rPr lang="en-GB" sz="2400" dirty="0"/>
              <a:t> </a:t>
            </a:r>
            <a:r>
              <a:rPr lang="en-GB" sz="2400" dirty="0" err="1"/>
              <a:t>organisasi</a:t>
            </a:r>
            <a:r>
              <a:rPr lang="en-GB" sz="2400" dirty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3816056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816042"/>
          </a:xfrm>
        </p:spPr>
        <p:txBody>
          <a:bodyPr/>
          <a:lstStyle/>
          <a:p>
            <a:r>
              <a:rPr lang="en-US" b="1" dirty="0" err="1"/>
              <a:t>Definisi</a:t>
            </a:r>
            <a:r>
              <a:rPr lang="en-US" b="1" dirty="0"/>
              <a:t> </a:t>
            </a:r>
            <a:r>
              <a:rPr lang="en-US" b="1" dirty="0" err="1"/>
              <a:t>Kompetensi</a:t>
            </a:r>
            <a:r>
              <a:rPr lang="en-US" b="1" dirty="0"/>
              <a:t> Inti (Core Competency)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8062" y="1981200"/>
            <a:ext cx="7947876" cy="460851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GB" dirty="0"/>
              <a:t>Gary Hamel </a:t>
            </a:r>
            <a:r>
              <a:rPr lang="en-GB" dirty="0" err="1"/>
              <a:t>dan</a:t>
            </a:r>
            <a:r>
              <a:rPr lang="en-GB" dirty="0"/>
              <a:t> </a:t>
            </a:r>
            <a:r>
              <a:rPr lang="en-GB" dirty="0" smtClean="0"/>
              <a:t>C.K </a:t>
            </a:r>
            <a:r>
              <a:rPr lang="en-GB" dirty="0" err="1" smtClean="0"/>
              <a:t>Prahalad</a:t>
            </a:r>
            <a:r>
              <a:rPr lang="en-GB" dirty="0" smtClean="0"/>
              <a:t> </a:t>
            </a:r>
            <a:r>
              <a:rPr lang="en-GB" dirty="0" err="1"/>
              <a:t>dalam</a:t>
            </a:r>
            <a:r>
              <a:rPr lang="en-GB" dirty="0"/>
              <a:t> </a:t>
            </a:r>
            <a:r>
              <a:rPr lang="en-GB" dirty="0" err="1"/>
              <a:t>karyanya</a:t>
            </a:r>
            <a:r>
              <a:rPr lang="en-GB" dirty="0"/>
              <a:t> </a:t>
            </a:r>
            <a:r>
              <a:rPr lang="en-GB" dirty="0" smtClean="0"/>
              <a:t>Competing </a:t>
            </a:r>
            <a:r>
              <a:rPr lang="en-GB" dirty="0"/>
              <a:t>For The Future (1994), </a:t>
            </a:r>
            <a:r>
              <a:rPr lang="en-GB" dirty="0" err="1"/>
              <a:t>mengemukakan</a:t>
            </a:r>
            <a:r>
              <a:rPr lang="en-GB" dirty="0"/>
              <a:t>:</a:t>
            </a:r>
          </a:p>
          <a:p>
            <a:pPr marL="514350" indent="-514350" algn="just">
              <a:buAutoNum type="arabicPeriod"/>
            </a:pPr>
            <a:r>
              <a:rPr lang="en-GB" dirty="0" err="1"/>
              <a:t>Kompetensi</a:t>
            </a:r>
            <a:r>
              <a:rPr lang="en-GB" dirty="0"/>
              <a:t> inti </a:t>
            </a:r>
            <a:r>
              <a:rPr lang="en-GB" dirty="0" err="1"/>
              <a:t>menggambarkan</a:t>
            </a:r>
            <a:r>
              <a:rPr lang="en-GB" dirty="0"/>
              <a:t> </a:t>
            </a:r>
            <a:r>
              <a:rPr lang="en-GB" dirty="0" err="1" smtClean="0"/>
              <a:t>kemampuan</a:t>
            </a:r>
            <a:r>
              <a:rPr lang="en-GB" dirty="0" smtClean="0"/>
              <a:t> </a:t>
            </a:r>
            <a:r>
              <a:rPr lang="en-GB" dirty="0" err="1"/>
              <a:t>kepemimpinan</a:t>
            </a:r>
            <a:r>
              <a:rPr lang="en-GB" dirty="0"/>
              <a:t> </a:t>
            </a:r>
            <a:r>
              <a:rPr lang="en-GB" dirty="0" err="1"/>
              <a:t>dalam</a:t>
            </a:r>
            <a:r>
              <a:rPr lang="en-GB" dirty="0"/>
              <a:t> </a:t>
            </a:r>
            <a:r>
              <a:rPr lang="en-GB" dirty="0" err="1"/>
              <a:t>serangkaian</a:t>
            </a:r>
            <a:r>
              <a:rPr lang="en-GB" dirty="0"/>
              <a:t> </a:t>
            </a:r>
            <a:r>
              <a:rPr lang="en-GB" dirty="0" err="1" smtClean="0"/>
              <a:t>produk</a:t>
            </a:r>
            <a:r>
              <a:rPr lang="en-GB" dirty="0" smtClean="0"/>
              <a:t> </a:t>
            </a:r>
            <a:r>
              <a:rPr lang="en-GB" dirty="0" err="1"/>
              <a:t>atau</a:t>
            </a:r>
            <a:r>
              <a:rPr lang="en-GB" dirty="0"/>
              <a:t> </a:t>
            </a:r>
            <a:r>
              <a:rPr lang="en-GB" dirty="0" err="1"/>
              <a:t>jasa</a:t>
            </a:r>
            <a:r>
              <a:rPr lang="en-GB" dirty="0"/>
              <a:t>.</a:t>
            </a:r>
          </a:p>
          <a:p>
            <a:pPr marL="514350" indent="-514350" algn="just">
              <a:buAutoNum type="arabicPeriod"/>
            </a:pPr>
            <a:r>
              <a:rPr lang="en-GB" dirty="0" err="1"/>
              <a:t>Kompetensi</a:t>
            </a:r>
            <a:r>
              <a:rPr lang="en-GB" dirty="0"/>
              <a:t> </a:t>
            </a:r>
            <a:r>
              <a:rPr lang="en-GB" dirty="0" err="1"/>
              <a:t>adalah</a:t>
            </a:r>
            <a:r>
              <a:rPr lang="en-GB" dirty="0"/>
              <a:t> </a:t>
            </a:r>
            <a:r>
              <a:rPr lang="en-GB" dirty="0" err="1"/>
              <a:t>sekumpulan</a:t>
            </a:r>
            <a:r>
              <a:rPr lang="en-GB" dirty="0"/>
              <a:t> </a:t>
            </a:r>
            <a:r>
              <a:rPr lang="en-GB" dirty="0" err="1"/>
              <a:t>keterampilan</a:t>
            </a:r>
            <a:r>
              <a:rPr lang="en-GB" dirty="0"/>
              <a:t> dan </a:t>
            </a:r>
            <a:r>
              <a:rPr lang="en-GB" dirty="0" err="1"/>
              <a:t>teknologi</a:t>
            </a:r>
            <a:r>
              <a:rPr lang="en-GB" dirty="0"/>
              <a:t> yang </a:t>
            </a:r>
            <a:r>
              <a:rPr lang="en-GB" dirty="0" err="1"/>
              <a:t>dimiliki</a:t>
            </a:r>
            <a:r>
              <a:rPr lang="en-GB" dirty="0"/>
              <a:t> </a:t>
            </a:r>
            <a:r>
              <a:rPr lang="en-GB" dirty="0" err="1"/>
              <a:t>perusahaan</a:t>
            </a:r>
            <a:r>
              <a:rPr lang="en-GB" dirty="0"/>
              <a:t> </a:t>
            </a:r>
            <a:r>
              <a:rPr lang="en-GB" dirty="0" err="1"/>
              <a:t>untuk</a:t>
            </a:r>
            <a:r>
              <a:rPr lang="en-GB" dirty="0"/>
              <a:t> </a:t>
            </a:r>
            <a:r>
              <a:rPr lang="en-GB" dirty="0" err="1"/>
              <a:t>bersaing</a:t>
            </a:r>
            <a:r>
              <a:rPr lang="en-GB" dirty="0"/>
              <a:t>.</a:t>
            </a:r>
          </a:p>
          <a:p>
            <a:pPr marL="514350" indent="-514350" algn="just">
              <a:buAutoNum type="arabicPeriod"/>
            </a:pPr>
            <a:r>
              <a:rPr lang="en-GB" dirty="0" err="1"/>
              <a:t>Kompetensi</a:t>
            </a:r>
            <a:r>
              <a:rPr lang="en-GB" dirty="0"/>
              <a:t> inti </a:t>
            </a:r>
            <a:r>
              <a:rPr lang="en-GB" dirty="0" err="1"/>
              <a:t>adalah</a:t>
            </a:r>
            <a:r>
              <a:rPr lang="en-GB" dirty="0"/>
              <a:t> </a:t>
            </a:r>
            <a:r>
              <a:rPr lang="en-GB" dirty="0" err="1"/>
              <a:t>keterampilan</a:t>
            </a:r>
            <a:r>
              <a:rPr lang="en-GB" dirty="0"/>
              <a:t> yang </a:t>
            </a:r>
            <a:r>
              <a:rPr lang="en-GB" dirty="0" err="1"/>
              <a:t>memungkinkan</a:t>
            </a:r>
            <a:r>
              <a:rPr lang="en-GB" dirty="0"/>
              <a:t> </a:t>
            </a:r>
            <a:r>
              <a:rPr lang="en-GB" dirty="0" err="1"/>
              <a:t>perusahaan</a:t>
            </a:r>
            <a:r>
              <a:rPr lang="en-GB" dirty="0"/>
              <a:t> </a:t>
            </a:r>
            <a:r>
              <a:rPr lang="en-GB" dirty="0" err="1"/>
              <a:t>memberikan</a:t>
            </a:r>
            <a:r>
              <a:rPr lang="en-GB" dirty="0"/>
              <a:t> </a:t>
            </a:r>
            <a:r>
              <a:rPr lang="en-GB" dirty="0" err="1"/>
              <a:t>manfaat</a:t>
            </a:r>
            <a:r>
              <a:rPr lang="en-GB" dirty="0"/>
              <a:t> fundamental </a:t>
            </a:r>
            <a:r>
              <a:rPr lang="en-GB" dirty="0" err="1"/>
              <a:t>kepada</a:t>
            </a:r>
            <a:r>
              <a:rPr lang="en-GB" dirty="0"/>
              <a:t> </a:t>
            </a:r>
            <a:r>
              <a:rPr lang="en-GB" dirty="0" err="1"/>
              <a:t>pelanggan</a:t>
            </a:r>
            <a:r>
              <a:rPr lang="en-GB" dirty="0"/>
              <a:t>.</a:t>
            </a:r>
          </a:p>
          <a:p>
            <a:pPr marL="514350" indent="-514350" algn="just">
              <a:buAutoNum type="arabicPeriod"/>
            </a:pPr>
            <a:r>
              <a:rPr lang="en-GB" dirty="0" err="1"/>
              <a:t>Sumber</a:t>
            </a:r>
            <a:r>
              <a:rPr lang="en-GB" dirty="0"/>
              <a:t> – </a:t>
            </a:r>
            <a:r>
              <a:rPr lang="en-GB" dirty="0" err="1"/>
              <a:t>sumber</a:t>
            </a:r>
            <a:r>
              <a:rPr lang="en-GB" dirty="0"/>
              <a:t> </a:t>
            </a:r>
            <a:r>
              <a:rPr lang="en-GB" dirty="0" err="1"/>
              <a:t>kompetensi</a:t>
            </a:r>
            <a:r>
              <a:rPr lang="en-GB" dirty="0"/>
              <a:t> </a:t>
            </a:r>
            <a:r>
              <a:rPr lang="en-GB" dirty="0" err="1"/>
              <a:t>secara</a:t>
            </a:r>
            <a:r>
              <a:rPr lang="en-GB" dirty="0"/>
              <a:t> </a:t>
            </a:r>
            <a:r>
              <a:rPr lang="en-GB" dirty="0" err="1"/>
              <a:t>kompetitif</a:t>
            </a:r>
            <a:r>
              <a:rPr lang="en-GB" dirty="0"/>
              <a:t> </a:t>
            </a:r>
            <a:r>
              <a:rPr lang="en-GB" dirty="0" err="1"/>
              <a:t>merupakan</a:t>
            </a:r>
            <a:r>
              <a:rPr lang="en-GB" dirty="0"/>
              <a:t> </a:t>
            </a:r>
            <a:r>
              <a:rPr lang="en-GB" dirty="0" err="1"/>
              <a:t>suatu</a:t>
            </a:r>
            <a:r>
              <a:rPr lang="en-GB" dirty="0"/>
              <a:t> </a:t>
            </a:r>
            <a:r>
              <a:rPr lang="en-GB" dirty="0" err="1"/>
              <a:t>keunakan</a:t>
            </a:r>
            <a:r>
              <a:rPr lang="en-GB" dirty="0"/>
              <a:t> </a:t>
            </a:r>
            <a:r>
              <a:rPr lang="en-GB" dirty="0" err="1"/>
              <a:t>bersaing</a:t>
            </a:r>
            <a:r>
              <a:rPr lang="en-GB" dirty="0"/>
              <a:t> dan </a:t>
            </a:r>
            <a:r>
              <a:rPr lang="en-GB" dirty="0" err="1"/>
              <a:t>memberikan</a:t>
            </a:r>
            <a:r>
              <a:rPr lang="en-GB" dirty="0"/>
              <a:t> </a:t>
            </a:r>
            <a:r>
              <a:rPr lang="en-GB" dirty="0" err="1"/>
              <a:t>kontribusi</a:t>
            </a:r>
            <a:r>
              <a:rPr lang="en-GB" dirty="0"/>
              <a:t> </a:t>
            </a:r>
            <a:r>
              <a:rPr lang="en-GB" dirty="0" err="1"/>
              <a:t>terhadap</a:t>
            </a:r>
            <a:r>
              <a:rPr lang="en-GB" dirty="0"/>
              <a:t> </a:t>
            </a:r>
            <a:r>
              <a:rPr lang="en-GB" dirty="0" err="1"/>
              <a:t>nilai</a:t>
            </a:r>
            <a:r>
              <a:rPr lang="en-GB" dirty="0"/>
              <a:t> dan </a:t>
            </a:r>
            <a:r>
              <a:rPr lang="en-GB" dirty="0" err="1"/>
              <a:t>biaya</a:t>
            </a:r>
            <a:r>
              <a:rPr lang="en-GB" dirty="0"/>
              <a:t> </a:t>
            </a:r>
            <a:r>
              <a:rPr lang="en-GB" dirty="0" err="1"/>
              <a:t>konsumen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63279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6367" y="304800"/>
            <a:ext cx="80312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/>
              <a:t>Mengembangkan</a:t>
            </a:r>
            <a:r>
              <a:rPr lang="en-US" sz="3600" b="1" dirty="0"/>
              <a:t> Resource – based Strategy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1A65D69-E452-4CDC-9EFC-D92F36B303B3}"/>
              </a:ext>
            </a:extLst>
          </p:cNvPr>
          <p:cNvSpPr txBox="1">
            <a:spLocks/>
          </p:cNvSpPr>
          <p:nvPr/>
        </p:nvSpPr>
        <p:spPr>
          <a:xfrm>
            <a:off x="598062" y="1524000"/>
            <a:ext cx="7947876" cy="4608512"/>
          </a:xfrm>
          <a:prstGeom prst="rect">
            <a:avLst/>
          </a:prstGeom>
        </p:spPr>
        <p:txBody>
          <a:bodyPr>
            <a:noAutofit/>
          </a:bodyPr>
          <a:lstStyle>
            <a:lvl1pPr marL="342906" indent="-342906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62" indent="-285755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20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27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34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42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49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57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64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just" fontAlgn="auto">
              <a:buFont typeface="Wingdings 3" charset="2"/>
              <a:buNone/>
            </a:pPr>
            <a:r>
              <a:rPr lang="en-GB" dirty="0" err="1"/>
              <a:t>Menurut</a:t>
            </a:r>
            <a:r>
              <a:rPr lang="en-GB" dirty="0"/>
              <a:t> Grant (1991), yang </a:t>
            </a:r>
            <a:r>
              <a:rPr lang="en-GB" dirty="0" err="1"/>
              <a:t>dikutip</a:t>
            </a:r>
            <a:r>
              <a:rPr lang="en-GB" dirty="0"/>
              <a:t> oleh Albert Wijaya (1994) </a:t>
            </a:r>
            <a:r>
              <a:rPr lang="en-GB" dirty="0" err="1"/>
              <a:t>ada</a:t>
            </a:r>
            <a:r>
              <a:rPr lang="en-GB" dirty="0"/>
              <a:t> </a:t>
            </a:r>
            <a:r>
              <a:rPr lang="en-GB" dirty="0" err="1"/>
              <a:t>beberapa</a:t>
            </a:r>
            <a:r>
              <a:rPr lang="en-GB" dirty="0"/>
              <a:t> </a:t>
            </a:r>
            <a:r>
              <a:rPr lang="en-GB" dirty="0" err="1" smtClean="0"/>
              <a:t>langkah</a:t>
            </a:r>
            <a:r>
              <a:rPr lang="en-GB" dirty="0" smtClean="0"/>
              <a:t> </a:t>
            </a:r>
            <a:r>
              <a:rPr lang="en-GB" dirty="0" err="1"/>
              <a:t>untuk</a:t>
            </a:r>
            <a:r>
              <a:rPr lang="en-GB" dirty="0"/>
              <a:t> </a:t>
            </a:r>
            <a:r>
              <a:rPr lang="en-GB" dirty="0" err="1"/>
              <a:t>mengembangkan</a:t>
            </a:r>
            <a:r>
              <a:rPr lang="en-GB" dirty="0"/>
              <a:t> resource-based strategy, </a:t>
            </a:r>
            <a:r>
              <a:rPr lang="en-GB" dirty="0" err="1"/>
              <a:t>antara</a:t>
            </a:r>
            <a:r>
              <a:rPr lang="en-GB" dirty="0"/>
              <a:t> lain </a:t>
            </a:r>
            <a:r>
              <a:rPr lang="en-GB" dirty="0" err="1"/>
              <a:t>mencakup</a:t>
            </a:r>
            <a:r>
              <a:rPr lang="en-GB" dirty="0"/>
              <a:t> </a:t>
            </a:r>
            <a:r>
              <a:rPr lang="en-GB" dirty="0" err="1"/>
              <a:t>hal</a:t>
            </a:r>
            <a:r>
              <a:rPr lang="en-GB" dirty="0"/>
              <a:t> </a:t>
            </a:r>
            <a:r>
              <a:rPr lang="en-GB" dirty="0" err="1"/>
              <a:t>hal</a:t>
            </a:r>
            <a:r>
              <a:rPr lang="en-GB" dirty="0"/>
              <a:t> </a:t>
            </a:r>
            <a:r>
              <a:rPr lang="en-GB" dirty="0" err="1"/>
              <a:t>berikut</a:t>
            </a:r>
            <a:r>
              <a:rPr lang="en-GB" dirty="0"/>
              <a:t>:</a:t>
            </a:r>
          </a:p>
          <a:p>
            <a:pPr marL="457200" indent="-457200" algn="just" fontAlgn="auto">
              <a:buFont typeface="Wingdings 3" charset="2"/>
              <a:buAutoNum type="arabicPeriod"/>
            </a:pPr>
            <a:r>
              <a:rPr lang="en-GB" dirty="0" err="1"/>
              <a:t>Mengidentifikasi</a:t>
            </a:r>
            <a:r>
              <a:rPr lang="en-GB" dirty="0"/>
              <a:t> dan </a:t>
            </a:r>
            <a:r>
              <a:rPr lang="en-GB" dirty="0" err="1"/>
              <a:t>mengklasifikasi</a:t>
            </a:r>
            <a:r>
              <a:rPr lang="en-GB" dirty="0"/>
              <a:t> </a:t>
            </a:r>
            <a:r>
              <a:rPr lang="en-GB" dirty="0" err="1"/>
              <a:t>sumber</a:t>
            </a:r>
            <a:r>
              <a:rPr lang="en-GB" dirty="0"/>
              <a:t> </a:t>
            </a:r>
            <a:r>
              <a:rPr lang="en-GB" dirty="0" err="1"/>
              <a:t>daya</a:t>
            </a:r>
            <a:r>
              <a:rPr lang="en-GB" dirty="0"/>
              <a:t>.</a:t>
            </a:r>
          </a:p>
          <a:p>
            <a:pPr marL="457200" indent="-457200" algn="just" fontAlgn="auto">
              <a:buFont typeface="Wingdings 3" charset="2"/>
              <a:buAutoNum type="arabicPeriod"/>
            </a:pPr>
            <a:r>
              <a:rPr lang="en-GB" dirty="0" err="1" smtClean="0"/>
              <a:t>Mengidentifikasi</a:t>
            </a:r>
            <a:r>
              <a:rPr lang="en-GB" dirty="0" smtClean="0"/>
              <a:t> </a:t>
            </a:r>
            <a:r>
              <a:rPr lang="en-GB" dirty="0"/>
              <a:t>dan </a:t>
            </a:r>
            <a:r>
              <a:rPr lang="en-GB" dirty="0" err="1"/>
              <a:t>mengevaluasi</a:t>
            </a:r>
            <a:r>
              <a:rPr lang="en-GB" dirty="0"/>
              <a:t> </a:t>
            </a:r>
            <a:r>
              <a:rPr lang="en-GB" dirty="0" err="1"/>
              <a:t>kapabilitas</a:t>
            </a:r>
            <a:r>
              <a:rPr lang="en-GB" dirty="0"/>
              <a:t>.</a:t>
            </a:r>
          </a:p>
          <a:p>
            <a:pPr marL="457200" indent="-457200" algn="just" fontAlgn="auto">
              <a:buFont typeface="Wingdings 3" charset="2"/>
              <a:buAutoNum type="arabicPeriod"/>
            </a:pPr>
            <a:r>
              <a:rPr lang="en-GB" dirty="0" err="1"/>
              <a:t>Menyortir</a:t>
            </a:r>
            <a:r>
              <a:rPr lang="en-GB" dirty="0"/>
              <a:t> dan </a:t>
            </a:r>
            <a:r>
              <a:rPr lang="en-GB" dirty="0" err="1"/>
              <a:t>mengembangkan</a:t>
            </a:r>
            <a:r>
              <a:rPr lang="en-GB" dirty="0"/>
              <a:t> </a:t>
            </a:r>
            <a:r>
              <a:rPr lang="en-GB" dirty="0" err="1"/>
              <a:t>kapabilitas</a:t>
            </a:r>
            <a:r>
              <a:rPr lang="en-GB" dirty="0"/>
              <a:t> </a:t>
            </a:r>
            <a:r>
              <a:rPr lang="en-GB" dirty="0" err="1"/>
              <a:t>untuk</a:t>
            </a:r>
            <a:r>
              <a:rPr lang="en-GB" dirty="0"/>
              <a:t> </a:t>
            </a:r>
            <a:r>
              <a:rPr lang="en-GB" dirty="0" err="1"/>
              <a:t>diaplikasikan</a:t>
            </a:r>
            <a:r>
              <a:rPr lang="en-GB" dirty="0"/>
              <a:t> </a:t>
            </a:r>
            <a:r>
              <a:rPr lang="en-GB" dirty="0" err="1" smtClean="0"/>
              <a:t>dipasar</a:t>
            </a:r>
            <a:r>
              <a:rPr lang="en-GB" dirty="0" smtClean="0"/>
              <a:t> </a:t>
            </a:r>
            <a:r>
              <a:rPr lang="en-GB" dirty="0" err="1" smtClean="0"/>
              <a:t>untuk</a:t>
            </a:r>
            <a:r>
              <a:rPr lang="en-GB" dirty="0" smtClean="0"/>
              <a:t> </a:t>
            </a:r>
            <a:r>
              <a:rPr lang="en-GB" dirty="0" err="1"/>
              <a:t>mencapai</a:t>
            </a:r>
            <a:r>
              <a:rPr lang="en-GB" dirty="0"/>
              <a:t> </a:t>
            </a:r>
            <a:r>
              <a:rPr lang="en-GB" dirty="0" err="1"/>
              <a:t>keuntungan</a:t>
            </a:r>
            <a:r>
              <a:rPr lang="en-GB" dirty="0"/>
              <a:t> yang </a:t>
            </a:r>
            <a:r>
              <a:rPr lang="en-GB" dirty="0" err="1"/>
              <a:t>tinggi</a:t>
            </a:r>
            <a:r>
              <a:rPr lang="en-GB" dirty="0"/>
              <a:t> </a:t>
            </a:r>
            <a:r>
              <a:rPr lang="en-GB" dirty="0" err="1"/>
              <a:t>secara</a:t>
            </a:r>
            <a:r>
              <a:rPr lang="en-GB" dirty="0"/>
              <a:t> </a:t>
            </a:r>
            <a:r>
              <a:rPr lang="en-GB" dirty="0" err="1"/>
              <a:t>berkesinambungan</a:t>
            </a:r>
            <a:r>
              <a:rPr lang="en-GB" dirty="0"/>
              <a:t> yang </a:t>
            </a:r>
            <a:r>
              <a:rPr lang="en-GB" dirty="0" err="1"/>
              <a:t>sulit</a:t>
            </a:r>
            <a:r>
              <a:rPr lang="en-GB" dirty="0"/>
              <a:t> </a:t>
            </a:r>
            <a:r>
              <a:rPr lang="en-GB" dirty="0" err="1"/>
              <a:t>ditiru</a:t>
            </a:r>
            <a:r>
              <a:rPr lang="en-GB" dirty="0"/>
              <a:t> </a:t>
            </a:r>
            <a:r>
              <a:rPr lang="en-GB" dirty="0" err="1"/>
              <a:t>atau</a:t>
            </a:r>
            <a:r>
              <a:rPr lang="en-GB" dirty="0"/>
              <a:t> </a:t>
            </a:r>
            <a:r>
              <a:rPr lang="en-GB" dirty="0" err="1"/>
              <a:t>disaingi</a:t>
            </a:r>
            <a:endParaRPr lang="en-GB" dirty="0"/>
          </a:p>
          <a:p>
            <a:pPr marL="457200" indent="-457200" algn="just" fontAlgn="auto">
              <a:buFont typeface="Wingdings 3" charset="2"/>
              <a:buAutoNum type="arabicPeriod"/>
            </a:pPr>
            <a:r>
              <a:rPr lang="en-GB" dirty="0" err="1" smtClean="0"/>
              <a:t>Memformulasikan</a:t>
            </a:r>
            <a:r>
              <a:rPr lang="en-GB" dirty="0" smtClean="0"/>
              <a:t> </a:t>
            </a:r>
            <a:r>
              <a:rPr lang="en-GB" dirty="0" err="1"/>
              <a:t>strategi</a:t>
            </a:r>
            <a:r>
              <a:rPr lang="en-GB" dirty="0"/>
              <a:t> </a:t>
            </a:r>
            <a:r>
              <a:rPr lang="en-GB" dirty="0" err="1" smtClean="0"/>
              <a:t>pengembangan</a:t>
            </a:r>
            <a:r>
              <a:rPr lang="en-GB" dirty="0" smtClean="0"/>
              <a:t> </a:t>
            </a:r>
            <a:r>
              <a:rPr lang="en-GB" dirty="0" err="1" smtClean="0"/>
              <a:t>sumber</a:t>
            </a:r>
            <a:r>
              <a:rPr lang="en-GB" dirty="0" smtClean="0"/>
              <a:t> </a:t>
            </a:r>
            <a:r>
              <a:rPr lang="en-GB" dirty="0" err="1" smtClean="0"/>
              <a:t>daya</a:t>
            </a:r>
            <a:r>
              <a:rPr lang="en-GB" dirty="0" smtClean="0"/>
              <a:t> </a:t>
            </a:r>
            <a:r>
              <a:rPr lang="en-GB" dirty="0"/>
              <a:t>inti (core resources) dan capability </a:t>
            </a:r>
            <a:r>
              <a:rPr lang="en-GB" dirty="0" err="1"/>
              <a:t>seefektif</a:t>
            </a:r>
            <a:r>
              <a:rPr lang="en-GB" dirty="0"/>
              <a:t> </a:t>
            </a:r>
            <a:r>
              <a:rPr lang="en-GB" dirty="0" err="1"/>
              <a:t>mungkin</a:t>
            </a:r>
            <a:r>
              <a:rPr lang="en-GB" dirty="0"/>
              <a:t> pada </a:t>
            </a:r>
            <a:r>
              <a:rPr lang="en-GB" dirty="0" err="1"/>
              <a:t>semua</a:t>
            </a:r>
            <a:r>
              <a:rPr lang="en-GB" dirty="0"/>
              <a:t> </a:t>
            </a:r>
            <a:r>
              <a:rPr lang="en-GB" dirty="0" err="1"/>
              <a:t>kegiatan</a:t>
            </a:r>
            <a:r>
              <a:rPr lang="en-GB" dirty="0"/>
              <a:t> </a:t>
            </a:r>
            <a:r>
              <a:rPr lang="en-GB" dirty="0" err="1"/>
              <a:t>manajemen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9384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3"/>
          <p:cNvSpPr>
            <a:spLocks noGrp="1" noChangeArrowheads="1"/>
          </p:cNvSpPr>
          <p:nvPr/>
        </p:nvSpPr>
        <p:spPr>
          <a:xfrm>
            <a:off x="465170" y="1195011"/>
            <a:ext cx="8247290" cy="4832092"/>
          </a:xfrm>
          <a:prstGeom prst="rect">
            <a:avLst/>
          </a:prstGeom>
          <a:noFill/>
          <a:ln w="9525" cap="flat" cmpd="sng">
            <a:noFill/>
            <a:prstDash/>
          </a:ln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konsep</a:t>
            </a:r>
            <a:r>
              <a:rPr lang="en-US" sz="2800" dirty="0"/>
              <a:t> strategi </a:t>
            </a:r>
            <a:r>
              <a:rPr lang="en-US" sz="2800" dirty="0" err="1"/>
              <a:t>pemasaran</a:t>
            </a:r>
            <a:r>
              <a:rPr lang="en-US" sz="2800" dirty="0"/>
              <a:t> pada </a:t>
            </a:r>
            <a:r>
              <a:rPr lang="en-US" sz="2800" dirty="0" err="1"/>
              <a:t>umumnya</a:t>
            </a:r>
            <a:r>
              <a:rPr lang="en-US" sz="2800" dirty="0"/>
              <a:t> </a:t>
            </a:r>
            <a:r>
              <a:rPr lang="en-US" sz="2800" dirty="0" err="1"/>
              <a:t>kita</a:t>
            </a:r>
            <a:r>
              <a:rPr lang="en-US" sz="2800" dirty="0"/>
              <a:t> </a:t>
            </a:r>
            <a:r>
              <a:rPr lang="en-US" sz="2800" dirty="0" err="1"/>
              <a:t>mengenal</a:t>
            </a:r>
            <a:r>
              <a:rPr lang="en-US" sz="2800" dirty="0"/>
              <a:t> 4P, </a:t>
            </a:r>
            <a:r>
              <a:rPr lang="en-US" sz="2800" dirty="0" err="1"/>
              <a:t>karena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kewirausahaan</a:t>
            </a:r>
            <a:r>
              <a:rPr lang="en-US" sz="2800" dirty="0"/>
              <a:t> </a:t>
            </a:r>
            <a:r>
              <a:rPr lang="en-US" sz="2800" dirty="0" err="1"/>
              <a:t>rahasianya</a:t>
            </a:r>
            <a:r>
              <a:rPr lang="en-US" sz="2800" dirty="0"/>
              <a:t> </a:t>
            </a:r>
            <a:r>
              <a:rPr lang="en-US" sz="2800" dirty="0" err="1"/>
              <a:t>terletak</a:t>
            </a:r>
            <a:r>
              <a:rPr lang="en-US" sz="2800" dirty="0"/>
              <a:t> pada </a:t>
            </a:r>
            <a:r>
              <a:rPr lang="en-US" sz="2800" dirty="0" err="1"/>
              <a:t>kreativitas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 smtClean="0"/>
              <a:t>keinovasian</a:t>
            </a:r>
            <a:r>
              <a:rPr lang="en-US" sz="2800" dirty="0" smtClean="0"/>
              <a:t> </a:t>
            </a:r>
            <a:r>
              <a:rPr lang="en-US" sz="2800" dirty="0" err="1"/>
              <a:t>maka</a:t>
            </a:r>
            <a:r>
              <a:rPr lang="en-US" sz="2800" dirty="0"/>
              <a:t> </a:t>
            </a:r>
            <a:r>
              <a:rPr lang="en-US" sz="2800" dirty="0" err="1"/>
              <a:t>ditambahkan</a:t>
            </a:r>
            <a:r>
              <a:rPr lang="en-US" sz="2800" dirty="0"/>
              <a:t> 1P </a:t>
            </a:r>
            <a:r>
              <a:rPr lang="en-US" sz="2800" dirty="0" err="1"/>
              <a:t>lagi</a:t>
            </a:r>
            <a:r>
              <a:rPr lang="en-US" sz="2800" dirty="0"/>
              <a:t> </a:t>
            </a:r>
            <a:r>
              <a:rPr lang="en-US" sz="2800" dirty="0" err="1"/>
              <a:t>sehingga</a:t>
            </a:r>
            <a:r>
              <a:rPr lang="en-US" sz="2800" dirty="0"/>
              <a:t> </a:t>
            </a:r>
            <a:r>
              <a:rPr lang="en-US" sz="2800" dirty="0" err="1"/>
              <a:t>menjadi</a:t>
            </a:r>
            <a:r>
              <a:rPr lang="en-US" sz="2800" dirty="0"/>
              <a:t> 5P. </a:t>
            </a:r>
            <a:r>
              <a:rPr lang="en-US" sz="2800" dirty="0" err="1" smtClean="0"/>
              <a:t>Seperti</a:t>
            </a:r>
            <a:r>
              <a:rPr lang="en-US" sz="2800" dirty="0" smtClean="0"/>
              <a:t> </a:t>
            </a:r>
            <a:r>
              <a:rPr lang="en-US" sz="2800" dirty="0"/>
              <a:t>yang </a:t>
            </a:r>
            <a:r>
              <a:rPr lang="en-US" sz="2800" dirty="0" err="1"/>
              <a:t>dikemukakan</a:t>
            </a:r>
            <a:r>
              <a:rPr lang="en-US" sz="2800" dirty="0"/>
              <a:t> oleh Mintzberg (1990), </a:t>
            </a:r>
            <a:r>
              <a:rPr lang="en-US" sz="2800" dirty="0" err="1"/>
              <a:t>yaitu</a:t>
            </a:r>
            <a:r>
              <a:rPr lang="en-US" sz="2800" dirty="0"/>
              <a:t>:</a:t>
            </a:r>
          </a:p>
          <a:p>
            <a:pPr marL="514350" indent="-514350" algn="just">
              <a:buAutoNum type="arabicPeriod"/>
            </a:pPr>
            <a:r>
              <a:rPr lang="en-US" sz="2800" dirty="0"/>
              <a:t>Probe (</a:t>
            </a:r>
            <a:r>
              <a:rPr lang="en-US" sz="2800" dirty="0" err="1"/>
              <a:t>penelitian</a:t>
            </a:r>
            <a:r>
              <a:rPr lang="en-US" sz="2800" dirty="0"/>
              <a:t> dan </a:t>
            </a:r>
            <a:r>
              <a:rPr lang="en-US" sz="2800" dirty="0" err="1"/>
              <a:t>pengembangan</a:t>
            </a:r>
            <a:r>
              <a:rPr lang="en-US" sz="2800" dirty="0"/>
              <a:t>)</a:t>
            </a:r>
          </a:p>
          <a:p>
            <a:pPr marL="514350" indent="-514350" algn="just">
              <a:buAutoNum type="arabicPeriod"/>
            </a:pPr>
            <a:r>
              <a:rPr lang="en-US" sz="2800" dirty="0"/>
              <a:t>Product (</a:t>
            </a:r>
            <a:r>
              <a:rPr lang="en-US" sz="2800" dirty="0" err="1"/>
              <a:t>produk</a:t>
            </a:r>
            <a:r>
              <a:rPr lang="en-US" sz="2800" dirty="0"/>
              <a:t> </a:t>
            </a:r>
            <a:r>
              <a:rPr lang="en-US" sz="2800" dirty="0" err="1"/>
              <a:t>barang</a:t>
            </a:r>
            <a:r>
              <a:rPr lang="en-US" sz="2800" dirty="0"/>
              <a:t> dan </a:t>
            </a:r>
            <a:r>
              <a:rPr lang="en-US" sz="2800" dirty="0" err="1"/>
              <a:t>jasa</a:t>
            </a:r>
            <a:endParaRPr lang="en-US" sz="2800" dirty="0"/>
          </a:p>
          <a:p>
            <a:pPr marL="514350" indent="-514350" algn="just">
              <a:buAutoNum type="arabicPeriod"/>
            </a:pPr>
            <a:r>
              <a:rPr lang="en-US" sz="2800" dirty="0"/>
              <a:t>Price (</a:t>
            </a:r>
            <a:r>
              <a:rPr lang="en-US" sz="2800" dirty="0" err="1"/>
              <a:t>harga</a:t>
            </a:r>
            <a:r>
              <a:rPr lang="en-US" sz="2800" dirty="0"/>
              <a:t>)</a:t>
            </a:r>
          </a:p>
          <a:p>
            <a:pPr marL="514350" indent="-514350" algn="just">
              <a:buAutoNum type="arabicPeriod"/>
            </a:pPr>
            <a:r>
              <a:rPr lang="en-US" sz="2800" dirty="0"/>
              <a:t>Place (</a:t>
            </a:r>
            <a:r>
              <a:rPr lang="en-US" sz="2800" dirty="0" err="1"/>
              <a:t>tempat</a:t>
            </a:r>
            <a:r>
              <a:rPr lang="en-US" sz="2800" dirty="0"/>
              <a:t>)</a:t>
            </a:r>
          </a:p>
          <a:p>
            <a:pPr marL="514350" indent="-514350" algn="just">
              <a:buAutoNum type="arabicPeriod"/>
            </a:pPr>
            <a:r>
              <a:rPr lang="en-US" sz="2800" dirty="0"/>
              <a:t>Promotion (</a:t>
            </a:r>
            <a:r>
              <a:rPr lang="en-US" sz="2800" dirty="0" err="1"/>
              <a:t>Promosi</a:t>
            </a:r>
            <a:r>
              <a:rPr lang="en-US" sz="2800" dirty="0"/>
              <a:t>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56367" y="0"/>
            <a:ext cx="80312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Strategi </a:t>
            </a:r>
            <a:r>
              <a:rPr lang="en-US" sz="3600" b="1" dirty="0" err="1"/>
              <a:t>Bersaing</a:t>
            </a:r>
            <a:r>
              <a:rPr lang="en-US" sz="3600" b="1" dirty="0"/>
              <a:t> </a:t>
            </a:r>
            <a:r>
              <a:rPr lang="en-US" sz="3600" b="1" dirty="0" err="1"/>
              <a:t>dalam</a:t>
            </a:r>
            <a:r>
              <a:rPr lang="en-US" sz="3600" b="1" dirty="0"/>
              <a:t> </a:t>
            </a:r>
            <a:r>
              <a:rPr lang="en-US" sz="3600" b="1" dirty="0" err="1"/>
              <a:t>Kewirausahaan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75715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 3">
            <a:extLst>
              <a:ext uri="{FF2B5EF4-FFF2-40B4-BE49-F238E27FC236}">
                <a16:creationId xmlns:a16="http://schemas.microsoft.com/office/drawing/2014/main" xmlns="" id="{8CF095D6-DD5D-4020-9C03-C25774C94F22}"/>
              </a:ext>
            </a:extLst>
          </p:cNvPr>
          <p:cNvSpPr>
            <a:spLocks noGrp="1" noChangeArrowheads="1"/>
          </p:cNvSpPr>
          <p:nvPr/>
        </p:nvSpPr>
        <p:spPr>
          <a:xfrm>
            <a:off x="448355" y="1443841"/>
            <a:ext cx="8247290" cy="3970318"/>
          </a:xfrm>
          <a:prstGeom prst="rect">
            <a:avLst/>
          </a:prstGeom>
          <a:noFill/>
          <a:ln w="9525" cap="flat" cmpd="sng">
            <a:noFill/>
            <a:prstDash/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3600" dirty="0" err="1"/>
              <a:t>Dalam</a:t>
            </a:r>
            <a:r>
              <a:rPr lang="en-US" sz="3600" dirty="0"/>
              <a:t> </a:t>
            </a:r>
            <a:r>
              <a:rPr lang="en-US" sz="3600" dirty="0" err="1"/>
              <a:t>manajemen</a:t>
            </a:r>
            <a:r>
              <a:rPr lang="en-US" sz="3600" dirty="0"/>
              <a:t> </a:t>
            </a:r>
            <a:r>
              <a:rPr lang="en-US" sz="3600" dirty="0" err="1"/>
              <a:t>strategis</a:t>
            </a:r>
            <a:r>
              <a:rPr lang="en-US" sz="3600" dirty="0"/>
              <a:t> yang </a:t>
            </a:r>
            <a:r>
              <a:rPr lang="en-US" sz="3600" dirty="0" err="1"/>
              <a:t>baru</a:t>
            </a:r>
            <a:r>
              <a:rPr lang="en-US" sz="3600" dirty="0"/>
              <a:t>, Mintzberg </a:t>
            </a:r>
            <a:r>
              <a:rPr lang="en-US" sz="3600" dirty="0" err="1"/>
              <a:t>mengemukakan</a:t>
            </a:r>
            <a:r>
              <a:rPr lang="en-US" sz="3600" dirty="0"/>
              <a:t> 5P yang </a:t>
            </a:r>
            <a:r>
              <a:rPr lang="en-US" sz="3600" dirty="0" err="1"/>
              <a:t>sama</a:t>
            </a:r>
            <a:r>
              <a:rPr lang="en-US" sz="3600" dirty="0"/>
              <a:t> </a:t>
            </a:r>
            <a:r>
              <a:rPr lang="en-US" sz="3600" dirty="0" err="1"/>
              <a:t>artinya</a:t>
            </a:r>
            <a:r>
              <a:rPr lang="en-US" sz="3600" dirty="0"/>
              <a:t> </a:t>
            </a:r>
            <a:r>
              <a:rPr lang="en-US" sz="3600" dirty="0" err="1"/>
              <a:t>dengan</a:t>
            </a:r>
            <a:r>
              <a:rPr lang="en-US" sz="3600" dirty="0"/>
              <a:t> strategi, </a:t>
            </a:r>
            <a:r>
              <a:rPr lang="en-US" sz="3600" dirty="0" err="1"/>
              <a:t>yaitu</a:t>
            </a:r>
            <a:r>
              <a:rPr lang="en-US" sz="3600" dirty="0"/>
              <a:t> </a:t>
            </a:r>
            <a:r>
              <a:rPr lang="en-US" sz="3600" dirty="0" err="1"/>
              <a:t>Perencanaan</a:t>
            </a:r>
            <a:r>
              <a:rPr lang="en-US" sz="3600" dirty="0"/>
              <a:t> (plan), Pola (pattern), </a:t>
            </a:r>
            <a:r>
              <a:rPr lang="en-US" sz="3600" dirty="0" err="1"/>
              <a:t>Posisi</a:t>
            </a:r>
            <a:r>
              <a:rPr lang="en-US" sz="3600" dirty="0"/>
              <a:t> (position), </a:t>
            </a:r>
            <a:r>
              <a:rPr lang="en-US" sz="3600" dirty="0" err="1"/>
              <a:t>Perspektif</a:t>
            </a:r>
            <a:r>
              <a:rPr lang="en-US" sz="3600" dirty="0"/>
              <a:t> (perspective), dan </a:t>
            </a:r>
            <a:r>
              <a:rPr lang="en-US" sz="3600" dirty="0" err="1"/>
              <a:t>Permainan</a:t>
            </a:r>
            <a:r>
              <a:rPr lang="en-US" sz="3600" dirty="0"/>
              <a:t> </a:t>
            </a:r>
            <a:r>
              <a:rPr lang="en-US" sz="3600" dirty="0" err="1"/>
              <a:t>atau</a:t>
            </a:r>
            <a:r>
              <a:rPr lang="en-US" sz="3600" dirty="0"/>
              <a:t> </a:t>
            </a:r>
            <a:r>
              <a:rPr lang="en-US" sz="3600" dirty="0" err="1"/>
              <a:t>Taktik</a:t>
            </a:r>
            <a:r>
              <a:rPr lang="en-US" sz="3600" dirty="0"/>
              <a:t> (play)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7211144" cy="838200"/>
          </a:xfrm>
        </p:spPr>
        <p:txBody>
          <a:bodyPr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</a:rPr>
              <a:t>Berikut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mengenai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manajemen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strategis</a:t>
            </a:r>
            <a:r>
              <a:rPr lang="en-US" sz="2800" b="1" dirty="0">
                <a:solidFill>
                  <a:schemeClr val="tx1"/>
                </a:solidFill>
              </a:rPr>
              <a:t> yang </a:t>
            </a:r>
            <a:r>
              <a:rPr lang="en-US" sz="2800" b="1" dirty="0" err="1">
                <a:solidFill>
                  <a:schemeClr val="tx1"/>
                </a:solidFill>
              </a:rPr>
              <a:t>baru</a:t>
            </a:r>
            <a:endParaRPr lang="id-ID" sz="2800" b="1" dirty="0">
              <a:solidFill>
                <a:schemeClr val="tx1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EF9B1D7C-02A2-451B-BB15-A46D70453A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92514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1. Strategi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Perencanaan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Konsep</a:t>
            </a:r>
            <a:r>
              <a:rPr lang="en-US" dirty="0"/>
              <a:t> strategi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lepas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aspek</a:t>
            </a:r>
            <a:r>
              <a:rPr lang="en-US" dirty="0"/>
              <a:t> </a:t>
            </a:r>
            <a:r>
              <a:rPr lang="en-US" dirty="0" err="1"/>
              <a:t>perencanaan</a:t>
            </a:r>
            <a:r>
              <a:rPr lang="en-US" dirty="0"/>
              <a:t>, </a:t>
            </a:r>
            <a:r>
              <a:rPr lang="en-US" dirty="0" err="1"/>
              <a:t>arahan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acuan</a:t>
            </a:r>
            <a:r>
              <a:rPr lang="en-US" dirty="0"/>
              <a:t> </a:t>
            </a:r>
            <a:r>
              <a:rPr lang="en-US" dirty="0" err="1"/>
              <a:t>gerak</a:t>
            </a:r>
            <a:r>
              <a:rPr lang="en-US" dirty="0"/>
              <a:t> </a:t>
            </a:r>
            <a:r>
              <a:rPr lang="en-US" dirty="0" err="1"/>
              <a:t>Langkah</a:t>
            </a:r>
            <a:r>
              <a:rPr lang="en-US" dirty="0"/>
              <a:t> </a:t>
            </a:r>
            <a:r>
              <a:rPr lang="en-US" dirty="0" err="1" smtClean="0"/>
              <a:t>persahaan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/>
              <a:t>mencapai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pada masa </a:t>
            </a:r>
            <a:r>
              <a:rPr lang="en-US" dirty="0" err="1"/>
              <a:t>depan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2. Strategi </a:t>
            </a:r>
            <a:r>
              <a:rPr lang="en-US" dirty="0" err="1"/>
              <a:t>adalah</a:t>
            </a:r>
            <a:r>
              <a:rPr lang="en-US" dirty="0"/>
              <a:t> Pola</a:t>
            </a:r>
          </a:p>
          <a:p>
            <a:pPr marL="0" indent="0">
              <a:buNone/>
            </a:pPr>
            <a:r>
              <a:rPr lang="en-US" dirty="0" err="1"/>
              <a:t>Menurut</a:t>
            </a:r>
            <a:r>
              <a:rPr lang="en-US" dirty="0"/>
              <a:t> Mintzberg, strategi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pola</a:t>
            </a:r>
            <a:r>
              <a:rPr lang="en-US" dirty="0"/>
              <a:t>, yang </a:t>
            </a:r>
            <a:r>
              <a:rPr lang="en-US" dirty="0" err="1"/>
              <a:t>selanjutnya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intended strategy,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belum</a:t>
            </a:r>
            <a:r>
              <a:rPr lang="en-US" dirty="0"/>
              <a:t> </a:t>
            </a:r>
            <a:r>
              <a:rPr lang="en-US" dirty="0" err="1"/>
              <a:t>terlaksana</a:t>
            </a:r>
            <a:r>
              <a:rPr lang="en-US" dirty="0"/>
              <a:t> dan </a:t>
            </a:r>
            <a:r>
              <a:rPr lang="en-US" dirty="0" err="1"/>
              <a:t>berorientasi</a:t>
            </a:r>
            <a:r>
              <a:rPr lang="en-US" dirty="0"/>
              <a:t> </a:t>
            </a:r>
            <a:r>
              <a:rPr lang="en-US" dirty="0" err="1"/>
              <a:t>kemasa</a:t>
            </a:r>
            <a:r>
              <a:rPr lang="en-US" dirty="0"/>
              <a:t> </a:t>
            </a:r>
            <a:r>
              <a:rPr lang="en-US" dirty="0" err="1"/>
              <a:t>depan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 smtClean="0"/>
              <a:t>disebut</a:t>
            </a:r>
            <a:r>
              <a:rPr lang="en-US" dirty="0" smtClean="0"/>
              <a:t> juga </a:t>
            </a:r>
            <a:r>
              <a:rPr lang="en-US" dirty="0" err="1"/>
              <a:t>sebagai</a:t>
            </a:r>
            <a:r>
              <a:rPr lang="en-US" dirty="0"/>
              <a:t> realized strategy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oleh </a:t>
            </a:r>
            <a:r>
              <a:rPr lang="en-US" dirty="0" err="1"/>
              <a:t>perusahaan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3. Strategi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Posisi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Definisi</a:t>
            </a:r>
            <a:r>
              <a:rPr lang="en-US" dirty="0"/>
              <a:t> strategi </a:t>
            </a:r>
            <a:r>
              <a:rPr lang="en-US" dirty="0" err="1"/>
              <a:t>ketiga</a:t>
            </a:r>
            <a:r>
              <a:rPr lang="en-US" dirty="0"/>
              <a:t> </a:t>
            </a:r>
            <a:r>
              <a:rPr lang="en-US" dirty="0" err="1"/>
              <a:t>menurut</a:t>
            </a:r>
            <a:r>
              <a:rPr lang="en-US" dirty="0"/>
              <a:t> </a:t>
            </a:r>
            <a:r>
              <a:rPr lang="en-US" dirty="0" err="1"/>
              <a:t>minzberg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strategy position,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 smtClean="0"/>
              <a:t>memposisikan</a:t>
            </a:r>
            <a:r>
              <a:rPr lang="en-US" dirty="0" smtClean="0"/>
              <a:t> </a:t>
            </a:r>
            <a:r>
              <a:rPr lang="en-US" dirty="0" err="1" smtClean="0"/>
              <a:t>produk</a:t>
            </a:r>
            <a:r>
              <a:rPr lang="en-US" dirty="0" smtClean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pasar </a:t>
            </a:r>
            <a:r>
              <a:rPr lang="en-US" dirty="0" err="1"/>
              <a:t>tertentu</a:t>
            </a:r>
            <a:r>
              <a:rPr lang="en-US" dirty="0"/>
              <a:t> yang </a:t>
            </a:r>
            <a:r>
              <a:rPr lang="en-US" dirty="0" err="1"/>
              <a:t>dituju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7055380" cy="816042"/>
          </a:xfrm>
        </p:spPr>
        <p:txBody>
          <a:bodyPr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</a:rPr>
              <a:t>Berikut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mengenai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manajemen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strategis</a:t>
            </a:r>
            <a:r>
              <a:rPr lang="en-US" sz="2800" b="1" dirty="0">
                <a:solidFill>
                  <a:schemeClr val="tx1"/>
                </a:solidFill>
              </a:rPr>
              <a:t> yang </a:t>
            </a:r>
            <a:r>
              <a:rPr lang="en-US" sz="2800" b="1" dirty="0" err="1">
                <a:solidFill>
                  <a:schemeClr val="tx1"/>
                </a:solidFill>
              </a:rPr>
              <a:t>baru</a:t>
            </a:r>
            <a:endParaRPr lang="id-ID" sz="2800" b="1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686800" cy="517855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>
                <a:solidFill>
                  <a:schemeClr val="tx1"/>
                </a:solidFill>
              </a:rPr>
              <a:t>4. Strategi </a:t>
            </a:r>
            <a:r>
              <a:rPr lang="en-US" dirty="0" err="1">
                <a:solidFill>
                  <a:schemeClr val="tx1"/>
                </a:solidFill>
              </a:rPr>
              <a:t>adalah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Perspektif</a:t>
            </a:r>
            <a:endParaRPr lang="en-US" dirty="0"/>
          </a:p>
          <a:p>
            <a:pPr marL="0" indent="0" algn="just">
              <a:buNone/>
            </a:pPr>
            <a:r>
              <a:rPr lang="en-US" dirty="0" err="1">
                <a:solidFill>
                  <a:schemeClr val="tx1"/>
                </a:solidFill>
              </a:rPr>
              <a:t>Definisi</a:t>
            </a:r>
            <a:r>
              <a:rPr lang="en-US" dirty="0">
                <a:solidFill>
                  <a:schemeClr val="tx1"/>
                </a:solidFill>
              </a:rPr>
              <a:t> strategi yang </a:t>
            </a:r>
            <a:r>
              <a:rPr lang="en-US" dirty="0" err="1">
                <a:solidFill>
                  <a:schemeClr val="tx1"/>
                </a:solidFill>
              </a:rPr>
              <a:t>keempat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adalah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perspektif</a:t>
            </a:r>
            <a:r>
              <a:rPr lang="en-US" dirty="0">
                <a:solidFill>
                  <a:schemeClr val="tx1"/>
                </a:solidFill>
              </a:rPr>
              <a:t>. Jika </a:t>
            </a:r>
            <a:r>
              <a:rPr lang="en-US" dirty="0" err="1">
                <a:solidFill>
                  <a:schemeClr val="tx1"/>
                </a:solidFill>
              </a:rPr>
              <a:t>dalam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/>
              <a:t>P </a:t>
            </a:r>
            <a:r>
              <a:rPr lang="en-US" dirty="0" err="1" smtClean="0"/>
              <a:t>kedua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/>
              <a:t>ketiiga</a:t>
            </a:r>
            <a:r>
              <a:rPr lang="en-US" dirty="0"/>
              <a:t> </a:t>
            </a:r>
            <a:r>
              <a:rPr lang="en-US" dirty="0" err="1"/>
              <a:t>cenderung</a:t>
            </a:r>
            <a:r>
              <a:rPr lang="en-US" dirty="0"/>
              <a:t> </a:t>
            </a:r>
            <a:r>
              <a:rPr lang="en-US" dirty="0" err="1"/>
              <a:t>melihat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bawah</a:t>
            </a:r>
            <a:r>
              <a:rPr lang="en-US" dirty="0"/>
              <a:t> dan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luar</a:t>
            </a:r>
            <a:r>
              <a:rPr lang="en-US" dirty="0"/>
              <a:t>, </a:t>
            </a:r>
            <a:r>
              <a:rPr lang="en-US" dirty="0" err="1"/>
              <a:t>sebaliknya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perspektif</a:t>
            </a:r>
            <a:r>
              <a:rPr lang="en-US" dirty="0"/>
              <a:t> </a:t>
            </a:r>
            <a:r>
              <a:rPr lang="en-US" dirty="0" err="1"/>
              <a:t>cenderung</a:t>
            </a:r>
            <a:r>
              <a:rPr lang="en-US" dirty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melihat</a:t>
            </a:r>
            <a:r>
              <a:rPr lang="en-US" dirty="0" smtClean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 smtClean="0"/>
              <a:t>organisasi</a:t>
            </a:r>
            <a:r>
              <a:rPr lang="en-US" dirty="0" smtClean="0"/>
              <a:t>, </a:t>
            </a:r>
            <a:r>
              <a:rPr lang="en-US" dirty="0"/>
              <a:t>dan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melhat</a:t>
            </a:r>
            <a:r>
              <a:rPr lang="en-US" dirty="0"/>
              <a:t> grand vision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.</a:t>
            </a:r>
          </a:p>
          <a:p>
            <a:pPr marL="0" indent="0" algn="just">
              <a:buNone/>
            </a:pPr>
            <a:r>
              <a:rPr lang="en-US" dirty="0"/>
              <a:t>5. Strategi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Permainan</a:t>
            </a:r>
            <a:endParaRPr lang="en-US" dirty="0"/>
          </a:p>
          <a:p>
            <a:pPr marL="0" indent="0" algn="just">
              <a:buNone/>
            </a:pPr>
            <a:r>
              <a:rPr lang="en-US" dirty="0" err="1"/>
              <a:t>Disamping</a:t>
            </a:r>
            <a:r>
              <a:rPr lang="en-US" dirty="0"/>
              <a:t> </a:t>
            </a:r>
            <a:r>
              <a:rPr lang="en-US" dirty="0" err="1"/>
              <a:t>keempat</a:t>
            </a:r>
            <a:r>
              <a:rPr lang="en-US" dirty="0"/>
              <a:t> </a:t>
            </a:r>
            <a:r>
              <a:rPr lang="en-US" dirty="0" err="1"/>
              <a:t>definisi</a:t>
            </a:r>
            <a:r>
              <a:rPr lang="en-US" dirty="0"/>
              <a:t> strategi yang </a:t>
            </a:r>
            <a:r>
              <a:rPr lang="en-US" dirty="0" err="1"/>
              <a:t>saling</a:t>
            </a:r>
            <a:r>
              <a:rPr lang="en-US" dirty="0"/>
              <a:t> </a:t>
            </a:r>
            <a:r>
              <a:rPr lang="en-US" dirty="0" err="1"/>
              <a:t>berlawanan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,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definisi</a:t>
            </a:r>
            <a:r>
              <a:rPr lang="en-US" dirty="0"/>
              <a:t> yang </a:t>
            </a:r>
            <a:r>
              <a:rPr lang="en-US" dirty="0" err="1"/>
              <a:t>kelima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independent, </a:t>
            </a:r>
            <a:r>
              <a:rPr lang="en-US" dirty="0" err="1"/>
              <a:t>yaitu</a:t>
            </a:r>
            <a:r>
              <a:rPr lang="en-US" dirty="0"/>
              <a:t> “Strategy is Play”. </a:t>
            </a:r>
            <a:r>
              <a:rPr lang="en-US" dirty="0" err="1"/>
              <a:t>Menurutnya</a:t>
            </a:r>
            <a:r>
              <a:rPr lang="en-US" dirty="0"/>
              <a:t>, strategi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manuver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memperdaya</a:t>
            </a:r>
            <a:r>
              <a:rPr lang="en-US" dirty="0"/>
              <a:t> </a:t>
            </a:r>
            <a:r>
              <a:rPr lang="en-US" dirty="0" err="1"/>
              <a:t>lawan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pesaing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7055380" cy="816042"/>
          </a:xfrm>
        </p:spPr>
        <p:txBody>
          <a:bodyPr/>
          <a:lstStyle/>
          <a:p>
            <a:pPr algn="ctr"/>
            <a:r>
              <a:rPr lang="en-US" sz="2800" b="1" dirty="0" err="1" smtClean="0">
                <a:solidFill>
                  <a:schemeClr val="tx1"/>
                </a:solidFill>
              </a:rPr>
              <a:t>Tiga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</a:rPr>
              <a:t>Strategi</a:t>
            </a:r>
            <a:r>
              <a:rPr lang="en-US" sz="2800" b="1" dirty="0" smtClean="0">
                <a:solidFill>
                  <a:schemeClr val="tx1"/>
                </a:solidFill>
              </a:rPr>
              <a:t> Generic </a:t>
            </a:r>
            <a:r>
              <a:rPr lang="en-US" sz="2800" b="1" dirty="0">
                <a:solidFill>
                  <a:schemeClr val="tx1"/>
                </a:solidFill>
              </a:rPr>
              <a:t>dan </a:t>
            </a:r>
            <a:r>
              <a:rPr lang="en-US" sz="2800" b="1" dirty="0" err="1">
                <a:solidFill>
                  <a:schemeClr val="tx1"/>
                </a:solidFill>
              </a:rPr>
              <a:t>Keunggulan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Bersaing</a:t>
            </a:r>
            <a:r>
              <a:rPr lang="en-US" sz="2800" b="1" dirty="0">
                <a:solidFill>
                  <a:schemeClr val="tx1"/>
                </a:solidFill>
              </a:rPr>
              <a:t> (Michael Porter)</a:t>
            </a:r>
            <a:endParaRPr lang="id-ID" sz="2800" b="1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686800" cy="517855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karyanya</a:t>
            </a:r>
            <a:r>
              <a:rPr lang="en-US" sz="2400" dirty="0"/>
              <a:t> yang paling </a:t>
            </a:r>
            <a:r>
              <a:rPr lang="en-US" sz="2400" dirty="0" err="1"/>
              <a:t>terkenal</a:t>
            </a:r>
            <a:r>
              <a:rPr lang="en-US" sz="2400" dirty="0"/>
              <a:t> Competitive Strategy, Michael E. Porter (1997 dan 1998) </a:t>
            </a:r>
            <a:r>
              <a:rPr lang="en-US" sz="2400" dirty="0" err="1"/>
              <a:t>mengungkapkan</a:t>
            </a:r>
            <a:r>
              <a:rPr lang="en-US" sz="2400" dirty="0"/>
              <a:t> </a:t>
            </a:r>
            <a:r>
              <a:rPr lang="en-US" sz="2400" dirty="0" err="1"/>
              <a:t>beberapa</a:t>
            </a:r>
            <a:r>
              <a:rPr lang="en-US" sz="2400" dirty="0"/>
              <a:t> strategi yang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 smtClean="0"/>
              <a:t>dipergunakan</a:t>
            </a:r>
            <a:r>
              <a:rPr lang="en-US" sz="2400" dirty="0" smtClean="0"/>
              <a:t> </a:t>
            </a:r>
            <a:r>
              <a:rPr lang="en-US" sz="2400" dirty="0" err="1"/>
              <a:t>perusahaan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bersaing</a:t>
            </a:r>
            <a:r>
              <a:rPr lang="en-US" sz="2400" dirty="0"/>
              <a:t>. </a:t>
            </a:r>
            <a:r>
              <a:rPr lang="en-US" sz="2400" dirty="0" err="1"/>
              <a:t>Beberapa</a:t>
            </a:r>
            <a:r>
              <a:rPr lang="en-US" sz="2400" dirty="0"/>
              <a:t> </a:t>
            </a:r>
            <a:r>
              <a:rPr lang="en-US" sz="2400" dirty="0" err="1"/>
              <a:t>aspek</a:t>
            </a:r>
            <a:r>
              <a:rPr lang="en-US" sz="2400" dirty="0"/>
              <a:t> inti </a:t>
            </a:r>
            <a:r>
              <a:rPr lang="en-US" sz="2400" dirty="0" err="1"/>
              <a:t>teori</a:t>
            </a:r>
            <a:r>
              <a:rPr lang="en-US" sz="2400" dirty="0"/>
              <a:t> Porter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berikut</a:t>
            </a:r>
            <a:r>
              <a:rPr lang="en-US" sz="2400" dirty="0"/>
              <a:t>.</a:t>
            </a:r>
          </a:p>
          <a:p>
            <a:pPr marL="457200" indent="-457200" algn="just">
              <a:buAutoNum type="arabicPeriod"/>
            </a:pPr>
            <a:r>
              <a:rPr lang="en-US" sz="2400" dirty="0" err="1"/>
              <a:t>Persaingan</a:t>
            </a:r>
            <a:r>
              <a:rPr lang="en-US" sz="2400" dirty="0"/>
              <a:t> </a:t>
            </a:r>
            <a:r>
              <a:rPr lang="en-US" sz="2400" dirty="0" err="1"/>
              <a:t>merupakan</a:t>
            </a:r>
            <a:r>
              <a:rPr lang="en-US" sz="2400" dirty="0"/>
              <a:t> inti </a:t>
            </a:r>
            <a:r>
              <a:rPr lang="en-US" sz="2400" dirty="0" err="1"/>
              <a:t>keberhasilan</a:t>
            </a:r>
            <a:r>
              <a:rPr lang="en-US" sz="2400" dirty="0"/>
              <a:t> dan </a:t>
            </a:r>
            <a:r>
              <a:rPr lang="en-US" sz="2400" dirty="0" err="1"/>
              <a:t>kegagalan</a:t>
            </a:r>
            <a:r>
              <a:rPr lang="en-US" sz="2400" dirty="0"/>
              <a:t>.</a:t>
            </a:r>
          </a:p>
          <a:p>
            <a:pPr marL="457200" indent="-457200" algn="just">
              <a:buAutoNum type="arabicPeriod"/>
            </a:pPr>
            <a:r>
              <a:rPr lang="en-US" sz="2400" dirty="0" err="1"/>
              <a:t>Keunggulan</a:t>
            </a:r>
            <a:r>
              <a:rPr lang="en-US" sz="2400" dirty="0"/>
              <a:t> </a:t>
            </a:r>
            <a:r>
              <a:rPr lang="en-US" sz="2400" dirty="0" err="1"/>
              <a:t>bersaing</a:t>
            </a:r>
            <a:r>
              <a:rPr lang="en-US" sz="2400" dirty="0"/>
              <a:t> </a:t>
            </a:r>
            <a:r>
              <a:rPr lang="en-US" sz="2400" dirty="0" err="1"/>
              <a:t>berkembang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nilai</a:t>
            </a:r>
            <a:r>
              <a:rPr lang="en-US" sz="2400" dirty="0"/>
              <a:t> yang </a:t>
            </a:r>
            <a:r>
              <a:rPr lang="en-US" sz="2400" dirty="0" err="1"/>
              <a:t>mampu</a:t>
            </a:r>
            <a:r>
              <a:rPr lang="en-US" sz="2400" dirty="0"/>
              <a:t> </a:t>
            </a:r>
            <a:r>
              <a:rPr lang="en-US" sz="2400" dirty="0" err="1" smtClean="0"/>
              <a:t>diciptakan</a:t>
            </a:r>
            <a:r>
              <a:rPr lang="en-US" sz="2400" dirty="0" smtClean="0"/>
              <a:t> </a:t>
            </a:r>
            <a:r>
              <a:rPr lang="en-US" sz="2400" dirty="0"/>
              <a:t>oleh </a:t>
            </a:r>
            <a:r>
              <a:rPr lang="en-US" sz="2400" dirty="0" err="1"/>
              <a:t>perusahaan</a:t>
            </a:r>
            <a:r>
              <a:rPr lang="en-US" sz="2400" dirty="0"/>
              <a:t> </a:t>
            </a:r>
            <a:r>
              <a:rPr lang="en-US" sz="2400" dirty="0" err="1"/>
              <a:t>bagi</a:t>
            </a:r>
            <a:r>
              <a:rPr lang="en-US" sz="2400" dirty="0"/>
              <a:t> </a:t>
            </a:r>
            <a:r>
              <a:rPr lang="en-US" sz="2400" dirty="0" err="1"/>
              <a:t>langganan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pembeli</a:t>
            </a:r>
            <a:endParaRPr lang="en-US" sz="2400" dirty="0"/>
          </a:p>
          <a:p>
            <a:pPr marL="457200" indent="-457200" algn="just">
              <a:buAutoNum type="arabicPeriod"/>
            </a:pPr>
            <a:r>
              <a:rPr lang="en-US" sz="2400" dirty="0"/>
              <a:t>Ada </a:t>
            </a:r>
            <a:r>
              <a:rPr lang="en-US" sz="2400" dirty="0" err="1"/>
              <a:t>dua</a:t>
            </a:r>
            <a:r>
              <a:rPr lang="en-US" sz="2400" dirty="0"/>
              <a:t> </a:t>
            </a:r>
            <a:r>
              <a:rPr lang="en-US" sz="2400" dirty="0" err="1"/>
              <a:t>jenis</a:t>
            </a:r>
            <a:r>
              <a:rPr lang="en-US" sz="2400" dirty="0"/>
              <a:t> </a:t>
            </a:r>
            <a:r>
              <a:rPr lang="en-US" sz="2400" dirty="0" err="1"/>
              <a:t>dasar</a:t>
            </a:r>
            <a:r>
              <a:rPr lang="en-US" sz="2400" dirty="0"/>
              <a:t> </a:t>
            </a:r>
            <a:r>
              <a:rPr lang="en-US" sz="2400" dirty="0" err="1"/>
              <a:t>keunggulan</a:t>
            </a:r>
            <a:r>
              <a:rPr lang="en-US" sz="2400" dirty="0"/>
              <a:t> </a:t>
            </a:r>
            <a:r>
              <a:rPr lang="en-US" sz="2400" dirty="0" err="1"/>
              <a:t>bersaing</a:t>
            </a:r>
            <a:r>
              <a:rPr lang="en-US" sz="2400" dirty="0"/>
              <a:t>, </a:t>
            </a:r>
            <a:r>
              <a:rPr lang="en-US" sz="2400" dirty="0" err="1"/>
              <a:t>yaitu</a:t>
            </a:r>
            <a:r>
              <a:rPr lang="en-US" sz="2400" dirty="0"/>
              <a:t> </a:t>
            </a:r>
            <a:r>
              <a:rPr lang="en-US" sz="2400" dirty="0" err="1"/>
              <a:t>biaya</a:t>
            </a:r>
            <a:r>
              <a:rPr lang="en-US" sz="2400" dirty="0"/>
              <a:t> </a:t>
            </a:r>
            <a:r>
              <a:rPr lang="en-US" sz="2400" dirty="0" err="1"/>
              <a:t>rendah</a:t>
            </a:r>
            <a:r>
              <a:rPr lang="en-US" sz="2400" dirty="0"/>
              <a:t> (low cost) dan </a:t>
            </a:r>
            <a:r>
              <a:rPr lang="en-US" sz="2400" dirty="0" err="1"/>
              <a:t>diferensiasi</a:t>
            </a:r>
            <a:r>
              <a:rPr lang="en-US" sz="2400" dirty="0"/>
              <a:t> (differentiation.</a:t>
            </a:r>
          </a:p>
        </p:txBody>
      </p:sp>
    </p:spTree>
    <p:extLst>
      <p:ext uri="{BB962C8B-B14F-4D97-AF65-F5344CB8AC3E}">
        <p14:creationId xmlns:p14="http://schemas.microsoft.com/office/powerpoint/2010/main" val="22967230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7055380" cy="816042"/>
          </a:xfrm>
        </p:spPr>
        <p:txBody>
          <a:bodyPr/>
          <a:lstStyle/>
          <a:p>
            <a:pPr algn="ctr"/>
            <a:r>
              <a:rPr lang="en-US" sz="2800" b="1" dirty="0" err="1" smtClean="0">
                <a:solidFill>
                  <a:schemeClr val="tx1"/>
                </a:solidFill>
              </a:rPr>
              <a:t>Tiga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</a:rPr>
              <a:t>Strategi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</a:rPr>
              <a:t>Generik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</a:rPr>
              <a:t>dan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Keunggulan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Bersaing</a:t>
            </a:r>
            <a:r>
              <a:rPr lang="en-US" sz="2800" b="1" dirty="0">
                <a:solidFill>
                  <a:schemeClr val="tx1"/>
                </a:solidFill>
              </a:rPr>
              <a:t> (Michael Porter)</a:t>
            </a:r>
            <a:endParaRPr lang="id-ID" sz="2800" b="1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686800" cy="5178552"/>
          </a:xfrm>
        </p:spPr>
        <p:txBody>
          <a:bodyPr>
            <a:normAutofit lnSpcReduction="10000"/>
          </a:bodyPr>
          <a:lstStyle/>
          <a:p>
            <a:pPr marL="457200" indent="-457200" algn="just">
              <a:buFont typeface="+mj-lt"/>
              <a:buAutoNum type="arabicPeriod" startAt="4"/>
            </a:pPr>
            <a:r>
              <a:rPr lang="en-US" dirty="0" err="1"/>
              <a:t>Kedua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keunggulan</a:t>
            </a:r>
            <a:r>
              <a:rPr lang="en-US" dirty="0"/>
              <a:t> yang </a:t>
            </a:r>
            <a:r>
              <a:rPr lang="en-US" dirty="0" err="1"/>
              <a:t>bersaing</a:t>
            </a:r>
            <a:r>
              <a:rPr lang="en-US" dirty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tiga</a:t>
            </a:r>
            <a:r>
              <a:rPr lang="en-US" dirty="0"/>
              <a:t> strategi generic (porter, 1997; 11-13),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.</a:t>
            </a:r>
          </a:p>
          <a:p>
            <a:pPr marL="973138" indent="-515938" algn="just">
              <a:buFont typeface="+mj-lt"/>
              <a:buAutoNum type="alphaLcParenR"/>
            </a:pPr>
            <a:r>
              <a:rPr lang="en-US" dirty="0"/>
              <a:t>Strategi </a:t>
            </a:r>
            <a:r>
              <a:rPr lang="en-US" dirty="0" err="1"/>
              <a:t>berbiaya</a:t>
            </a:r>
            <a:r>
              <a:rPr lang="en-US" dirty="0"/>
              <a:t> </a:t>
            </a:r>
            <a:r>
              <a:rPr lang="en-US" dirty="0" err="1"/>
              <a:t>rendah</a:t>
            </a:r>
            <a:r>
              <a:rPr lang="en-US" dirty="0"/>
              <a:t> (low cost strategy)</a:t>
            </a:r>
          </a:p>
          <a:p>
            <a:pPr marL="457200" indent="515938" algn="just">
              <a:buNone/>
            </a:pPr>
            <a:r>
              <a:rPr lang="en-US" dirty="0"/>
              <a:t>Strategi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mengandalkan</a:t>
            </a:r>
            <a:r>
              <a:rPr lang="en-US" dirty="0"/>
              <a:t> </a:t>
            </a:r>
            <a:r>
              <a:rPr lang="en-US" dirty="0" err="1"/>
              <a:t>keunggulan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yang relative </a:t>
            </a:r>
            <a:r>
              <a:rPr lang="en-US" dirty="0" err="1"/>
              <a:t>rendah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dan </a:t>
            </a:r>
            <a:r>
              <a:rPr lang="en-US" dirty="0" err="1"/>
              <a:t>jasa</a:t>
            </a:r>
            <a:r>
              <a:rPr lang="en-US" dirty="0"/>
              <a:t>.</a:t>
            </a:r>
          </a:p>
          <a:p>
            <a:pPr marL="914400" indent="-457200" algn="just">
              <a:buFont typeface="+mj-lt"/>
              <a:buAutoNum type="alphaLcParenR" startAt="2"/>
            </a:pPr>
            <a:r>
              <a:rPr lang="en-US" dirty="0" err="1" smtClean="0"/>
              <a:t>Diferensiasi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err="1"/>
              <a:t>differenstiation</a:t>
            </a:r>
            <a:r>
              <a:rPr lang="en-US" dirty="0"/>
              <a:t>)</a:t>
            </a:r>
          </a:p>
          <a:p>
            <a:pPr marL="457200" indent="457200" algn="just">
              <a:buNone/>
            </a:pPr>
            <a:r>
              <a:rPr lang="en-US" dirty="0"/>
              <a:t>Strategi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berasal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 smtClean="0"/>
              <a:t>barang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/>
              <a:t>jasa</a:t>
            </a:r>
            <a:r>
              <a:rPr lang="en-US" dirty="0"/>
              <a:t> yang </a:t>
            </a:r>
            <a:r>
              <a:rPr lang="en-US" dirty="0" err="1"/>
              <a:t>unik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industrinya</a:t>
            </a:r>
            <a:r>
              <a:rPr lang="en-US" dirty="0"/>
              <a:t> dan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dimensi</a:t>
            </a:r>
            <a:r>
              <a:rPr lang="en-US" dirty="0"/>
              <a:t> </a:t>
            </a:r>
            <a:r>
              <a:rPr lang="en-US" dirty="0" err="1"/>
              <a:t>umum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dihargai</a:t>
            </a:r>
            <a:r>
              <a:rPr lang="en-US" dirty="0"/>
              <a:t> oleh </a:t>
            </a:r>
            <a:r>
              <a:rPr lang="en-US" dirty="0" err="1"/>
              <a:t>konsumen</a:t>
            </a:r>
            <a:r>
              <a:rPr lang="en-US" dirty="0"/>
              <a:t>.</a:t>
            </a:r>
          </a:p>
          <a:p>
            <a:pPr marL="914400" indent="-457200" algn="just">
              <a:buFont typeface="+mj-lt"/>
              <a:buAutoNum type="alphaLcParenR" startAt="3"/>
            </a:pPr>
            <a:r>
              <a:rPr lang="en-US" dirty="0"/>
              <a:t>Strategi </a:t>
            </a:r>
            <a:r>
              <a:rPr lang="en-US" dirty="0" err="1"/>
              <a:t>Fokus</a:t>
            </a:r>
            <a:r>
              <a:rPr lang="en-US" dirty="0"/>
              <a:t> (focus strategy)</a:t>
            </a:r>
          </a:p>
          <a:p>
            <a:pPr marL="457200" indent="457200" algn="just">
              <a:buNone/>
            </a:pPr>
            <a:r>
              <a:rPr lang="en-US" dirty="0" err="1"/>
              <a:t>Strategi</a:t>
            </a:r>
            <a:r>
              <a:rPr lang="en-US" dirty="0"/>
              <a:t> </a:t>
            </a:r>
            <a:r>
              <a:rPr lang="en-US" dirty="0" err="1" smtClean="0"/>
              <a:t>fokus</a:t>
            </a:r>
            <a:r>
              <a:rPr lang="en-US" dirty="0" smtClean="0"/>
              <a:t> </a:t>
            </a:r>
            <a:r>
              <a:rPr lang="en-US" dirty="0" err="1" smtClean="0"/>
              <a:t>berusaha</a:t>
            </a:r>
            <a:r>
              <a:rPr lang="en-US" dirty="0" smtClean="0"/>
              <a:t> </a:t>
            </a:r>
            <a:r>
              <a:rPr lang="en-US" dirty="0" err="1"/>
              <a:t>mencari</a:t>
            </a:r>
            <a:r>
              <a:rPr lang="en-US" dirty="0"/>
              <a:t> </a:t>
            </a:r>
            <a:r>
              <a:rPr lang="en-US" dirty="0" err="1"/>
              <a:t>keungglan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segmen</a:t>
            </a:r>
            <a:r>
              <a:rPr lang="en-US" dirty="0"/>
              <a:t> </a:t>
            </a:r>
            <a:r>
              <a:rPr lang="en-US" dirty="0" err="1"/>
              <a:t>sasaran</a:t>
            </a:r>
            <a:r>
              <a:rPr lang="en-US" dirty="0"/>
              <a:t> pasar </a:t>
            </a:r>
            <a:r>
              <a:rPr lang="en-US" dirty="0" err="1"/>
              <a:t>tertentu</a:t>
            </a:r>
            <a:r>
              <a:rPr lang="en-US" dirty="0"/>
              <a:t>, </a:t>
            </a:r>
            <a:r>
              <a:rPr lang="en-US" dirty="0" err="1"/>
              <a:t>meskipun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keunggulan</a:t>
            </a:r>
            <a:r>
              <a:rPr lang="en-US" dirty="0"/>
              <a:t> </a:t>
            </a:r>
            <a:r>
              <a:rPr lang="en-US" dirty="0" err="1"/>
              <a:t>bersaing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keseluruhan</a:t>
            </a:r>
            <a:r>
              <a:rPr lang="en-US" dirty="0"/>
              <a:t>.</a:t>
            </a:r>
          </a:p>
          <a:p>
            <a:pPr marL="457200" indent="0" algn="just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1031470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rrow: Pentagon 7">
            <a:extLst>
              <a:ext uri="{FF2B5EF4-FFF2-40B4-BE49-F238E27FC236}">
                <a16:creationId xmlns:a16="http://schemas.microsoft.com/office/drawing/2014/main" xmlns="" id="{80A7C747-3B13-4946-9466-84FA3F6DD1F9}"/>
              </a:ext>
            </a:extLst>
          </p:cNvPr>
          <p:cNvSpPr/>
          <p:nvPr/>
        </p:nvSpPr>
        <p:spPr>
          <a:xfrm>
            <a:off x="381000" y="3865307"/>
            <a:ext cx="2743200" cy="8382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Target Luas</a:t>
            </a: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xmlns="" id="{ACDB61C1-DC50-46A8-9309-55F94CDA3C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3095928"/>
              </p:ext>
            </p:extLst>
          </p:nvPr>
        </p:nvGraphicFramePr>
        <p:xfrm>
          <a:off x="3352800" y="3865307"/>
          <a:ext cx="5257800" cy="1943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xmlns="" val="341413553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xmlns="" val="3150438581"/>
                    </a:ext>
                  </a:extLst>
                </a:gridCol>
              </a:tblGrid>
              <a:tr h="106155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 </a:t>
                      </a:r>
                      <a:r>
                        <a:rPr lang="en-US" dirty="0" err="1"/>
                        <a:t>Kepemimpinan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dalam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biaya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2. </a:t>
                      </a:r>
                      <a:r>
                        <a:rPr lang="en-US" dirty="0" err="1"/>
                        <a:t>Diferensiasi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593169792"/>
                  </a:ext>
                </a:extLst>
              </a:tr>
              <a:tr h="881544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3. </a:t>
                      </a:r>
                      <a:r>
                        <a:rPr lang="en-US" b="1" dirty="0" err="1"/>
                        <a:t>Fokus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Biaya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4. </a:t>
                      </a:r>
                      <a:r>
                        <a:rPr lang="en-US" b="1" dirty="0" err="1"/>
                        <a:t>Fokus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diferensiasi</a:t>
                      </a:r>
                      <a:endParaRPr lang="en-US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956469641"/>
                  </a:ext>
                </a:extLst>
              </a:tr>
            </a:tbl>
          </a:graphicData>
        </a:graphic>
      </p:graphicFrame>
      <p:sp>
        <p:nvSpPr>
          <p:cNvPr id="10" name="Arrow: Pentagon 9">
            <a:extLst>
              <a:ext uri="{FF2B5EF4-FFF2-40B4-BE49-F238E27FC236}">
                <a16:creationId xmlns:a16="http://schemas.microsoft.com/office/drawing/2014/main" xmlns="" id="{CEF0F254-BBCC-47D2-A79F-55C5582CE466}"/>
              </a:ext>
            </a:extLst>
          </p:cNvPr>
          <p:cNvSpPr/>
          <p:nvPr/>
        </p:nvSpPr>
        <p:spPr>
          <a:xfrm>
            <a:off x="381000" y="4970207"/>
            <a:ext cx="2743200" cy="838200"/>
          </a:xfrm>
          <a:prstGeom prst="homePlate">
            <a:avLst/>
          </a:prstGeom>
          <a:solidFill>
            <a:srgbClr val="E4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ysClr val="windowText" lastClr="000000"/>
                </a:solidFill>
              </a:rPr>
              <a:t>Target </a:t>
            </a:r>
            <a:r>
              <a:rPr lang="en-US" b="1" dirty="0" err="1">
                <a:solidFill>
                  <a:sysClr val="windowText" lastClr="000000"/>
                </a:solidFill>
              </a:rPr>
              <a:t>Sempit</a:t>
            </a:r>
            <a:endParaRPr lang="en-US" b="1" dirty="0">
              <a:solidFill>
                <a:sysClr val="windowText" lastClr="000000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A4A80C1A-8EBD-4E58-91E7-22F5B9D7E5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20723"/>
            <a:ext cx="8686800" cy="1789177"/>
          </a:xfrm>
        </p:spPr>
        <p:txBody>
          <a:bodyPr>
            <a:normAutofit lnSpcReduction="10000"/>
          </a:bodyPr>
          <a:lstStyle/>
          <a:p>
            <a:pPr marL="457200" indent="0" algn="just">
              <a:buNone/>
            </a:pPr>
            <a:r>
              <a:rPr lang="en-US" sz="2400" dirty="0"/>
              <a:t>Dari </a:t>
            </a:r>
            <a:r>
              <a:rPr lang="en-US" sz="2400" dirty="0" err="1"/>
              <a:t>uraian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disimpulkan</a:t>
            </a:r>
            <a:r>
              <a:rPr lang="en-US" sz="2400" dirty="0"/>
              <a:t> </a:t>
            </a:r>
            <a:r>
              <a:rPr lang="en-US" sz="2400" dirty="0" err="1"/>
              <a:t>bahwa</a:t>
            </a:r>
            <a:r>
              <a:rPr lang="en-US" sz="2400" dirty="0"/>
              <a:t> strategi generic (generic strategy) pada </a:t>
            </a:r>
            <a:r>
              <a:rPr lang="en-US" sz="2400" dirty="0" err="1"/>
              <a:t>dasarnya</a:t>
            </a:r>
            <a:r>
              <a:rPr lang="en-US" sz="2400" dirty="0"/>
              <a:t> </a:t>
            </a:r>
            <a:r>
              <a:rPr lang="en-US" sz="2400" dirty="0" err="1"/>
              <a:t>merupakan</a:t>
            </a:r>
            <a:r>
              <a:rPr lang="en-US" sz="2400" dirty="0"/>
              <a:t> </a:t>
            </a:r>
            <a:r>
              <a:rPr lang="en-US" sz="2400" dirty="0" err="1"/>
              <a:t>pendekatan</a:t>
            </a:r>
            <a:r>
              <a:rPr lang="en-US" sz="2400" dirty="0"/>
              <a:t> yang </a:t>
            </a:r>
            <a:r>
              <a:rPr lang="en-US" sz="2400" dirty="0" err="1"/>
              <a:t>berbeda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menciptakan</a:t>
            </a:r>
            <a:r>
              <a:rPr lang="en-US" sz="2400" dirty="0"/>
              <a:t> </a:t>
            </a:r>
            <a:r>
              <a:rPr lang="en-US" sz="2400" dirty="0" err="1"/>
              <a:t>keunggulan</a:t>
            </a:r>
            <a:r>
              <a:rPr lang="en-US" sz="2400" dirty="0"/>
              <a:t>. Oleh Porter, strategi generic </a:t>
            </a:r>
            <a:r>
              <a:rPr lang="en-US" sz="2400" dirty="0" err="1"/>
              <a:t>tersebut</a:t>
            </a:r>
            <a:r>
              <a:rPr lang="en-US" sz="2400" dirty="0"/>
              <a:t> </a:t>
            </a:r>
            <a:r>
              <a:rPr lang="en-US" sz="2400" dirty="0" err="1"/>
              <a:t>digambarkan</a:t>
            </a:r>
            <a:r>
              <a:rPr lang="en-US" sz="2400" dirty="0"/>
              <a:t> </a:t>
            </a:r>
            <a:r>
              <a:rPr lang="en-US" sz="2400" dirty="0" err="1"/>
              <a:t>seperti</a:t>
            </a:r>
            <a:r>
              <a:rPr lang="en-US" sz="2400" dirty="0"/>
              <a:t> </a:t>
            </a:r>
            <a:r>
              <a:rPr lang="en-US" sz="2400" dirty="0" err="1"/>
              <a:t>tabel</a:t>
            </a:r>
            <a:r>
              <a:rPr lang="en-US" sz="2400" dirty="0"/>
              <a:t> </a:t>
            </a:r>
            <a:r>
              <a:rPr lang="en-US" sz="2400" dirty="0" err="1"/>
              <a:t>berikut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970518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A4A80C1A-8EBD-4E58-91E7-22F5B9D7E5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20723"/>
            <a:ext cx="8686800" cy="1789177"/>
          </a:xfrm>
        </p:spPr>
        <p:txBody>
          <a:bodyPr>
            <a:normAutofit/>
          </a:bodyPr>
          <a:lstStyle/>
          <a:p>
            <a:pPr marL="457200" indent="0" algn="just">
              <a:buNone/>
            </a:pPr>
            <a:r>
              <a:rPr lang="en-US" sz="2400" dirty="0" err="1"/>
              <a:t>Namun</a:t>
            </a:r>
            <a:r>
              <a:rPr lang="en-US" sz="2400" dirty="0"/>
              <a:t> </a:t>
            </a:r>
            <a:r>
              <a:rPr lang="en-US" sz="2400" dirty="0" err="1"/>
              <a:t>demikian</a:t>
            </a:r>
            <a:r>
              <a:rPr lang="en-US" sz="2400" dirty="0"/>
              <a:t>,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strategi</a:t>
            </a:r>
            <a:r>
              <a:rPr lang="en-US" sz="2400" dirty="0"/>
              <a:t> </a:t>
            </a:r>
            <a:r>
              <a:rPr lang="en-US" sz="2400" dirty="0" err="1" smtClean="0"/>
              <a:t>generik</a:t>
            </a:r>
            <a:r>
              <a:rPr lang="en-US" sz="2400" dirty="0" smtClean="0"/>
              <a:t> low </a:t>
            </a:r>
            <a:r>
              <a:rPr lang="en-US" sz="2400" dirty="0"/>
              <a:t>cost, differentiation, dan focus yang </a:t>
            </a:r>
            <a:r>
              <a:rPr lang="en-US" sz="2400" dirty="0" err="1"/>
              <a:t>telah</a:t>
            </a:r>
            <a:r>
              <a:rPr lang="en-US" sz="2400" dirty="0"/>
              <a:t> </a:t>
            </a:r>
            <a:r>
              <a:rPr lang="en-US" sz="2400" dirty="0" err="1"/>
              <a:t>disebutkan</a:t>
            </a:r>
            <a:r>
              <a:rPr lang="en-US" sz="2400" dirty="0"/>
              <a:t> oleh Porter </a:t>
            </a:r>
            <a:r>
              <a:rPr lang="en-US" sz="2400" dirty="0" err="1"/>
              <a:t>diakui</a:t>
            </a:r>
            <a:r>
              <a:rPr lang="en-US" sz="2400" dirty="0"/>
              <a:t> </a:t>
            </a:r>
            <a:r>
              <a:rPr lang="en-US" sz="2400" dirty="0" err="1"/>
              <a:t>ada</a:t>
            </a:r>
            <a:r>
              <a:rPr lang="en-US" sz="2400" dirty="0"/>
              <a:t> </a:t>
            </a:r>
            <a:r>
              <a:rPr lang="en-US" sz="2400" dirty="0" err="1"/>
              <a:t>beberapa</a:t>
            </a:r>
            <a:r>
              <a:rPr lang="en-US" sz="2400" dirty="0"/>
              <a:t> </a:t>
            </a:r>
            <a:r>
              <a:rPr lang="en-US" sz="2400" dirty="0" err="1"/>
              <a:t>risiko</a:t>
            </a:r>
            <a:r>
              <a:rPr lang="en-US" sz="2400" dirty="0"/>
              <a:t> </a:t>
            </a:r>
            <a:r>
              <a:rPr lang="en-US" sz="2400" dirty="0" err="1"/>
              <a:t>seperti</a:t>
            </a:r>
            <a:r>
              <a:rPr lang="en-US" sz="2400" dirty="0"/>
              <a:t> </a:t>
            </a:r>
            <a:r>
              <a:rPr lang="en-US" sz="2400" dirty="0" err="1"/>
              <a:t>tampak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 smtClean="0"/>
              <a:t>tabel</a:t>
            </a:r>
            <a:r>
              <a:rPr lang="en-US" sz="2400" dirty="0" smtClean="0"/>
              <a:t> </a:t>
            </a:r>
            <a:r>
              <a:rPr lang="en-US" sz="2400" dirty="0" err="1"/>
              <a:t>berikut</a:t>
            </a:r>
            <a:endParaRPr lang="en-US" sz="2400" dirty="0"/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xmlns="" id="{15A5D45D-AAF3-4FD7-AC82-4B66216241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164223"/>
              </p:ext>
            </p:extLst>
          </p:nvPr>
        </p:nvGraphicFramePr>
        <p:xfrm>
          <a:off x="533400" y="3009900"/>
          <a:ext cx="8382000" cy="33754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>
                  <a:extLst>
                    <a:ext uri="{9D8B030D-6E8A-4147-A177-3AD203B41FA5}">
                      <a16:colId xmlns:a16="http://schemas.microsoft.com/office/drawing/2014/main" xmlns="" val="555473499"/>
                    </a:ext>
                  </a:extLst>
                </a:gridCol>
                <a:gridCol w="2794000">
                  <a:extLst>
                    <a:ext uri="{9D8B030D-6E8A-4147-A177-3AD203B41FA5}">
                      <a16:colId xmlns:a16="http://schemas.microsoft.com/office/drawing/2014/main" xmlns="" val="3553091848"/>
                    </a:ext>
                  </a:extLst>
                </a:gridCol>
                <a:gridCol w="2794000">
                  <a:extLst>
                    <a:ext uri="{9D8B030D-6E8A-4147-A177-3AD203B41FA5}">
                      <a16:colId xmlns:a16="http://schemas.microsoft.com/office/drawing/2014/main" xmlns="" val="403771835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r>
                        <a:rPr lang="en-US" dirty="0" err="1"/>
                        <a:t>Biaya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Rendah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Diferensiasi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Fokus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31349396"/>
                  </a:ext>
                </a:extLst>
              </a:tr>
              <a:tr h="144780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dirty="0" err="1"/>
                        <a:t>Pesaing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meniru</a:t>
                      </a:r>
                      <a:endParaRPr lang="en-US" dirty="0"/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dirty="0" err="1"/>
                        <a:t>Teknologi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berubah</a:t>
                      </a:r>
                      <a:endParaRPr lang="en-US" dirty="0"/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dirty="0" err="1"/>
                        <a:t>Keunggulan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biaya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tidak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bertahan</a:t>
                      </a:r>
                      <a:r>
                        <a:rPr lang="en-US" dirty="0"/>
                        <a:t> lama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dirty="0" err="1"/>
                        <a:t>Pesaing</a:t>
                      </a:r>
                      <a:r>
                        <a:rPr lang="en-US" dirty="0"/>
                        <a:t> </a:t>
                      </a:r>
                      <a:r>
                        <a:rPr lang="en-US" dirty="0" err="1" smtClean="0"/>
                        <a:t>meniru</a:t>
                      </a:r>
                      <a:endParaRPr lang="en-US" dirty="0"/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Basis </a:t>
                      </a:r>
                      <a:r>
                        <a:rPr lang="en-US" dirty="0" err="1"/>
                        <a:t>diferensiasi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kurang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penting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bagi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pembeli</a:t>
                      </a:r>
                      <a:endParaRPr lang="en-US" dirty="0"/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dirty="0" err="1"/>
                        <a:t>Diferensiasi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tidak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berlaku</a:t>
                      </a:r>
                      <a:r>
                        <a:rPr lang="en-US" dirty="0"/>
                        <a:t> lama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dirty="0" err="1"/>
                        <a:t>Strategi</a:t>
                      </a:r>
                      <a:r>
                        <a:rPr lang="en-US" dirty="0"/>
                        <a:t> </a:t>
                      </a:r>
                      <a:r>
                        <a:rPr lang="en-US" dirty="0" err="1" smtClean="0"/>
                        <a:t>fokus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/>
                        <a:t>ditiru</a:t>
                      </a:r>
                      <a:endParaRPr lang="en-US" dirty="0"/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dirty="0" err="1"/>
                        <a:t>Segmen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menjadi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tidak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menarik</a:t>
                      </a:r>
                      <a:endParaRPr lang="en-US" dirty="0"/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dirty="0" err="1"/>
                        <a:t>Struktur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rusak</a:t>
                      </a:r>
                      <a:endParaRPr lang="en-US" dirty="0"/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dirty="0" err="1"/>
                        <a:t>Permintaan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menjadi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tidak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muncul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639659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99004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A4A80C1A-8EBD-4E58-91E7-22F5B9D7E5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20723"/>
            <a:ext cx="8686800" cy="4875277"/>
          </a:xfrm>
        </p:spPr>
        <p:txBody>
          <a:bodyPr>
            <a:normAutofit fontScale="92500" lnSpcReduction="10000"/>
          </a:bodyPr>
          <a:lstStyle/>
          <a:p>
            <a:pPr marL="457200" indent="0" algn="just">
              <a:buNone/>
            </a:pPr>
            <a:r>
              <a:rPr lang="en-US" sz="2400" dirty="0"/>
              <a:t> Richard A. </a:t>
            </a:r>
            <a:r>
              <a:rPr lang="en-US" sz="2400" dirty="0" err="1"/>
              <a:t>D`Aveni</a:t>
            </a:r>
            <a:r>
              <a:rPr lang="en-US" sz="2400" dirty="0"/>
              <a:t> (1994 : 253), </a:t>
            </a:r>
            <a:r>
              <a:rPr lang="en-US" sz="2400" dirty="0" err="1"/>
              <a:t>Mengemukakan</a:t>
            </a:r>
            <a:r>
              <a:rPr lang="en-US" sz="2400" dirty="0"/>
              <a:t> </a:t>
            </a:r>
            <a:r>
              <a:rPr lang="en-US" sz="2400" dirty="0" err="1"/>
              <a:t>bahwa</a:t>
            </a:r>
            <a:r>
              <a:rPr lang="en-US" sz="2400" dirty="0"/>
              <a:t> </a:t>
            </a:r>
            <a:r>
              <a:rPr lang="en-US" sz="2400" dirty="0" err="1"/>
              <a:t>konsep</a:t>
            </a:r>
            <a:r>
              <a:rPr lang="en-US" sz="2400" dirty="0"/>
              <a:t> </a:t>
            </a:r>
            <a:r>
              <a:rPr lang="en-US" sz="2400" dirty="0" err="1"/>
              <a:t>keuntungan</a:t>
            </a:r>
            <a:r>
              <a:rPr lang="en-US" sz="2400" dirty="0"/>
              <a:t> </a:t>
            </a:r>
            <a:r>
              <a:rPr lang="en-US" sz="2400" dirty="0" err="1"/>
              <a:t>neoklasik</a:t>
            </a:r>
            <a:r>
              <a:rPr lang="en-US" sz="2400" dirty="0"/>
              <a:t> </a:t>
            </a:r>
            <a:r>
              <a:rPr lang="en-US" sz="2400" dirty="0" err="1"/>
              <a:t>maupun</a:t>
            </a:r>
            <a:r>
              <a:rPr lang="en-US" sz="2400" dirty="0"/>
              <a:t> </a:t>
            </a:r>
            <a:r>
              <a:rPr lang="en-US" sz="2400" dirty="0" err="1"/>
              <a:t>konsep</a:t>
            </a:r>
            <a:r>
              <a:rPr lang="en-US" sz="2400" dirty="0"/>
              <a:t> dynamic strategy </a:t>
            </a:r>
            <a:r>
              <a:rPr lang="en-US" sz="2400" dirty="0" err="1"/>
              <a:t>dari</a:t>
            </a:r>
            <a:r>
              <a:rPr lang="en-US" sz="2400" dirty="0"/>
              <a:t> Porter (1991)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berjangka</a:t>
            </a:r>
            <a:r>
              <a:rPr lang="en-US" sz="2400" dirty="0"/>
              <a:t>` </a:t>
            </a:r>
            <a:r>
              <a:rPr lang="en-US" sz="2400" dirty="0" err="1"/>
              <a:t>pendek</a:t>
            </a:r>
            <a:r>
              <a:rPr lang="en-US" sz="2400" dirty="0"/>
              <a:t> (Short-term) yang </a:t>
            </a:r>
            <a:r>
              <a:rPr lang="en-US" sz="2400" dirty="0" err="1"/>
              <a:t>bersifat</a:t>
            </a:r>
            <a:r>
              <a:rPr lang="en-US" sz="2400" dirty="0"/>
              <a:t> </a:t>
            </a:r>
            <a:r>
              <a:rPr lang="en-US" sz="2400" dirty="0" err="1" smtClean="0"/>
              <a:t>statis</a:t>
            </a:r>
            <a:r>
              <a:rPr lang="en-US" sz="2400" dirty="0" smtClean="0"/>
              <a:t>. </a:t>
            </a:r>
            <a:r>
              <a:rPr lang="en-US" sz="2400" dirty="0" err="1" smtClean="0"/>
              <a:t>Saat</a:t>
            </a:r>
            <a:r>
              <a:rPr lang="en-US" sz="2400" dirty="0" smtClean="0"/>
              <a:t> </a:t>
            </a:r>
            <a:r>
              <a:rPr lang="en-US" sz="2400" dirty="0" err="1" smtClean="0"/>
              <a:t>ini</a:t>
            </a:r>
            <a:r>
              <a:rPr lang="en-US" sz="2400" dirty="0" smtClean="0"/>
              <a:t> </a:t>
            </a:r>
            <a:r>
              <a:rPr lang="en-US" sz="2400" dirty="0" err="1"/>
              <a:t>keadaannya</a:t>
            </a:r>
            <a:r>
              <a:rPr lang="en-US" sz="2400" dirty="0"/>
              <a:t> </a:t>
            </a:r>
            <a:r>
              <a:rPr lang="en-US" sz="2400" dirty="0" err="1" smtClean="0"/>
              <a:t>berubah</a:t>
            </a:r>
            <a:r>
              <a:rPr lang="en-US" sz="2400" dirty="0" smtClean="0"/>
              <a:t>, </a:t>
            </a:r>
            <a:r>
              <a:rPr lang="en-US" sz="2400" dirty="0"/>
              <a:t>yang </a:t>
            </a:r>
            <a:r>
              <a:rPr lang="en-US" sz="2400" dirty="0" err="1"/>
              <a:t>diperlukan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jangka</a:t>
            </a:r>
            <a:r>
              <a:rPr lang="en-US" sz="2400" dirty="0"/>
              <a:t> Panjang (long-term) dan </a:t>
            </a:r>
            <a:r>
              <a:rPr lang="en-US" sz="2400" dirty="0" err="1"/>
              <a:t>dinamis</a:t>
            </a:r>
            <a:r>
              <a:rPr lang="en-US" sz="2400" dirty="0"/>
              <a:t>. </a:t>
            </a:r>
            <a:r>
              <a:rPr lang="en-US" sz="2400" dirty="0" err="1"/>
              <a:t>Seperti</a:t>
            </a:r>
            <a:r>
              <a:rPr lang="en-US" sz="2400" dirty="0"/>
              <a:t> yang </a:t>
            </a:r>
            <a:r>
              <a:rPr lang="en-US" sz="2400" dirty="0" err="1"/>
              <a:t>telah</a:t>
            </a:r>
            <a:r>
              <a:rPr lang="en-US" sz="2400" dirty="0"/>
              <a:t> </a:t>
            </a:r>
            <a:r>
              <a:rPr lang="en-US" sz="2400" dirty="0" err="1"/>
              <a:t>diungkapkan</a:t>
            </a:r>
            <a:r>
              <a:rPr lang="en-US" sz="2400" dirty="0"/>
              <a:t> oleh Richard A. </a:t>
            </a:r>
            <a:r>
              <a:rPr lang="en-US" sz="2400" dirty="0" err="1"/>
              <a:t>D`Aveni</a:t>
            </a:r>
            <a:r>
              <a:rPr lang="en-US" sz="2400" dirty="0"/>
              <a:t>, (1994: 253):</a:t>
            </a:r>
          </a:p>
          <a:p>
            <a:pPr marL="457200" indent="0" algn="just">
              <a:buNone/>
            </a:pPr>
            <a:endParaRPr lang="en-US" sz="2400" dirty="0"/>
          </a:p>
          <a:p>
            <a:pPr marL="457200" indent="0" algn="just">
              <a:buNone/>
            </a:pPr>
            <a:r>
              <a:rPr lang="en-US" sz="2400" dirty="0"/>
              <a:t>“Today’s cause of high performance will not work tomorrow, making it difficult to find generic or sustainable strategies that are associated with high performance. Only </a:t>
            </a:r>
            <a:r>
              <a:rPr lang="en-US" sz="2400" dirty="0" err="1"/>
              <a:t>enterprenuerial</a:t>
            </a:r>
            <a:r>
              <a:rPr lang="en-US" sz="2400" dirty="0"/>
              <a:t> discovery of new opportunities and creative destruction of opponent’s advantages create profit.”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B23CBB6D-4B21-4D66-8FBD-D0DA68D53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52400"/>
            <a:ext cx="7055380" cy="816042"/>
          </a:xfrm>
        </p:spPr>
        <p:txBody>
          <a:bodyPr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Strategi The New 7`s S (</a:t>
            </a:r>
            <a:r>
              <a:rPr lang="en-US" sz="2800" b="1" dirty="0" err="1">
                <a:solidFill>
                  <a:schemeClr val="tx1"/>
                </a:solidFill>
              </a:rPr>
              <a:t>D`Aveni</a:t>
            </a:r>
            <a:r>
              <a:rPr lang="en-US" sz="2800" b="1" dirty="0">
                <a:solidFill>
                  <a:schemeClr val="tx1"/>
                </a:solidFill>
              </a:rPr>
              <a:t>)</a:t>
            </a:r>
            <a:endParaRPr lang="id-ID" sz="2800" b="1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02455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A4A80C1A-8EBD-4E58-91E7-22F5B9D7E5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20723"/>
            <a:ext cx="8686800" cy="4875277"/>
          </a:xfrm>
        </p:spPr>
        <p:txBody>
          <a:bodyPr>
            <a:normAutofit fontScale="92500" lnSpcReduction="20000"/>
          </a:bodyPr>
          <a:lstStyle/>
          <a:p>
            <a:pPr marL="457200" indent="0" algn="just">
              <a:buNone/>
            </a:pPr>
            <a:r>
              <a:rPr lang="en-US" sz="2400" dirty="0" err="1"/>
              <a:t>D’Aveni</a:t>
            </a:r>
            <a:r>
              <a:rPr lang="en-US" sz="2400" dirty="0"/>
              <a:t> </a:t>
            </a:r>
            <a:r>
              <a:rPr lang="en-US" sz="2400" dirty="0" err="1" smtClean="0"/>
              <a:t>mengajukan</a:t>
            </a:r>
            <a:r>
              <a:rPr lang="en-US" sz="2400" dirty="0" smtClean="0"/>
              <a:t> </a:t>
            </a:r>
            <a:r>
              <a:rPr lang="en-US" sz="2400" dirty="0" err="1"/>
              <a:t>tujuh</a:t>
            </a:r>
            <a:r>
              <a:rPr lang="en-US" sz="2400" dirty="0"/>
              <a:t> </a:t>
            </a:r>
            <a:r>
              <a:rPr lang="en-US" sz="2400" dirty="0" err="1"/>
              <a:t>kunci</a:t>
            </a:r>
            <a:r>
              <a:rPr lang="en-US" sz="2400" dirty="0"/>
              <a:t> </a:t>
            </a:r>
            <a:r>
              <a:rPr lang="en-US" sz="2400" dirty="0" err="1"/>
              <a:t>keberhasilan</a:t>
            </a:r>
            <a:r>
              <a:rPr lang="en-US" sz="2400" dirty="0"/>
              <a:t> </a:t>
            </a:r>
            <a:r>
              <a:rPr lang="en-US" sz="2400" dirty="0" err="1"/>
              <a:t>perusahaan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smtClean="0"/>
              <a:t>hyper competitive </a:t>
            </a:r>
            <a:r>
              <a:rPr lang="en-US" sz="2400" dirty="0"/>
              <a:t>environment, yang </a:t>
            </a:r>
            <a:r>
              <a:rPr lang="en-US" sz="2400" dirty="0" err="1"/>
              <a:t>dikenal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“The New 7-S’s”</a:t>
            </a:r>
          </a:p>
          <a:p>
            <a:pPr marL="457200" indent="0" algn="just">
              <a:buNone/>
            </a:pPr>
            <a:endParaRPr lang="en-US" sz="2400" dirty="0"/>
          </a:p>
          <a:p>
            <a:pPr marL="457200" indent="0" algn="just">
              <a:buNone/>
            </a:pPr>
            <a:r>
              <a:rPr lang="en-US" sz="2400" dirty="0" err="1"/>
              <a:t>Konsep</a:t>
            </a:r>
            <a:r>
              <a:rPr lang="en-US" sz="2400" dirty="0"/>
              <a:t> “The New 7-S’s”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meliputi</a:t>
            </a:r>
            <a:r>
              <a:rPr lang="en-US" sz="2400" dirty="0"/>
              <a:t> </a:t>
            </a:r>
            <a:r>
              <a:rPr lang="en-US" sz="2400" dirty="0" err="1"/>
              <a:t>pokok-pokok</a:t>
            </a:r>
            <a:r>
              <a:rPr lang="en-US" sz="2400" dirty="0"/>
              <a:t> </a:t>
            </a:r>
            <a:r>
              <a:rPr lang="en-US" sz="2400" dirty="0" err="1"/>
              <a:t>dasar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berikut</a:t>
            </a:r>
            <a:endParaRPr lang="en-US" sz="2400" dirty="0"/>
          </a:p>
          <a:p>
            <a:pPr marL="914400" indent="-457200" algn="just">
              <a:buAutoNum type="arabicPeriod"/>
            </a:pPr>
            <a:r>
              <a:rPr lang="en-US" sz="2400" dirty="0"/>
              <a:t>Superior </a:t>
            </a:r>
            <a:r>
              <a:rPr lang="en-US" sz="2400" dirty="0" smtClean="0"/>
              <a:t>stakeholder </a:t>
            </a:r>
            <a:r>
              <a:rPr lang="en-US" sz="2400" dirty="0"/>
              <a:t>satisfaction</a:t>
            </a:r>
          </a:p>
          <a:p>
            <a:pPr marL="914400" indent="-457200" algn="just">
              <a:buAutoNum type="arabicPeriod"/>
            </a:pPr>
            <a:r>
              <a:rPr lang="en-US" sz="2400" dirty="0"/>
              <a:t>Strategic soothsaying</a:t>
            </a:r>
          </a:p>
          <a:p>
            <a:pPr marL="914400" indent="-457200" algn="just">
              <a:buAutoNum type="arabicPeriod"/>
            </a:pPr>
            <a:r>
              <a:rPr lang="en-US" sz="2400" dirty="0"/>
              <a:t>Positioning for speed</a:t>
            </a:r>
          </a:p>
          <a:p>
            <a:pPr marL="914400" indent="-457200" algn="just">
              <a:buAutoNum type="arabicPeriod"/>
            </a:pPr>
            <a:r>
              <a:rPr lang="en-US" sz="2400" dirty="0"/>
              <a:t>Positioning </a:t>
            </a:r>
            <a:r>
              <a:rPr lang="en-US" sz="2400" dirty="0" smtClean="0"/>
              <a:t>for </a:t>
            </a:r>
            <a:r>
              <a:rPr lang="en-US" sz="2400" dirty="0"/>
              <a:t>surprise</a:t>
            </a:r>
          </a:p>
          <a:p>
            <a:pPr marL="914400" indent="-457200" algn="just">
              <a:buAutoNum type="arabicPeriod"/>
            </a:pPr>
            <a:r>
              <a:rPr lang="en-US" sz="2400" dirty="0"/>
              <a:t>Shifting the role of the game</a:t>
            </a:r>
          </a:p>
          <a:p>
            <a:pPr marL="914400" indent="-457200" algn="just">
              <a:buAutoNum type="arabicPeriod"/>
            </a:pPr>
            <a:r>
              <a:rPr lang="en-US" sz="2400" dirty="0"/>
              <a:t>Signaling strategic intent</a:t>
            </a:r>
          </a:p>
          <a:p>
            <a:pPr marL="914400" indent="-457200" algn="just">
              <a:buAutoNum type="arabicPeriod"/>
            </a:pPr>
            <a:r>
              <a:rPr lang="en-US" sz="2400" dirty="0" smtClean="0"/>
              <a:t>Simultaneous </a:t>
            </a:r>
            <a:r>
              <a:rPr lang="en-US" sz="2400" dirty="0"/>
              <a:t>and sequential strategic thrusts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B23CBB6D-4B21-4D66-8FBD-D0DA68D53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52400"/>
            <a:ext cx="7055380" cy="816042"/>
          </a:xfrm>
        </p:spPr>
        <p:txBody>
          <a:bodyPr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Strategi The New 7`s S (</a:t>
            </a:r>
            <a:r>
              <a:rPr lang="en-US" sz="2800" b="1" dirty="0" err="1">
                <a:solidFill>
                  <a:schemeClr val="tx1"/>
                </a:solidFill>
              </a:rPr>
              <a:t>D`Aveni</a:t>
            </a:r>
            <a:r>
              <a:rPr lang="en-US" sz="2800" b="1" dirty="0">
                <a:solidFill>
                  <a:schemeClr val="tx1"/>
                </a:solidFill>
              </a:rPr>
              <a:t>)</a:t>
            </a:r>
            <a:endParaRPr lang="id-ID" sz="2800" b="1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4813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A4A80C1A-8EBD-4E58-91E7-22F5B9D7E5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20723"/>
            <a:ext cx="8686800" cy="4875277"/>
          </a:xfrm>
        </p:spPr>
        <p:txBody>
          <a:bodyPr>
            <a:normAutofit lnSpcReduction="10000"/>
          </a:bodyPr>
          <a:lstStyle/>
          <a:p>
            <a:pPr marL="574675" indent="-457200" algn="just">
              <a:buFont typeface="+mj-lt"/>
              <a:buAutoNum type="arabicPeriod"/>
            </a:pPr>
            <a:r>
              <a:rPr lang="en-US" sz="2400" dirty="0"/>
              <a:t>Strategi </a:t>
            </a:r>
            <a:r>
              <a:rPr lang="en-US" sz="2400" dirty="0" err="1"/>
              <a:t>Pertama</a:t>
            </a:r>
            <a:r>
              <a:rPr lang="en-US" sz="2400" dirty="0"/>
              <a:t>, </a:t>
            </a:r>
            <a:r>
              <a:rPr lang="en-US" sz="2400" dirty="0" smtClean="0"/>
              <a:t>Superior </a:t>
            </a:r>
            <a:r>
              <a:rPr lang="en-US" sz="2400" dirty="0"/>
              <a:t>stake holder satisfaction, </a:t>
            </a:r>
            <a:r>
              <a:rPr lang="en-US" sz="2400" dirty="0" err="1"/>
              <a:t>yaitu</a:t>
            </a:r>
            <a:r>
              <a:rPr lang="en-US" sz="2400" dirty="0"/>
              <a:t> </a:t>
            </a:r>
            <a:r>
              <a:rPr lang="en-US" sz="2400" dirty="0" err="1"/>
              <a:t>memberi</a:t>
            </a:r>
            <a:r>
              <a:rPr lang="en-US" sz="2400" dirty="0"/>
              <a:t> </a:t>
            </a:r>
            <a:r>
              <a:rPr lang="en-US" sz="2400" dirty="0" err="1"/>
              <a:t>kepuasan</a:t>
            </a:r>
            <a:r>
              <a:rPr lang="en-US" sz="2400" dirty="0"/>
              <a:t> </a:t>
            </a:r>
            <a:r>
              <a:rPr lang="en-US" sz="2400" dirty="0" err="1"/>
              <a:t>istimewa</a:t>
            </a:r>
            <a:r>
              <a:rPr lang="en-US" sz="2400" dirty="0"/>
              <a:t> di </a:t>
            </a:r>
            <a:r>
              <a:rPr lang="en-US" sz="2400" dirty="0" err="1"/>
              <a:t>atas</a:t>
            </a:r>
            <a:r>
              <a:rPr lang="en-US" sz="2400" dirty="0"/>
              <a:t> </a:t>
            </a:r>
            <a:r>
              <a:rPr lang="en-US" sz="2400" dirty="0" smtClean="0"/>
              <a:t>rata-rata </a:t>
            </a:r>
            <a:r>
              <a:rPr lang="en-US" sz="2400" dirty="0" err="1"/>
              <a:t>kepada</a:t>
            </a:r>
            <a:r>
              <a:rPr lang="en-US" sz="2400" dirty="0"/>
              <a:t> </a:t>
            </a:r>
            <a:r>
              <a:rPr lang="en-US" sz="2400" dirty="0" err="1" smtClean="0"/>
              <a:t>semua</a:t>
            </a:r>
            <a:r>
              <a:rPr lang="en-US" sz="2400" dirty="0" smtClean="0"/>
              <a:t> </a:t>
            </a:r>
            <a:r>
              <a:rPr lang="en-US" sz="2400" dirty="0" err="1" smtClean="0"/>
              <a:t>unsur</a:t>
            </a:r>
            <a:r>
              <a:rPr lang="en-US" sz="2400" dirty="0" smtClean="0"/>
              <a:t> </a:t>
            </a:r>
            <a:r>
              <a:rPr lang="en-US" sz="2400" dirty="0"/>
              <a:t>yang </a:t>
            </a:r>
            <a:r>
              <a:rPr lang="en-US" sz="2400" dirty="0" err="1"/>
              <a:t>memiliki</a:t>
            </a:r>
            <a:r>
              <a:rPr lang="en-US" sz="2400" dirty="0"/>
              <a:t> </a:t>
            </a:r>
            <a:r>
              <a:rPr lang="en-US" sz="2400" dirty="0" err="1"/>
              <a:t>kepentingan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perusahaan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tanpa</a:t>
            </a:r>
            <a:r>
              <a:rPr lang="en-US" sz="2400" dirty="0"/>
              <a:t> </a:t>
            </a:r>
            <a:r>
              <a:rPr lang="en-US" sz="2400" dirty="0" err="1"/>
              <a:t>kecuali</a:t>
            </a:r>
            <a:r>
              <a:rPr lang="en-US" sz="2400" dirty="0"/>
              <a:t>, </a:t>
            </a:r>
            <a:r>
              <a:rPr lang="en-US" sz="2400" dirty="0" err="1"/>
              <a:t>seperti</a:t>
            </a:r>
            <a:r>
              <a:rPr lang="en-US" sz="2400" dirty="0"/>
              <a:t> </a:t>
            </a:r>
            <a:r>
              <a:rPr lang="en-US" sz="2400" dirty="0" err="1"/>
              <a:t>pemasok</a:t>
            </a:r>
            <a:r>
              <a:rPr lang="en-US" sz="2400" dirty="0"/>
              <a:t>, </a:t>
            </a:r>
            <a:r>
              <a:rPr lang="en-US" sz="2400" dirty="0" err="1"/>
              <a:t>karyawan</a:t>
            </a:r>
            <a:r>
              <a:rPr lang="en-US" sz="2400" dirty="0"/>
              <a:t>, </a:t>
            </a:r>
            <a:r>
              <a:rPr lang="en-US" sz="2400" dirty="0" err="1" smtClean="0"/>
              <a:t>manajer</a:t>
            </a:r>
            <a:r>
              <a:rPr lang="en-US" sz="2400" dirty="0"/>
              <a:t>, </a:t>
            </a:r>
            <a:r>
              <a:rPr lang="en-US" sz="2400" dirty="0" err="1"/>
              <a:t>pemegang</a:t>
            </a:r>
            <a:r>
              <a:rPr lang="en-US" sz="2400" dirty="0"/>
              <a:t> </a:t>
            </a:r>
            <a:r>
              <a:rPr lang="en-US" sz="2400" dirty="0" err="1"/>
              <a:t>saham</a:t>
            </a:r>
            <a:r>
              <a:rPr lang="en-US" sz="2400" dirty="0"/>
              <a:t>, </a:t>
            </a:r>
            <a:r>
              <a:rPr lang="en-US" sz="2400" dirty="0" err="1"/>
              <a:t>konsumen</a:t>
            </a:r>
            <a:r>
              <a:rPr lang="en-US" sz="2400" dirty="0"/>
              <a:t>, </a:t>
            </a:r>
            <a:r>
              <a:rPr lang="en-US" sz="2400" dirty="0" err="1"/>
              <a:t>pemerintah</a:t>
            </a:r>
            <a:r>
              <a:rPr lang="en-US" sz="2400" dirty="0"/>
              <a:t>, dan </a:t>
            </a:r>
            <a:r>
              <a:rPr lang="en-US" sz="2400" dirty="0" err="1"/>
              <a:t>masyarakat</a:t>
            </a:r>
            <a:r>
              <a:rPr lang="en-US" sz="2400" dirty="0"/>
              <a:t> </a:t>
            </a:r>
            <a:r>
              <a:rPr lang="en-US" sz="2400" dirty="0" err="1"/>
              <a:t>sekitarnya</a:t>
            </a:r>
            <a:r>
              <a:rPr lang="en-US" sz="2400" dirty="0"/>
              <a:t>.</a:t>
            </a:r>
          </a:p>
          <a:p>
            <a:pPr marL="574675" indent="-457200" algn="just">
              <a:buFont typeface="+mj-lt"/>
              <a:buAutoNum type="arabicPeriod"/>
            </a:pPr>
            <a:r>
              <a:rPr lang="en-US" sz="2400" dirty="0"/>
              <a:t>Strategi </a:t>
            </a:r>
            <a:r>
              <a:rPr lang="en-US" sz="2400" dirty="0" err="1"/>
              <a:t>kedua</a:t>
            </a:r>
            <a:r>
              <a:rPr lang="en-US" sz="2400" dirty="0"/>
              <a:t>, strategic sooth saying, </a:t>
            </a:r>
            <a:r>
              <a:rPr lang="en-US" sz="2400" dirty="0" err="1"/>
              <a:t>yaitu</a:t>
            </a:r>
            <a:r>
              <a:rPr lang="en-US" sz="2400" dirty="0"/>
              <a:t> strategi yang </a:t>
            </a:r>
            <a:r>
              <a:rPr lang="en-US" sz="2400" dirty="0" err="1"/>
              <a:t>memfokuskan</a:t>
            </a:r>
            <a:r>
              <a:rPr lang="en-US" sz="2400" dirty="0"/>
              <a:t> pada </a:t>
            </a:r>
            <a:r>
              <a:rPr lang="en-US" sz="2400" dirty="0" err="1"/>
              <a:t>sasaran</a:t>
            </a:r>
            <a:r>
              <a:rPr lang="en-US" sz="2400" dirty="0"/>
              <a:t>, </a:t>
            </a:r>
            <a:r>
              <a:rPr lang="en-US" sz="2400" dirty="0" err="1"/>
              <a:t>artinya</a:t>
            </a:r>
            <a:r>
              <a:rPr lang="en-US" sz="2400" dirty="0"/>
              <a:t> </a:t>
            </a:r>
            <a:r>
              <a:rPr lang="en-US" sz="2400" dirty="0" err="1"/>
              <a:t>perusahaan</a:t>
            </a:r>
            <a:r>
              <a:rPr lang="en-US" sz="2400" dirty="0"/>
              <a:t> </a:t>
            </a:r>
            <a:r>
              <a:rPr lang="en-US" sz="2400" dirty="0" err="1" smtClean="0"/>
              <a:t>harus</a:t>
            </a:r>
            <a:r>
              <a:rPr lang="en-US" sz="2400" dirty="0" smtClean="0"/>
              <a:t> </a:t>
            </a:r>
            <a:r>
              <a:rPr lang="en-US" sz="2400" dirty="0" err="1"/>
              <a:t>mencari</a:t>
            </a:r>
            <a:r>
              <a:rPr lang="en-US" sz="2400" dirty="0"/>
              <a:t> </a:t>
            </a:r>
            <a:r>
              <a:rPr lang="en-US" sz="2400" dirty="0" err="1"/>
              <a:t>posisi</a:t>
            </a:r>
            <a:r>
              <a:rPr lang="en-US" sz="2400" dirty="0"/>
              <a:t> yang </a:t>
            </a:r>
            <a:r>
              <a:rPr lang="en-US" sz="2400" dirty="0" err="1"/>
              <a:t>tepat</a:t>
            </a:r>
            <a:r>
              <a:rPr lang="en-US" sz="2400" dirty="0"/>
              <a:t> </a:t>
            </a:r>
            <a:r>
              <a:rPr lang="en-US" sz="2400" dirty="0" err="1"/>
              <a:t>bagi</a:t>
            </a:r>
            <a:r>
              <a:rPr lang="en-US" sz="2400" dirty="0"/>
              <a:t> </a:t>
            </a:r>
            <a:r>
              <a:rPr lang="en-US" sz="2400" dirty="0" err="1"/>
              <a:t>produk</a:t>
            </a:r>
            <a:r>
              <a:rPr lang="en-US" sz="2400" dirty="0"/>
              <a:t> dan </a:t>
            </a:r>
            <a:r>
              <a:rPr lang="en-US" sz="2400" dirty="0" err="1"/>
              <a:t>jasa-jasa</a:t>
            </a:r>
            <a:r>
              <a:rPr lang="en-US" sz="2400" dirty="0"/>
              <a:t> yang </a:t>
            </a:r>
            <a:r>
              <a:rPr lang="en-US" sz="2400" dirty="0" err="1"/>
              <a:t>dihasilkan</a:t>
            </a:r>
            <a:r>
              <a:rPr lang="en-US" sz="2400" dirty="0"/>
              <a:t> </a:t>
            </a:r>
            <a:r>
              <a:rPr lang="en-US" sz="2400" dirty="0" err="1"/>
              <a:t>perusahaan</a:t>
            </a:r>
            <a:r>
              <a:rPr lang="en-US" sz="2400" dirty="0"/>
              <a:t>.</a:t>
            </a:r>
          </a:p>
          <a:p>
            <a:pPr marL="574675" indent="-457200" algn="just">
              <a:buFont typeface="+mj-lt"/>
              <a:buAutoNum type="arabicPeriod"/>
            </a:pPr>
            <a:r>
              <a:rPr lang="en-US" sz="2400" dirty="0"/>
              <a:t>Strategi </a:t>
            </a:r>
            <a:r>
              <a:rPr lang="en-US" sz="2400" dirty="0" err="1"/>
              <a:t>ketiga</a:t>
            </a:r>
            <a:r>
              <a:rPr lang="en-US" sz="2400" dirty="0"/>
              <a:t>, positioning for speed, </a:t>
            </a:r>
            <a:r>
              <a:rPr lang="en-US" sz="2400" dirty="0" err="1"/>
              <a:t>yaitu</a:t>
            </a:r>
            <a:r>
              <a:rPr lang="en-US" sz="2400" dirty="0"/>
              <a:t> strategi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menentukan</a:t>
            </a:r>
            <a:r>
              <a:rPr lang="en-US" sz="2400" dirty="0"/>
              <a:t> </a:t>
            </a:r>
            <a:r>
              <a:rPr lang="en-US" sz="2400" dirty="0" err="1"/>
              <a:t>posisi</a:t>
            </a:r>
            <a:r>
              <a:rPr lang="en-US" sz="2400" dirty="0"/>
              <a:t> </a:t>
            </a:r>
            <a:r>
              <a:rPr lang="en-US" sz="2400" dirty="0" err="1"/>
              <a:t>perusahaan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cepat</a:t>
            </a:r>
            <a:r>
              <a:rPr lang="en-US" sz="2400" dirty="0"/>
              <a:t> di pasar.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B23CBB6D-4B21-4D66-8FBD-D0DA68D53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52400"/>
            <a:ext cx="7055380" cy="816042"/>
          </a:xfrm>
        </p:spPr>
        <p:txBody>
          <a:bodyPr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Strategi The New 7`s S (</a:t>
            </a:r>
            <a:r>
              <a:rPr lang="en-US" sz="2800" b="1" dirty="0" err="1">
                <a:solidFill>
                  <a:schemeClr val="tx1"/>
                </a:solidFill>
              </a:rPr>
              <a:t>D`Aveni</a:t>
            </a:r>
            <a:r>
              <a:rPr lang="en-US" sz="2800" b="1" dirty="0">
                <a:solidFill>
                  <a:schemeClr val="tx1"/>
                </a:solidFill>
              </a:rPr>
              <a:t>)</a:t>
            </a:r>
            <a:endParaRPr lang="id-ID" sz="2800" b="1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7552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A4A80C1A-8EBD-4E58-91E7-22F5B9D7E5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20723"/>
            <a:ext cx="8686800" cy="5484877"/>
          </a:xfrm>
        </p:spPr>
        <p:txBody>
          <a:bodyPr>
            <a:normAutofit fontScale="92500" lnSpcReduction="20000"/>
          </a:bodyPr>
          <a:lstStyle/>
          <a:p>
            <a:pPr marL="574675" indent="-457200" algn="just">
              <a:buFont typeface="+mj-lt"/>
              <a:buAutoNum type="arabicPeriod" startAt="4"/>
            </a:pPr>
            <a:r>
              <a:rPr lang="en-US" sz="2400" dirty="0"/>
              <a:t>Strategi </a:t>
            </a:r>
            <a:r>
              <a:rPr lang="en-US" sz="2400" dirty="0" err="1"/>
              <a:t>keempat</a:t>
            </a:r>
            <a:r>
              <a:rPr lang="en-US" sz="2400" dirty="0"/>
              <a:t>, positioning for surprise, </a:t>
            </a:r>
            <a:r>
              <a:rPr lang="en-US" sz="2400" dirty="0" err="1"/>
              <a:t>yaitu</a:t>
            </a:r>
            <a:r>
              <a:rPr lang="en-US" sz="2400" dirty="0"/>
              <a:t> </a:t>
            </a:r>
            <a:r>
              <a:rPr lang="en-US" sz="2400" dirty="0" err="1"/>
              <a:t>membuat</a:t>
            </a:r>
            <a:r>
              <a:rPr lang="en-US" sz="2400" dirty="0"/>
              <a:t> </a:t>
            </a:r>
            <a:r>
              <a:rPr lang="en-US" sz="2400" dirty="0" err="1"/>
              <a:t>posisi</a:t>
            </a:r>
            <a:r>
              <a:rPr lang="en-US" sz="2400" dirty="0"/>
              <a:t> yang </a:t>
            </a:r>
            <a:r>
              <a:rPr lang="en-US" sz="2400" dirty="0" err="1"/>
              <a:t>mencengangkan</a:t>
            </a:r>
            <a:r>
              <a:rPr lang="en-US" sz="2400" dirty="0"/>
              <a:t> </a:t>
            </a:r>
            <a:r>
              <a:rPr lang="en-US" sz="2400" dirty="0" err="1" smtClean="0"/>
              <a:t>melalui</a:t>
            </a:r>
            <a:r>
              <a:rPr lang="en-US" sz="2400" dirty="0" smtClean="0"/>
              <a:t> </a:t>
            </a:r>
            <a:r>
              <a:rPr lang="en-US" sz="2400" dirty="0" err="1" smtClean="0"/>
              <a:t>barang</a:t>
            </a:r>
            <a:r>
              <a:rPr lang="en-US" sz="2400" dirty="0" smtClean="0"/>
              <a:t> </a:t>
            </a:r>
            <a:r>
              <a:rPr lang="en-US" sz="2400" dirty="0"/>
              <a:t>dan </a:t>
            </a:r>
            <a:r>
              <a:rPr lang="en-US" sz="2400" dirty="0" err="1"/>
              <a:t>jasa-jasa</a:t>
            </a:r>
            <a:r>
              <a:rPr lang="en-US" sz="2400" dirty="0"/>
              <a:t> </a:t>
            </a:r>
            <a:r>
              <a:rPr lang="en-US" sz="2400" dirty="0" err="1"/>
              <a:t>baru</a:t>
            </a:r>
            <a:r>
              <a:rPr lang="en-US" sz="2400" dirty="0"/>
              <a:t> yang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 smtClean="0"/>
              <a:t>unik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/>
              <a:t>berbeda</a:t>
            </a:r>
            <a:r>
              <a:rPr lang="en-US" sz="2400" dirty="0"/>
              <a:t> </a:t>
            </a:r>
            <a:r>
              <a:rPr lang="en-US" sz="2400" dirty="0" err="1"/>
              <a:t>serta</a:t>
            </a:r>
            <a:r>
              <a:rPr lang="en-US" sz="2400" dirty="0"/>
              <a:t> </a:t>
            </a:r>
            <a:r>
              <a:rPr lang="en-US" sz="2400" dirty="0" err="1"/>
              <a:t>memberikan</a:t>
            </a:r>
            <a:r>
              <a:rPr lang="en-US" sz="2400" dirty="0"/>
              <a:t> </a:t>
            </a:r>
            <a:r>
              <a:rPr lang="en-US" sz="2400" dirty="0" err="1"/>
              <a:t>nilai</a:t>
            </a:r>
            <a:r>
              <a:rPr lang="en-US" sz="2400" dirty="0"/>
              <a:t> </a:t>
            </a:r>
            <a:r>
              <a:rPr lang="en-US" sz="2400" dirty="0" err="1"/>
              <a:t>tambah</a:t>
            </a:r>
            <a:r>
              <a:rPr lang="en-US" sz="2400" dirty="0"/>
              <a:t> </a:t>
            </a:r>
            <a:r>
              <a:rPr lang="en-US" sz="2400" dirty="0" err="1"/>
              <a:t>baru</a:t>
            </a:r>
            <a:r>
              <a:rPr lang="en-US" sz="2400" dirty="0"/>
              <a:t> </a:t>
            </a:r>
            <a:r>
              <a:rPr lang="en-US" sz="2400" dirty="0" err="1"/>
              <a:t>sehingga</a:t>
            </a:r>
            <a:r>
              <a:rPr lang="en-US" sz="2400" dirty="0"/>
              <a:t> </a:t>
            </a:r>
            <a:r>
              <a:rPr lang="en-US" sz="2400" dirty="0" err="1"/>
              <a:t>konsumen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menyukai</a:t>
            </a:r>
            <a:r>
              <a:rPr lang="en-US" sz="2400" dirty="0"/>
              <a:t> </a:t>
            </a:r>
            <a:r>
              <a:rPr lang="en-US" sz="2400" dirty="0" err="1"/>
              <a:t>barang</a:t>
            </a:r>
            <a:r>
              <a:rPr lang="en-US" sz="2400" dirty="0"/>
              <a:t> dan </a:t>
            </a:r>
            <a:r>
              <a:rPr lang="en-US" sz="2400" dirty="0" err="1"/>
              <a:t>jasa</a:t>
            </a:r>
            <a:r>
              <a:rPr lang="en-US" sz="2400" dirty="0"/>
              <a:t> yang </a:t>
            </a:r>
            <a:r>
              <a:rPr lang="en-US" sz="2400" dirty="0" err="1" smtClean="0"/>
              <a:t>diciptakan</a:t>
            </a:r>
            <a:r>
              <a:rPr lang="en-US" sz="2400" dirty="0" smtClean="0"/>
              <a:t> </a:t>
            </a:r>
            <a:r>
              <a:rPr lang="en-US" sz="2400" dirty="0" err="1"/>
              <a:t>perusahaan</a:t>
            </a:r>
            <a:endParaRPr lang="en-US" sz="2400" dirty="0"/>
          </a:p>
          <a:p>
            <a:pPr marL="574675" indent="-457200" algn="just">
              <a:buFont typeface="+mj-lt"/>
              <a:buAutoNum type="arabicPeriod" startAt="4"/>
            </a:pPr>
            <a:r>
              <a:rPr lang="en-US" sz="2400" dirty="0"/>
              <a:t>Strategi </a:t>
            </a:r>
            <a:r>
              <a:rPr lang="en-US" sz="2400" dirty="0" err="1"/>
              <a:t>kelima</a:t>
            </a:r>
            <a:r>
              <a:rPr lang="en-US" sz="2400" dirty="0"/>
              <a:t>, shifting the role of the game, </a:t>
            </a:r>
            <a:r>
              <a:rPr lang="en-US" sz="2400" dirty="0" err="1"/>
              <a:t>yaitu</a:t>
            </a:r>
            <a:r>
              <a:rPr lang="en-US" sz="2400" dirty="0"/>
              <a:t> </a:t>
            </a:r>
            <a:r>
              <a:rPr lang="en-US" sz="2400" dirty="0" err="1"/>
              <a:t>mengubah</a:t>
            </a:r>
            <a:r>
              <a:rPr lang="en-US" sz="2400" dirty="0"/>
              <a:t> </a:t>
            </a:r>
            <a:r>
              <a:rPr lang="en-US" sz="2400" dirty="0" err="1"/>
              <a:t>pola-pola</a:t>
            </a:r>
            <a:r>
              <a:rPr lang="en-US" sz="2400" dirty="0"/>
              <a:t> </a:t>
            </a:r>
            <a:r>
              <a:rPr lang="en-US" sz="2400" dirty="0" err="1"/>
              <a:t>persaingan</a:t>
            </a:r>
            <a:r>
              <a:rPr lang="en-US" sz="2400" dirty="0"/>
              <a:t> </a:t>
            </a:r>
            <a:r>
              <a:rPr lang="en-US" sz="2400" dirty="0" err="1"/>
              <a:t>perusahaan</a:t>
            </a:r>
            <a:r>
              <a:rPr lang="en-US" sz="2400" dirty="0"/>
              <a:t> yang </a:t>
            </a:r>
            <a:r>
              <a:rPr lang="en-US" sz="2400" dirty="0" err="1"/>
              <a:t>dimainkan</a:t>
            </a:r>
            <a:r>
              <a:rPr lang="en-US" sz="2400" dirty="0"/>
              <a:t> </a:t>
            </a:r>
            <a:r>
              <a:rPr lang="en-US" sz="2400" dirty="0" err="1"/>
              <a:t>sehingga</a:t>
            </a:r>
            <a:r>
              <a:rPr lang="en-US" sz="2400" dirty="0"/>
              <a:t> </a:t>
            </a:r>
            <a:r>
              <a:rPr lang="en-US" sz="2400" dirty="0" err="1"/>
              <a:t>pesaing</a:t>
            </a:r>
            <a:r>
              <a:rPr lang="en-US" sz="2400" dirty="0"/>
              <a:t> </a:t>
            </a:r>
            <a:r>
              <a:rPr lang="en-US" sz="2400" dirty="0" err="1"/>
              <a:t>terganggu</a:t>
            </a:r>
            <a:r>
              <a:rPr lang="en-US" sz="2400" dirty="0"/>
              <a:t> (disruption)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pola-pola</a:t>
            </a:r>
            <a:r>
              <a:rPr lang="en-US" sz="2400" dirty="0"/>
              <a:t> </a:t>
            </a:r>
            <a:r>
              <a:rPr lang="en-US" sz="2400" dirty="0" err="1"/>
              <a:t>baru</a:t>
            </a:r>
            <a:r>
              <a:rPr lang="en-US" sz="2400" dirty="0"/>
              <a:t> yang </a:t>
            </a:r>
            <a:r>
              <a:rPr lang="en-US" sz="2400" dirty="0" err="1"/>
              <a:t>berbeda</a:t>
            </a:r>
            <a:endParaRPr lang="en-US" sz="2400" dirty="0"/>
          </a:p>
          <a:p>
            <a:pPr marL="574675" indent="-457200" algn="just">
              <a:buFont typeface="+mj-lt"/>
              <a:buAutoNum type="arabicPeriod" startAt="4"/>
            </a:pPr>
            <a:r>
              <a:rPr lang="en-US" sz="2400" dirty="0"/>
              <a:t>Strategi </a:t>
            </a:r>
            <a:r>
              <a:rPr lang="en-US" sz="2400" dirty="0" err="1"/>
              <a:t>keenam</a:t>
            </a:r>
            <a:r>
              <a:rPr lang="en-US" sz="2400" dirty="0"/>
              <a:t>, signaling strategic intent, </a:t>
            </a:r>
            <a:r>
              <a:rPr lang="en-US" sz="2400" dirty="0" err="1"/>
              <a:t>yaitu</a:t>
            </a:r>
            <a:r>
              <a:rPr lang="en-US" sz="2400" dirty="0"/>
              <a:t> </a:t>
            </a:r>
            <a:r>
              <a:rPr lang="en-US" sz="2400" dirty="0" err="1"/>
              <a:t>mengutamakan</a:t>
            </a:r>
            <a:r>
              <a:rPr lang="en-US" sz="2400" dirty="0"/>
              <a:t> pada </a:t>
            </a:r>
            <a:r>
              <a:rPr lang="en-US" sz="2400" dirty="0" err="1"/>
              <a:t>perasaan</a:t>
            </a:r>
            <a:r>
              <a:rPr lang="en-US" sz="2400" dirty="0"/>
              <a:t>. </a:t>
            </a:r>
            <a:r>
              <a:rPr lang="en-US" sz="2400" dirty="0" err="1"/>
              <a:t>Kedekatan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para </a:t>
            </a:r>
            <a:r>
              <a:rPr lang="en-US" sz="2400" dirty="0" err="1" smtClean="0"/>
              <a:t>karyawan</a:t>
            </a:r>
            <a:r>
              <a:rPr lang="en-US" sz="2400" dirty="0"/>
              <a:t>, </a:t>
            </a:r>
            <a:r>
              <a:rPr lang="en-US" sz="2400" dirty="0" err="1"/>
              <a:t>relasi</a:t>
            </a:r>
            <a:r>
              <a:rPr lang="en-US" sz="2400" dirty="0"/>
              <a:t>, dan </a:t>
            </a:r>
            <a:r>
              <a:rPr lang="en-US" sz="2400" dirty="0" err="1"/>
              <a:t>konsumen</a:t>
            </a:r>
            <a:r>
              <a:rPr lang="en-US" sz="2400" dirty="0"/>
              <a:t> </a:t>
            </a:r>
            <a:r>
              <a:rPr lang="en-US" sz="2400" dirty="0" err="1"/>
              <a:t>merupakan</a:t>
            </a:r>
            <a:r>
              <a:rPr lang="en-US" sz="2400" dirty="0"/>
              <a:t> strategi yang </a:t>
            </a:r>
            <a:r>
              <a:rPr lang="en-US" sz="2400" dirty="0" err="1"/>
              <a:t>ampuh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meningkatkan</a:t>
            </a:r>
            <a:r>
              <a:rPr lang="en-US" sz="2400" dirty="0"/>
              <a:t> </a:t>
            </a:r>
            <a:r>
              <a:rPr lang="en-US" sz="2400" dirty="0" err="1"/>
              <a:t>kinerja</a:t>
            </a:r>
            <a:r>
              <a:rPr lang="en-US" sz="2400" dirty="0"/>
              <a:t> </a:t>
            </a:r>
            <a:r>
              <a:rPr lang="en-US" sz="2400" dirty="0" err="1"/>
              <a:t>perusahaan</a:t>
            </a:r>
            <a:endParaRPr lang="en-US" sz="2400" dirty="0"/>
          </a:p>
          <a:p>
            <a:pPr marL="574675" indent="-457200" algn="just">
              <a:buFont typeface="+mj-lt"/>
              <a:buAutoNum type="arabicPeriod" startAt="4"/>
            </a:pPr>
            <a:r>
              <a:rPr lang="en-US" sz="2400" dirty="0"/>
              <a:t>Strategi </a:t>
            </a:r>
            <a:r>
              <a:rPr lang="en-US" sz="2400" dirty="0" err="1"/>
              <a:t>ketujuh,simultaneous</a:t>
            </a:r>
            <a:r>
              <a:rPr lang="en-US" sz="2400" dirty="0"/>
              <a:t> and sequential strategic thrusts, </a:t>
            </a:r>
            <a:r>
              <a:rPr lang="en-US" sz="2400" dirty="0" err="1"/>
              <a:t>yaitu</a:t>
            </a:r>
            <a:r>
              <a:rPr lang="en-US" sz="2400" dirty="0"/>
              <a:t> </a:t>
            </a:r>
            <a:r>
              <a:rPr lang="en-US" sz="2400" dirty="0" err="1"/>
              <a:t>mengembangkan</a:t>
            </a:r>
            <a:r>
              <a:rPr lang="en-US" sz="2400" dirty="0"/>
              <a:t> </a:t>
            </a:r>
            <a:r>
              <a:rPr lang="en-US" sz="2400" dirty="0" err="1"/>
              <a:t>faktor</a:t>
            </a:r>
            <a:r>
              <a:rPr lang="en-US" sz="2400" dirty="0"/>
              <a:t> </a:t>
            </a:r>
            <a:r>
              <a:rPr lang="en-US" sz="2400" dirty="0" err="1"/>
              <a:t>pendorong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penggerak</a:t>
            </a:r>
            <a:r>
              <a:rPr lang="en-US" sz="2400" dirty="0"/>
              <a:t> strategi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simultan</a:t>
            </a:r>
            <a:r>
              <a:rPr lang="en-US" sz="2400" dirty="0"/>
              <a:t> dan </a:t>
            </a:r>
            <a:r>
              <a:rPr lang="en-US" sz="2400" dirty="0" err="1"/>
              <a:t>berurutan</a:t>
            </a:r>
            <a:r>
              <a:rPr lang="en-US" sz="2400" dirty="0"/>
              <a:t> (thrusts) </a:t>
            </a:r>
            <a:r>
              <a:rPr lang="en-US" sz="2400" dirty="0" err="1"/>
              <a:t>melalui</a:t>
            </a:r>
            <a:r>
              <a:rPr lang="en-US" sz="2400" dirty="0"/>
              <a:t> </a:t>
            </a:r>
            <a:r>
              <a:rPr lang="en-US" sz="2400" dirty="0" err="1"/>
              <a:t>penciptaan</a:t>
            </a:r>
            <a:r>
              <a:rPr lang="en-US" sz="2400" dirty="0"/>
              <a:t> </a:t>
            </a:r>
            <a:r>
              <a:rPr lang="en-US" sz="2400" dirty="0" err="1"/>
              <a:t>barang-barang</a:t>
            </a:r>
            <a:r>
              <a:rPr lang="en-US" sz="2400" dirty="0"/>
              <a:t> dan </a:t>
            </a:r>
            <a:r>
              <a:rPr lang="en-US" sz="2400" dirty="0" err="1"/>
              <a:t>jasa-jasa</a:t>
            </a:r>
            <a:r>
              <a:rPr lang="en-US" sz="2400" dirty="0"/>
              <a:t> yang </a:t>
            </a:r>
            <a:r>
              <a:rPr lang="en-US" sz="2400" dirty="0" err="1"/>
              <a:t>selalu</a:t>
            </a:r>
            <a:r>
              <a:rPr lang="en-US" sz="2400" dirty="0"/>
              <a:t> </a:t>
            </a:r>
            <a:r>
              <a:rPr lang="en-US" sz="2400" dirty="0" err="1"/>
              <a:t>memberi</a:t>
            </a:r>
            <a:r>
              <a:rPr lang="en-US" sz="2400" dirty="0"/>
              <a:t> </a:t>
            </a:r>
            <a:r>
              <a:rPr lang="en-US" sz="2400" dirty="0" err="1"/>
              <a:t>kepuasan</a:t>
            </a:r>
            <a:r>
              <a:rPr lang="en-US" sz="2400" dirty="0"/>
              <a:t> </a:t>
            </a:r>
            <a:r>
              <a:rPr lang="en-US" sz="2400" dirty="0" err="1"/>
              <a:t>kepada</a:t>
            </a:r>
            <a:r>
              <a:rPr lang="en-US" sz="2400" dirty="0"/>
              <a:t> </a:t>
            </a:r>
            <a:r>
              <a:rPr lang="en-US" sz="2400" dirty="0" err="1"/>
              <a:t>konsumen</a:t>
            </a:r>
            <a:r>
              <a:rPr lang="en-US" sz="2400" dirty="0"/>
              <a:t>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B23CBB6D-4B21-4D66-8FBD-D0DA68D53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52400"/>
            <a:ext cx="7055380" cy="816042"/>
          </a:xfrm>
        </p:spPr>
        <p:txBody>
          <a:bodyPr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Strategi The New 7`s S (</a:t>
            </a:r>
            <a:r>
              <a:rPr lang="en-US" sz="2800" b="1" dirty="0" err="1">
                <a:solidFill>
                  <a:schemeClr val="tx1"/>
                </a:solidFill>
              </a:rPr>
              <a:t>D`Aveni</a:t>
            </a:r>
            <a:r>
              <a:rPr lang="en-US" sz="2800" b="1" dirty="0">
                <a:solidFill>
                  <a:schemeClr val="tx1"/>
                </a:solidFill>
              </a:rPr>
              <a:t>)</a:t>
            </a:r>
            <a:endParaRPr lang="id-ID" sz="2800" b="1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1170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A4A80C1A-8EBD-4E58-91E7-22F5B9D7E5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20723"/>
            <a:ext cx="8686800" cy="5484877"/>
          </a:xfrm>
        </p:spPr>
        <p:txBody>
          <a:bodyPr>
            <a:normAutofit fontScale="92500" lnSpcReduction="20000"/>
          </a:bodyPr>
          <a:lstStyle/>
          <a:p>
            <a:pPr marL="574675" indent="-457200" algn="just">
              <a:buFont typeface="+mj-lt"/>
              <a:buAutoNum type="arabicPeriod" startAt="4"/>
            </a:pPr>
            <a:r>
              <a:rPr lang="en-US" sz="2400" dirty="0"/>
              <a:t>Strategi </a:t>
            </a:r>
            <a:r>
              <a:rPr lang="en-US" sz="2400" dirty="0" err="1"/>
              <a:t>keempat</a:t>
            </a:r>
            <a:r>
              <a:rPr lang="en-US" sz="2400" dirty="0"/>
              <a:t>, positioning for surprise, </a:t>
            </a:r>
            <a:r>
              <a:rPr lang="en-US" sz="2400" dirty="0" err="1"/>
              <a:t>yaitu</a:t>
            </a:r>
            <a:r>
              <a:rPr lang="en-US" sz="2400" dirty="0"/>
              <a:t> </a:t>
            </a:r>
            <a:r>
              <a:rPr lang="en-US" sz="2400" dirty="0" err="1"/>
              <a:t>membuat</a:t>
            </a:r>
            <a:r>
              <a:rPr lang="en-US" sz="2400" dirty="0"/>
              <a:t> </a:t>
            </a:r>
            <a:r>
              <a:rPr lang="en-US" sz="2400" dirty="0" err="1"/>
              <a:t>posisi</a:t>
            </a:r>
            <a:r>
              <a:rPr lang="en-US" sz="2400" dirty="0"/>
              <a:t> yang </a:t>
            </a:r>
            <a:r>
              <a:rPr lang="en-US" sz="2400" dirty="0" err="1"/>
              <a:t>mencengangkan</a:t>
            </a:r>
            <a:r>
              <a:rPr lang="en-US" sz="2400" dirty="0"/>
              <a:t> </a:t>
            </a:r>
            <a:r>
              <a:rPr lang="en-US" sz="2400" dirty="0" err="1"/>
              <a:t>melaluibarang</a:t>
            </a:r>
            <a:r>
              <a:rPr lang="en-US" sz="2400" dirty="0"/>
              <a:t> dan </a:t>
            </a:r>
            <a:r>
              <a:rPr lang="en-US" sz="2400" dirty="0" err="1"/>
              <a:t>jasa-jasa</a:t>
            </a:r>
            <a:r>
              <a:rPr lang="en-US" sz="2400" dirty="0"/>
              <a:t> </a:t>
            </a:r>
            <a:r>
              <a:rPr lang="en-US" sz="2400" dirty="0" err="1"/>
              <a:t>baru</a:t>
            </a:r>
            <a:r>
              <a:rPr lang="en-US" sz="2400" dirty="0"/>
              <a:t> yang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unikdan</a:t>
            </a:r>
            <a:r>
              <a:rPr lang="en-US" sz="2400" dirty="0"/>
              <a:t> </a:t>
            </a:r>
            <a:r>
              <a:rPr lang="en-US" sz="2400" dirty="0" err="1"/>
              <a:t>berbeda</a:t>
            </a:r>
            <a:r>
              <a:rPr lang="en-US" sz="2400" dirty="0"/>
              <a:t> </a:t>
            </a:r>
            <a:r>
              <a:rPr lang="en-US" sz="2400" dirty="0" err="1"/>
              <a:t>serta</a:t>
            </a:r>
            <a:r>
              <a:rPr lang="en-US" sz="2400" dirty="0"/>
              <a:t> </a:t>
            </a:r>
            <a:r>
              <a:rPr lang="en-US" sz="2400" dirty="0" err="1"/>
              <a:t>memberikan</a:t>
            </a:r>
            <a:r>
              <a:rPr lang="en-US" sz="2400" dirty="0"/>
              <a:t> </a:t>
            </a:r>
            <a:r>
              <a:rPr lang="en-US" sz="2400" dirty="0" err="1"/>
              <a:t>nilai</a:t>
            </a:r>
            <a:r>
              <a:rPr lang="en-US" sz="2400" dirty="0"/>
              <a:t> </a:t>
            </a:r>
            <a:r>
              <a:rPr lang="en-US" sz="2400" dirty="0" err="1"/>
              <a:t>tambah</a:t>
            </a:r>
            <a:r>
              <a:rPr lang="en-US" sz="2400" dirty="0"/>
              <a:t> </a:t>
            </a:r>
            <a:r>
              <a:rPr lang="en-US" sz="2400" dirty="0" err="1"/>
              <a:t>baru</a:t>
            </a:r>
            <a:r>
              <a:rPr lang="en-US" sz="2400" dirty="0"/>
              <a:t> </a:t>
            </a:r>
            <a:r>
              <a:rPr lang="en-US" sz="2400" dirty="0" err="1"/>
              <a:t>sehingga</a:t>
            </a:r>
            <a:r>
              <a:rPr lang="en-US" sz="2400" dirty="0"/>
              <a:t> </a:t>
            </a:r>
            <a:r>
              <a:rPr lang="en-US" sz="2400" dirty="0" err="1"/>
              <a:t>konsumen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menyukai</a:t>
            </a:r>
            <a:r>
              <a:rPr lang="en-US" sz="2400" dirty="0"/>
              <a:t> </a:t>
            </a:r>
            <a:r>
              <a:rPr lang="en-US" sz="2400" dirty="0" err="1"/>
              <a:t>barang</a:t>
            </a:r>
            <a:r>
              <a:rPr lang="en-US" sz="2400" dirty="0"/>
              <a:t> dan </a:t>
            </a:r>
            <a:r>
              <a:rPr lang="en-US" sz="2400" dirty="0" err="1"/>
              <a:t>jasa</a:t>
            </a:r>
            <a:r>
              <a:rPr lang="en-US" sz="2400" dirty="0"/>
              <a:t> yang </a:t>
            </a:r>
            <a:r>
              <a:rPr lang="en-US" sz="2400" dirty="0" err="1"/>
              <a:t>dicipatakan</a:t>
            </a:r>
            <a:r>
              <a:rPr lang="en-US" sz="2400" dirty="0"/>
              <a:t> </a:t>
            </a:r>
            <a:r>
              <a:rPr lang="en-US" sz="2400" dirty="0" err="1"/>
              <a:t>perusahaan</a:t>
            </a:r>
            <a:endParaRPr lang="en-US" sz="2400" dirty="0"/>
          </a:p>
          <a:p>
            <a:pPr marL="574675" indent="-457200" algn="just">
              <a:buFont typeface="+mj-lt"/>
              <a:buAutoNum type="arabicPeriod" startAt="4"/>
            </a:pPr>
            <a:r>
              <a:rPr lang="en-US" sz="2400" dirty="0"/>
              <a:t>Strategi </a:t>
            </a:r>
            <a:r>
              <a:rPr lang="en-US" sz="2400" dirty="0" err="1"/>
              <a:t>kelima</a:t>
            </a:r>
            <a:r>
              <a:rPr lang="en-US" sz="2400" dirty="0"/>
              <a:t>, shifting the role of the game, </a:t>
            </a:r>
            <a:r>
              <a:rPr lang="en-US" sz="2400" dirty="0" err="1"/>
              <a:t>yaitu</a:t>
            </a:r>
            <a:r>
              <a:rPr lang="en-US" sz="2400" dirty="0"/>
              <a:t> </a:t>
            </a:r>
            <a:r>
              <a:rPr lang="en-US" sz="2400" dirty="0" err="1"/>
              <a:t>mengubah</a:t>
            </a:r>
            <a:r>
              <a:rPr lang="en-US" sz="2400" dirty="0"/>
              <a:t> </a:t>
            </a:r>
            <a:r>
              <a:rPr lang="en-US" sz="2400" dirty="0" err="1"/>
              <a:t>pola-pola</a:t>
            </a:r>
            <a:r>
              <a:rPr lang="en-US" sz="2400" dirty="0"/>
              <a:t> </a:t>
            </a:r>
            <a:r>
              <a:rPr lang="en-US" sz="2400" dirty="0" err="1"/>
              <a:t>persaingan</a:t>
            </a:r>
            <a:r>
              <a:rPr lang="en-US" sz="2400" dirty="0"/>
              <a:t> </a:t>
            </a:r>
            <a:r>
              <a:rPr lang="en-US" sz="2400" dirty="0" err="1"/>
              <a:t>perusahaan</a:t>
            </a:r>
            <a:r>
              <a:rPr lang="en-US" sz="2400" dirty="0"/>
              <a:t> yang </a:t>
            </a:r>
            <a:r>
              <a:rPr lang="en-US" sz="2400" dirty="0" err="1"/>
              <a:t>dimainkan</a:t>
            </a:r>
            <a:r>
              <a:rPr lang="en-US" sz="2400" dirty="0"/>
              <a:t> </a:t>
            </a:r>
            <a:r>
              <a:rPr lang="en-US" sz="2400" dirty="0" err="1"/>
              <a:t>sehingga</a:t>
            </a:r>
            <a:r>
              <a:rPr lang="en-US" sz="2400" dirty="0"/>
              <a:t> </a:t>
            </a:r>
            <a:r>
              <a:rPr lang="en-US" sz="2400" dirty="0" err="1"/>
              <a:t>pesaing</a:t>
            </a:r>
            <a:r>
              <a:rPr lang="en-US" sz="2400" dirty="0"/>
              <a:t> </a:t>
            </a:r>
            <a:r>
              <a:rPr lang="en-US" sz="2400" dirty="0" err="1"/>
              <a:t>terganggu</a:t>
            </a:r>
            <a:r>
              <a:rPr lang="en-US" sz="2400" dirty="0"/>
              <a:t> (disruption)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pola-pola</a:t>
            </a:r>
            <a:r>
              <a:rPr lang="en-US" sz="2400" dirty="0"/>
              <a:t> </a:t>
            </a:r>
            <a:r>
              <a:rPr lang="en-US" sz="2400" dirty="0" err="1"/>
              <a:t>baru</a:t>
            </a:r>
            <a:r>
              <a:rPr lang="en-US" sz="2400" dirty="0"/>
              <a:t> yang </a:t>
            </a:r>
            <a:r>
              <a:rPr lang="en-US" sz="2400" dirty="0" err="1"/>
              <a:t>berbeda</a:t>
            </a:r>
            <a:endParaRPr lang="en-US" sz="2400" dirty="0"/>
          </a:p>
          <a:p>
            <a:pPr marL="574675" indent="-457200" algn="just">
              <a:buFont typeface="+mj-lt"/>
              <a:buAutoNum type="arabicPeriod" startAt="4"/>
            </a:pPr>
            <a:r>
              <a:rPr lang="en-US" sz="2400" dirty="0"/>
              <a:t>Strategi </a:t>
            </a:r>
            <a:r>
              <a:rPr lang="en-US" sz="2400" dirty="0" err="1"/>
              <a:t>keenam</a:t>
            </a:r>
            <a:r>
              <a:rPr lang="en-US" sz="2400" dirty="0"/>
              <a:t>, signaling strategic intent, </a:t>
            </a:r>
            <a:r>
              <a:rPr lang="en-US" sz="2400" dirty="0" err="1"/>
              <a:t>yaitu</a:t>
            </a:r>
            <a:r>
              <a:rPr lang="en-US" sz="2400" dirty="0"/>
              <a:t> </a:t>
            </a:r>
            <a:r>
              <a:rPr lang="en-US" sz="2400" dirty="0" err="1"/>
              <a:t>mengutamakan</a:t>
            </a:r>
            <a:r>
              <a:rPr lang="en-US" sz="2400" dirty="0"/>
              <a:t> pada </a:t>
            </a:r>
            <a:r>
              <a:rPr lang="en-US" sz="2400" dirty="0" err="1"/>
              <a:t>perasaan</a:t>
            </a:r>
            <a:r>
              <a:rPr lang="en-US" sz="2400" dirty="0"/>
              <a:t>. </a:t>
            </a:r>
            <a:r>
              <a:rPr lang="en-US" sz="2400" dirty="0" err="1"/>
              <a:t>Kedekatan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para </a:t>
            </a:r>
            <a:r>
              <a:rPr lang="en-US" sz="2400" dirty="0" err="1"/>
              <a:t>kryawan</a:t>
            </a:r>
            <a:r>
              <a:rPr lang="en-US" sz="2400" dirty="0"/>
              <a:t>, </a:t>
            </a:r>
            <a:r>
              <a:rPr lang="en-US" sz="2400" dirty="0" err="1"/>
              <a:t>relasi</a:t>
            </a:r>
            <a:r>
              <a:rPr lang="en-US" sz="2400" dirty="0"/>
              <a:t>, dan </a:t>
            </a:r>
            <a:r>
              <a:rPr lang="en-US" sz="2400" dirty="0" err="1"/>
              <a:t>konsumen</a:t>
            </a:r>
            <a:r>
              <a:rPr lang="en-US" sz="2400" dirty="0"/>
              <a:t> </a:t>
            </a:r>
            <a:r>
              <a:rPr lang="en-US" sz="2400" dirty="0" err="1"/>
              <a:t>merupakan</a:t>
            </a:r>
            <a:r>
              <a:rPr lang="en-US" sz="2400" dirty="0"/>
              <a:t> strategi yang </a:t>
            </a:r>
            <a:r>
              <a:rPr lang="en-US" sz="2400" dirty="0" err="1"/>
              <a:t>ampuh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meningkatkan</a:t>
            </a:r>
            <a:r>
              <a:rPr lang="en-US" sz="2400" dirty="0"/>
              <a:t> </a:t>
            </a:r>
            <a:r>
              <a:rPr lang="en-US" sz="2400" dirty="0" err="1"/>
              <a:t>kinerja</a:t>
            </a:r>
            <a:r>
              <a:rPr lang="en-US" sz="2400" dirty="0"/>
              <a:t> </a:t>
            </a:r>
            <a:r>
              <a:rPr lang="en-US" sz="2400" dirty="0" err="1"/>
              <a:t>perusahaan</a:t>
            </a:r>
            <a:endParaRPr lang="en-US" sz="2400" dirty="0"/>
          </a:p>
          <a:p>
            <a:pPr marL="574675" indent="-457200" algn="just">
              <a:buFont typeface="+mj-lt"/>
              <a:buAutoNum type="arabicPeriod" startAt="4"/>
            </a:pPr>
            <a:r>
              <a:rPr lang="en-US" sz="2400" dirty="0"/>
              <a:t>Strategi </a:t>
            </a:r>
            <a:r>
              <a:rPr lang="en-US" sz="2400" dirty="0" err="1"/>
              <a:t>ketujuh</a:t>
            </a:r>
            <a:r>
              <a:rPr lang="en-US" sz="2400" dirty="0" smtClean="0"/>
              <a:t>, simultaneous </a:t>
            </a:r>
            <a:r>
              <a:rPr lang="en-US" sz="2400" dirty="0"/>
              <a:t>and sequential strategic thrusts, </a:t>
            </a:r>
            <a:r>
              <a:rPr lang="en-US" sz="2400" dirty="0" err="1"/>
              <a:t>yaitu</a:t>
            </a:r>
            <a:r>
              <a:rPr lang="en-US" sz="2400" dirty="0"/>
              <a:t> </a:t>
            </a:r>
            <a:r>
              <a:rPr lang="en-US" sz="2400" dirty="0" err="1"/>
              <a:t>mengembangkan</a:t>
            </a:r>
            <a:r>
              <a:rPr lang="en-US" sz="2400" dirty="0"/>
              <a:t> </a:t>
            </a:r>
            <a:r>
              <a:rPr lang="en-US" sz="2400" dirty="0" err="1"/>
              <a:t>faktor</a:t>
            </a:r>
            <a:r>
              <a:rPr lang="en-US" sz="2400" dirty="0"/>
              <a:t> </a:t>
            </a:r>
            <a:r>
              <a:rPr lang="en-US" sz="2400" dirty="0" err="1"/>
              <a:t>pendorong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penggerak</a:t>
            </a:r>
            <a:r>
              <a:rPr lang="en-US" sz="2400" dirty="0"/>
              <a:t> strategi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simultan</a:t>
            </a:r>
            <a:r>
              <a:rPr lang="en-US" sz="2400" dirty="0"/>
              <a:t> dan </a:t>
            </a:r>
            <a:r>
              <a:rPr lang="en-US" sz="2400" dirty="0" err="1"/>
              <a:t>berurutan</a:t>
            </a:r>
            <a:r>
              <a:rPr lang="en-US" sz="2400" dirty="0"/>
              <a:t> (thrusts) </a:t>
            </a:r>
            <a:r>
              <a:rPr lang="en-US" sz="2400" dirty="0" err="1"/>
              <a:t>melalui</a:t>
            </a:r>
            <a:r>
              <a:rPr lang="en-US" sz="2400" dirty="0"/>
              <a:t> </a:t>
            </a:r>
            <a:r>
              <a:rPr lang="en-US" sz="2400" dirty="0" err="1"/>
              <a:t>penciptaan</a:t>
            </a:r>
            <a:r>
              <a:rPr lang="en-US" sz="2400" dirty="0"/>
              <a:t> </a:t>
            </a:r>
            <a:r>
              <a:rPr lang="en-US" sz="2400" dirty="0" err="1"/>
              <a:t>barang-barang</a:t>
            </a:r>
            <a:r>
              <a:rPr lang="en-US" sz="2400" dirty="0"/>
              <a:t> dan </a:t>
            </a:r>
            <a:r>
              <a:rPr lang="en-US" sz="2400" dirty="0" err="1"/>
              <a:t>jasa-jasa</a:t>
            </a:r>
            <a:r>
              <a:rPr lang="en-US" sz="2400" dirty="0"/>
              <a:t> yang </a:t>
            </a:r>
            <a:r>
              <a:rPr lang="en-US" sz="2400" dirty="0" err="1"/>
              <a:t>selalu</a:t>
            </a:r>
            <a:r>
              <a:rPr lang="en-US" sz="2400" dirty="0"/>
              <a:t> </a:t>
            </a:r>
            <a:r>
              <a:rPr lang="en-US" sz="2400" dirty="0" err="1"/>
              <a:t>memberi</a:t>
            </a:r>
            <a:r>
              <a:rPr lang="en-US" sz="2400" dirty="0"/>
              <a:t> </a:t>
            </a:r>
            <a:r>
              <a:rPr lang="en-US" sz="2400" dirty="0" err="1"/>
              <a:t>kepuasan</a:t>
            </a:r>
            <a:r>
              <a:rPr lang="en-US" sz="2400" dirty="0"/>
              <a:t> </a:t>
            </a:r>
            <a:r>
              <a:rPr lang="en-US" sz="2400" dirty="0" err="1"/>
              <a:t>kepada</a:t>
            </a:r>
            <a:r>
              <a:rPr lang="en-US" sz="2400" dirty="0"/>
              <a:t> </a:t>
            </a:r>
            <a:r>
              <a:rPr lang="en-US" sz="2400" dirty="0" err="1"/>
              <a:t>konsumen</a:t>
            </a:r>
            <a:r>
              <a:rPr lang="en-US" sz="2400" dirty="0"/>
              <a:t>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B23CBB6D-4B21-4D66-8FBD-D0DA68D53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52400"/>
            <a:ext cx="7055380" cy="816042"/>
          </a:xfrm>
        </p:spPr>
        <p:txBody>
          <a:bodyPr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Strategi The New 7`s S (</a:t>
            </a:r>
            <a:r>
              <a:rPr lang="en-US" sz="2800" b="1" dirty="0" err="1">
                <a:solidFill>
                  <a:schemeClr val="tx1"/>
                </a:solidFill>
              </a:rPr>
              <a:t>D`Aveni</a:t>
            </a:r>
            <a:r>
              <a:rPr lang="en-US" sz="2800" b="1" dirty="0">
                <a:solidFill>
                  <a:schemeClr val="tx1"/>
                </a:solidFill>
              </a:rPr>
              <a:t>)</a:t>
            </a:r>
            <a:endParaRPr lang="id-ID" sz="2800" b="1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72351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647564" y="2276872"/>
            <a:ext cx="7776864" cy="76944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d-ID" altLang="en-US" sz="4400" dirty="0">
                <a:solidFill>
                  <a:prstClr val="white"/>
                </a:solidFill>
                <a:latin typeface="Arial Rounded MT Bold" pitchFamily="34" charset="0"/>
              </a:rPr>
              <a:t>“</a:t>
            </a:r>
            <a:r>
              <a:rPr lang="en-US" altLang="en-US" sz="4400" dirty="0">
                <a:solidFill>
                  <a:prstClr val="white"/>
                </a:solidFill>
                <a:latin typeface="Arial Rounded MT Bold" pitchFamily="34" charset="0"/>
              </a:rPr>
              <a:t>KEWIRAUSAHAAN</a:t>
            </a:r>
            <a:r>
              <a:rPr lang="id-ID" altLang="en-US" sz="4400" dirty="0">
                <a:solidFill>
                  <a:prstClr val="white"/>
                </a:solidFill>
                <a:latin typeface="Arial Rounded MT Bold" pitchFamily="34" charset="0"/>
              </a:rPr>
              <a:t>”</a:t>
            </a:r>
            <a:endParaRPr lang="en-US" altLang="en-US" sz="4400" dirty="0">
              <a:solidFill>
                <a:prstClr val="white"/>
              </a:solidFill>
            </a:endParaRPr>
          </a:p>
        </p:txBody>
      </p:sp>
      <p:sp>
        <p:nvSpPr>
          <p:cNvPr id="24582" name="AutoShape 6" descr="Hasil gambar untuk gambar wisata lau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prstClr val="white"/>
              </a:solidFill>
            </a:endParaRPr>
          </a:p>
        </p:txBody>
      </p:sp>
      <p:sp>
        <p:nvSpPr>
          <p:cNvPr id="24584" name="AutoShape 8" descr="data:image/jpeg;base64,/9j/4AAQSkZJRgABAQAAAQABAAD/2wCEAAkGBxQSEhUUExQWFhQXFBQYFxcYFxgYHBgVGhUYFxcUGBUcHCggGBolHBQUITEhJSkrLi4uFx8zODMsNygtLisBCgoKDg0OGhAQGywkICQsLCwsLDQsLCwsLCwsLCwsLCwsLCwsLCwsLCwsLCwsLCwsLCwsLCwsLCwsLCwsLCwsLP/AABEIAKgBKwMBIgACEQEDEQH/xAAbAAACAgMBAAAAAAAAAAAAAAAEBQIDAAEGB//EAEQQAAEDAgIGBggEAwgBBQAAAAEAAhEDIQQxBRJBUWGRBiJxgaHREzJSkrHB4fAUFUJiotLxBxYjQ1NygsIzY4OTsuL/xAAaAQADAQEBAQAAAAAAAAAAAAABAgMABAUG/8QAKhEAAgIBAwQCAQQDAQAAAAAAAAECEQMEITESE0FRFGEFMnGRoRVCUiL/2gAMAwEAAhEDEQA/ANUtFA5SiBhH0CDnwsU29CSepZEvwr/1XOVti+geofk8NaeK45N4QFreqY1skwwWPc03chqWHMZc0HUp1NaAO/5rmaUrsvuuDs8K7XBJPBIOkGgA8hzRB3i1uxW4R9YU+rBjZtW3YusPWZChBShK4spPpnGpIVv6NxTOc7xmlrujlRpkuOrbbC6kaRcRAiVJh13apMjgMleOpyx5ISwY5eDkauiNUaweZ/dCFo4LXcScxmYXaY3AN260JXhTBj9M22SrQ1MnFsnLTxtIW4TRQL7tBkZ7J227EXQ6FOcXRUbES22Z3HaLRfinNGnTOY2zYkdia4V42Z/JRnq8i/Sx46XFL9SEWjugbbGrUJM3a0Wz3nYQm9LorhmFzvRzJNnGQBlACYU6/GCiibSuSepzSe8mdePTYYraKOTr9Bab3Sx5Y2MomDvzyVGH6Aw8+kqdQCRqi54Xy2b12DqojsVjoIumWtzpV1A+HgbvpPPcZ0JqBzvRkObaNaxg5z2Kr+5VfXDIaQROsDYb52zdd8yQPgp4RxLjfYqL8hmS5RJ6DA3wzi8T/Z/VBAZUY4XkmWx3XlEV+g9MtGq5zXAGSYMnlaF3TjZJ8RitVxbu3pFrc8vPA8tFp4+DzjSfR2pRcQOuAJLm7O0bFmgujtTFOcGFoDYkmdu7fkV6HgSx1Rxgaxi+8BNaYDcgBvXRL8jkUemt/Zzw/HY3Lqvb0c5hOgeHa3rlzze86vgFwum9E+grvpglwabGIkESPjHcvXamKASvSWj6Va7mAu35HmM8gpafW5ITubbTK6jRY5xSgkmjg9DdFq1cjqljM9ZwIEcBtXSYroGA0+jqmYyLRc9oyC6bA1nCGuFsh3I5xS5dfmcrTofFoMKhurPGcZg6lN2rUBadxCFrYdwAJaYORgwewr2ghrwQ5oINjI2Jdp6hTGHcwtBbADW5QdkLqx/km2k4nLk/GKm1I8afTWg1dM7A0xmOZVlLRNI5lej8qKW55y0cm+UcwGrRYut/JqUWvzCVYrANGRjtWhqYSexp6ScVYkNNQ9GmhwvG/NVhgbxKt3CHafkCGDcdh5FRODO1HjFOCrr1tbgh1TsfphQDUwp+7Kv8BxHiraovvVJaU2/sHUkevHQ23X6pygKl2hqgPUqA/wC6fklb9IVwdUODh2LG43EbwF4Chk9o95yj/wAsaVMBVaM2k7YP0VLW1Rlq80J+Lr72qlxrEySOaZQfloVv0mG1cZUZ62qFU/H73fFBVMO5xk3++1RGDduKoscPIjlP0HNxdIEEzKJo6RY27XZpM6jGYKwEbkzxRYqySQ8q6QD7Fw+CsqtaYINtwH3KS0m9iZUWOidijKCjwysG5ckmsAO0DejqVVjf8xvNCyVH0YU3vyUqg9tdhvJPYrDjzZrWuP3vSh1FvHmVr0bePModuJk2hniMTWblTv2t80KMfVJgw3tPkqJHHmVEQLgIqC9Abfsb0sc0xLhaJvmi/wA2psHrBc6++xUuwzT+n4odmL5GWSS4OqOnqUJPi8a2o6RHNLvwzfZUPwABkCE0cUIglOcuRtQxGpeJJ3ea3V02W2IM8UtFMgRdUuw5JzKPbi3uL1SXAxGkC90lwHNNcPjKerczxhcuMNxyWHDneVpYYvyaM5Lejpa2mqbNsqk9JwbZLnvwvatDDt2rLT4w93IdBh9LOfOowydqE0nQqvaCSdactn0QDXBo9YtHbC2CDk4n/lPzRWPpdxA5OSpieuHAkOVXpCNninbcICZ1SfHmo1aAyIA7l1rMuKOV4Jcpif8AFu3n4qD685jwTKphpMk/BVmgBkmU4+hHin7FhYFBwJtblCYsw8G91J9BuwBP3Rew6Aq2iS1mtrtn2fqljqaaVafDxVDqKpCbXLI5MSb2QrqsWNDdsyjqmGVX4b7sqOa9klikvB0dF5ORA70RRG/4rkB0gGxj+Q81bT06fZd3gea5Hp5HpLUxXKOto2mfisqVgNq5b87O1ru6PNQdpwbWVOTfND47vcPyo1sdW3E3zHNRqvJNnTyXKHpG0foqch5rQ6SN9ipyHmitOxXqE0dMHAHrCe9H0MU05CFxg6RtP6KneApfnzfZdy+i0tO3yCOoUWd0zFNaLASduatbpFsQY7vJefnpCyfVP33Kiv0iP6GR/uvyAhS+HZT5tHpP5g3IxyVf45m4cl5gdK13ZVIncBbmhqlHEPM+keT/ALiPgUfgpcsC19+D1KrjmTkBPA+aqfjmbCD3heXv0NWees4uPEz8SraOhXNyAniQm+NBeRZaqXo9HdjuzksOOtcjj9yuDFGu0QHEf8kLisNWOZ1u15cPdKPYiItTL0d7itO0aYlzwJyi5PYBcpZV6Y0r6jahO6GtHeTJHJce3RVW+UK38nqbh2C3yzW7MEB6jI+EN6/TGuZDdRn/ABDiO828FrC9OK7JDwyoOI1TzbbwSoaFqcAO3yCqfoxwzjn9E3axvwJ3cq3tjXH9NcRUs0CkP2gOPvO+QCU1tKVXN69Wo6+Ree+0qH4F24c/oo1dEPfu5qkYQWyQrnOb/wDTZTRxJYdZry07wYPMJizpZiGEHW127QT8xceKX/3ffvUh0df7QVOmD5GiundN/wBnaaL6S0aogPLXn9DzedwORR/p2zMmV58zo48/ram+Hw+Kpj/zNcNzut45+KlLFDwyrys612JGy6rGJA4Ln242sPWNH+If9kLidMPbtpd0+aywpiPMzqm48jWgkTxhVHGlcY7pHU3t5BUfnr59c+HwTdgXuTO2fjTeFFmMO1ceekT/AGvALf8AeR28cgm7P0DuTvydd+MO5Vvxx2Bci/pK7eO9oVJ6Rv8AaHuhFYfoPVkaOvOMO5VuxjtwXIu0+/2/4W+SgekL/aHut8k3bXoFZWdW7FO3BR/FHcuTOnam/wDhb5LX5zV9o+63yW6F6N0ZfYa3SlMZNd77vJWjSjNx95xSAVDuHJX08Q/cOSVwRRxofM0gz93M+Sn+PZ+7n9ElZXfuHut8lcKr9lvdS9ILHAxrP3ff/FU1dIDYDzH8qBbWqbz4earq13+18EUgMNGkTsn3h5KT8aXeteMpcPJKnVnjafBYKz955DyTdKFDjUi4gdjiPgFoY52xxHY9/wAlQK9T2j99ywYur7R++5ajBjcW/wBp3v1PNEMruOZ/iqn5oBuMq7/DzCNw+Pq7mn/j9ErQVRe3EHhzq+aJp4js5P8ANVDHP2tbyHkpnGu9lvJv8qkyio3UxruHuu81U7Gu3/wH+ZSOkXjJrOQVT9LP2tprJfRn+5H8ZV4R/td/MraGNq/t90/zIX8y3sp8mlSbpPc1nJqZr6FT+xm7G1Iyb7v/AO0rxOKqn6NH8ytdpE7h3R5JdidIn7K0I/RpP7Jsxjwbk9kD+ZG0Medx5/KUmGknff8ARXUtJO2fAeSpKIq2Hn5gfYB7SfNUP0pvot/j/nQLtJuGZI5D5IeppN/tuCRQC2dBg9KN/wBGnyf/ADo6ppYR/wCGl7rv5ly+G0m723ffciK2kzHrv8EssasKewydpfdQod9Nx+aR4zENi1CiLzYVR/3VL9JH/Uf4ILEY6f8AMf3wqRxRvdApvgsOMH+jS915+LloY7/0qHfSJ+JKXuxH7io+n/cVXtQ9FlBjA6SIEeiof/EPmofmrhkygP8A2WeSANX9ygXjf98ke3D0MoDc9Iq0RNMRupUx/wBVWdPV/aHcxg+SV6wWrI9MfQe3HyhmdO4g/wCYeTfJVu01X/1D4fJLyAokLUgrFD0v4DnaZrn/ADX+8fNQ/NK/+q/3z5oEhYhSH7cPS/gZNqngrWPPDkqWhXMhI9zmlQRSeeHuokE7/wCEoei4e0ES2uPaCRkybD9wpOJG0cwPmo+laf6Klz2cZ7FkAg+ZkuE9vksFX93/ANvJQdUb9/1WCoFQFFpfxJ5qIqb9bmVH0w4qArN+z9EDJBLag3O5omm/7sg2VG/Z+qLo1OzmkYQimJ2BXhnAKhhPDn9EU17t/ipsdFZpncFA0TwVjwcy4dkqp7v3s+KyM6IehG8clfRpD7hAvqgf5g90LVPENBvU5D6I0wIdOY2LNb3n6hLMT2NH/EH4ysr4+kBZzz7vmEqr6Racg7mFoJjSTfAS4E5nwA+CtpYYJQMeBsPNE4bFudk4jvVHYjg1uxp+CG/wKqODZN57gfmg6mkao2mOJPmhX455/qfNKkw9N8HQYbCU9jHHt+gV9fAtizY97ySHC1q7rs+XwKtxGKrFoB1gRmSRfsECOZQad8h2rcKfghuHj5ILFYKPZ8fmEPqVXe0eakdF13bDyTp1yxdl5BnUezkqjT4I8aCrn9LvdPzV9LorXOyO0/KUzzQXLKp/YmLOCjqpzi+j/oiBVqMaTlmT8LbboduEoNLtd7oa4CQAQQS4a4h12y05TmFGWtwx5ZRP9xaafZzUTT7Oae0KODIfJdLZ1f3jYRa2+NgQbsTTaDFKmSRa7uo7aHbDlMWzUpfksKCnL0Kyz7la1FuqSSb7ewctyspYt+rbYT1t9iI8VD/LQ9FaZT6Pt5LXouB5Kfpngy0kbJ4RGXerqWlarQAKsRs1WnxLUv8Alo/8hqXgrbUKmKh3oCVuV6lgeMYted6tDjvSsPUg5AR4hn6X93itGtxS/XWi5YXshprjetemKD1lmsnQ3bQZ6Tis9J+5BErNZYPbDxVG8lTZiQN6Xa6kHoCvEho3GcPFS/MDuSsVFIVUtCdlB78USqXVjvQ/pCi8JgnVJ61NgGbqlRrAO4nWd2NBKDairYVjKS4lbammF0C536rbCARI3w6DzATjCdFBaS4+CDklvZzz1EIuuX9I5QsUPRE5Bej4boxSGYnunxK6TC9FRTbrvDKLdUmXxJHBguTwXPPWY4eR8byz/TH+djxyloyo7JjuSd4Do5WIuwgcbL1ypo/C0Ggvqh5ddoDmMBG/1pI4qA0nRypYUkWAqCn6RsnYSNYiNpdAuLrln+SX+qLPTZJfqkl+255tS6JvdnbvnwhMaHQJzsg89jSfGF2WiNI1cWCGNq0HB5a5jmuYW2nWtDdUjbK5DpL0uNB1Wixz3VmEN16klrXB3WAbJ1gWwQeKhL8hk8A+NGKttv8AoYU+hrKTdZ9m731GsE8wU4pdE6YEn0Q2+s423zdeP6f6QVsUR6R0BogDIb5t224K1vSfEjD/AId1b/DIjiGxGprRYWtG9Qlqsj5YyxY0v0np9OrhPRuNPEYZp1nME+2JEBroJXNU+llNjnMrNc9zXapNEtDMxEEnt5Lhn05g/u1RxOrI6wyBUYixgWyyvMwc9g3Lnepm/I3RHwjrcb01AcHUqAa0ZioS5zpMTaA3I70qr9K8S6rrl4aGukMHVEW6pA9aY2nsSB+LaYmc4tYxsyz2cbKzVDgbO1mttMQA25kdhKR5ZeWN0EqlUuedbWLyXDO5F7EzeyGc6coMAmw4m8QrqxaYiRmLwc5hsbIvzUXEmdhAE5dk9tu2ynYyRA5XNozzuP0wtWkTn9JAKuBJJAzIJ1d03IMDb81AthoMSCer2X7/ACWsxXrSb55bc/6bexREZ3txvlvVpc3rdUxO05XymbmyiRPq7Ra433kfBaxiBf3tIAI3xaZ5FVtyyCseI2bJmO4bNyxmHfFg7uQtBsEBUpVWspSvsB6LNZb1lUtyjYtFussLlXKyVrNRPWWtZQlYCtZqJ6yzWUZWBGzUSlSaVlOmSmGE0eXbJ8BzWJznGK3AmiUbh8A92xPcLokDPkMk9wWj8rW7EkppHm5deuIIR4DRhESAuhwmiiYkAd30TClgwMxf77kfh2SQGiSbAC88IXHm1dcEYYMmZ3IFw2Da3t7Pon2g9B/iXS4D0TfWMD3RbP4Jxo3o2GQ/Elo3MkfxH5Bb0pp1g/whDQIhrQ643bGwvLyamUnsz18Ohx41bRXjqGAYdX0TCIi+3dE+sPBKMTo/AvDWhtUnX1h6Oq9sEyfWAgNE27lxnSrp2W1xTw5DRT1hUa4TrOmIORgcDzRlD+0lgp0/SUG60n0gaYGfrNEWkXgrmeS+SspxWyX9HWU9CYeb06pnfXcchGZHBMcD0doAdWtWbJmJZbK0asHIi4OfYlHRfpBSx7HuphzCx+qWkg7JDrcPs5pjVa8GQnWSVVbOdRipdTir/YHqdAGFpFLHVqZLydYaoJBnqktIJFztXkPT3o9VwOKex+vUYYLazqbmioXNBdDpIJBJm+xev1NKag64I4gEjvVGKxdHEsNOqKdVh/S4THEbWniLpJzly9ykZY6pKjwENcRYHV3qVV4cNVoi5zm53jgvW8f0Gwb6ZFDXouItFR1Rs8WPJPIhLNH/ANmrNbWqYwZRqiiSJ4uNSY7Ak6xlVnAYJznOaxvrGGgg7WgwA7K5IU6rCAdZrhcAgz60SCSRI28+K7/pD0DcyThtSq0tgNkMcDrAzBEED/dxzSyr0IxRpyab3dVssD6VQ62sYOqCHNEG4Gtv7J3bD077HIelaTlECMvWiBeBJB2qbQ7V9Um8m8DVtYTYi47j3I/AdGsTVr6tKhWcBIJawkNcBBa4iGtvvPNF1egukGUqhNF4FIuEaplzNjmQDrXgiLi+W1+m+GNHHYkqUjxEiItADRcGABaFuk1pMawjVcSL5RYnntO3uV2jNGvc4Mc9gAOqab5BbtdDbXF7SCCFdTwNaoHeioh7Wkuc5oIDTrEQ95MNOZEuEwNyHQxaT4YurSIEtOvBJB1jPsk5ZuGXDKFOk3qNdJMkmxggWzHh3hFYfR9RzZ9G7UBtU1TqubrREmWkkj1ZniifwD6jGamFqENc8OfTo1CAJvdtMNGZtfIyl34Co/QpqDWcJJLo602O5pm82jao6+sD+rIXABDZgQBBcZlMW6LqGm0mm5guJcIYXAQCTPVGXrQbyJi4OKwgDzBGqQDDdUgGJ6pBIcLHLYh9B6a5KcU3rEt9X2ZLtUdo3TCg1jts8vqi2MY7WAeHVHHqAB1wPWEbMrTsnsVTsMP1Nqa1p9XdxuhYKrkVSpSqpW5X2PUVoslblVhy3rLWCixYq9ZbBRsFE1i0EXh6I2ooWUukqp0ScgmWG0STcozB4D9V4jgm1GnuMRs4Jjzs+ra2iUYLRbQAS2eKZ0KNtnZuVYEd+xENdGcRu+s3Upzo8nLklPll9KnGz73hMKL7QJ2JdRqi5kkZeO6URRrkDeZzyzXnZ8p16TBe7D6LiSJn74rrugJZ6V4cBr6o1Sc87x4JT0dwBxLxTyAEudtjcBvTzGUWYATQpa1QmNd/WdJyIFoHZvXmTn1Hu4YOO5nTD8Q2p/giWkAmAXEHeQZAHYucGLqCo01ptaCAInaGjyRGkNMYh4/xiWtJOTdXZca2fcqcA2k7ITG/ySWg5Jr7DMVoujiabmuDSHTPVbIPtAkWcN+xJcP/AGdYRpkh742PeS09oESuka5otkpsqQbD5f1UWvRHqZvA4VtFoZTa1jAIAAAHgrK2IAzc3yPbKoqPJmw7ZvwhAuoumADOyBPimTFas3iniZsez5oWs1js47Ty3owYRxmfr9Fc3BA7bWRtCNCtmHDZOs6c5m3C2QU6RGxxhRr4V4dBmJtcZfFRbh3CNXVF9s/YK2wKDTS2jj3LNaLB8HOCT55KLurcuvwuqjWcSYdyJ2brLUag2jVqAyHx2CL/ABVrdO1mD1ie8oP8WBm4nl8/jkqatU/pBIB2wc9xlHpApteSOJp4Ws7Xq4Wg5zi4l+o1ri52ZLhqkm8ydqIwWHwNNgpigGtD3PDRVqiHGxI6+XDJKMS8zBzJ/TG9RbTOtA7hckDjP0WoZZZryNKuhcK/VDa+NpNDtbVZiXFpMzMPDkzZhQ00/R4zENptEFj2seHg75iDxhI2DV28bAzylG63Vk2+KPTYe/JEv7u4ctIGI1ZcXD0dNtIXMgOa2Q/jOcDJJ6HQim2o4N/CPpOadb0msf8AEtDm0vQwwQMg6OBhGuZN7njEW3bFCuyI2Rxgc1qGWpfoVYvoXUbh3dXCOqtHUFFoab2c1pLWG9/WLuxA4XoJrsa6phXB5HWAxVECeALpCemsDIAPbreaq/FD2zzQabN8j6PDJWSora+hUztJSsUZWBOpGJypsEqDQjKDQqR3JzdFuGw53JxhMNBFgd8hAUH/AHCNpVB7Jneqqjzs0pMPpMJd1RlmEaDaAL8P6oDD1TOYy4K8vg9WOJnf2LM8+cW2GMsclKo4nZHH7yVTHzYOJIG3cpU3wVCaOdoJps1YMTcbD2XvG1EPn9J7vlAQOsO3OPsq8YnVNrdgGdt/0XDlhZbBlcXuNtH6RfTc17dYEEZwJjMEr0nRHSPD4vVbUaG1NgNwd+q/5FeW0qutaJJBMRePmsEsgznGdrfJebPE47o9zDqbW561pfRoMtDHarhDiL7co2ZArzTSOFqUnGGOBBI1r7DHenGg+ldWlA19dvsPzjc12fxXa4HT2GxMAODXew8QewE2Kjaf0ddKR5/o7SgLYe6Dxy57E6oVgciD5Lp9M6BZWzabAwWwCLZ8e+VwGlNB1sNU1qbajmx1uoYEbyCQRySyTRGWH0Pahg5Xj7CuZjN5veY+aQ0tKB0Ty47wr6bjfbt/rvS2RaHIxUnLx+ShXgyRmNnmlwcYnKeXNRdWI2/17Nq3UCmWfgnFsg9wg23cENWpvaQerGQLvJEYfEQZPK3wVGJa55karRPAz3+K1o24Jia8nKI9kavxWqIabDWG2XEj+GIUjSGY6xnZ/WFjRUiI1bXk/KydNCtModTAkztBsA2e/wCikHkCBI75V7cMNXrG+y4MlWYcAGJzG82sZtf4JkxHEGo1rEAX2CPnOSqx1UMABOr2Se1MKlbUhocIg3Iv4W8EsrhzWmO0EN1gSd8D4p1TE3A6OLpm2tYGzTblI8Exw2JmJAjiRHKUtxGjmvaH6uplIDSO8jYFX+WGmRqPLif0tJyHd8k9oSmPhiABBM/MbFo1Wuj5SUqbTDiGyWu3a0eBHzTKjoqoLh7SP3NM8x5I7AakWmLjwlU64GcITGvqCQOuRY6gMi+ZEZImlh7Cxy4+SakJbPA5WLSxd3We8SWKK2nUwFjHIunUQIKm2ouiGVCShY1pP4ouhUHtchKSsqbyiGutwVus5Z4h/SrtsLC/6iPgEbQrMMgG24jPsXIAGbEBMdH6xOq17o2xK0cjbqjly6VVdnSB7djp3jdwhS9IW2IgJbShpiDY7dU/K6JbUBOdyLHjzTNWcEsdBoIyEz4FRA3GbkHh2Qq9YgZza+WakyvrbT3i6hkgSprgKw/ViesBlJyveEb6YERstNp7eEG2aWUqt4Hjkrm1QM3CbkRIuVxzxpjRySiwuo8i9iCYFyLcJ7xmjKWIAs8WgS4HyStuMcCLy0EggCbxa0QeSIqi4M6zoPVgC28wNtt+S4MuE9PDqfZ1uidOVqPqPJbsa64jgCcuxdZgOl7HiKlMtPDrDxuF5bhqrmyGzqiSQbW4Wt3bkfhsYTEkAzvv4rjcZx4PShmTO70j0ewuJ69OaZzJYLHtbMclzmPo08O4NZVqP2HWZEboM32obD4wtOcjdPfvXT6K9BW9doB3GOVlPqtlHGMkI8OZmCIiBEHvhFlvC+3+m5dezR9AgAUqZ7gqK+g6Lx1QWne0n4Gyp0Mi8L8HJlgHARnHhZB4gsyJnhPjlkunr9H3NEhzCNusIPMW8AueeykCQ7qkWmbTs60wlaom8ckBljXAAEjZYC54lEmnNvVy3n4yh/QAZS4b7TO6dqnTkG4cN1+GzwWEao3iM7nIgZcPDuUMS6HBwAPC3krao3z2fMnYqWAZ3+veimCydWs/MNGWYzHZZVUqhbd1w7MRa20mCrTUA2ZxEjZu2rQN9o+XBOmIyqpWpyS1o1h2gE7YGS22vJ1hDtlmg24XmFXiMGC4uc0RNyC6e0gfGVulUAtLIA3yTsgmMoT9RNoJoPdOsSYAgNyGXgsrYzVMucQYs3WtlvDZQ76oYA6TBGcmI78il+kGl8BrtUu2OkEjiUeo1FjukMSQwO3XBdG/ee+EM7pSwnNw4aht/EgcVgA0TLs7QSTbad30S9+BJMkgHdJbwyiyZZBXA8zlZKxYuyz2TFtYsToxi3KxYspsFGwVNrytLF0Qk6sDRY1/er2Yt2WtA4WWLE9snKKfIdgXNaQ4v7t6atqt3TwjxO0LFivjl4PPz41yEemIOzsAPkrnNd2Ds+a2sVKuzzp7NfZjMRBPkb8JRQAcADfgBl2mVixRaTJZdlaJNqNbabbQCPGFqniyJI1WtGzbOUR3rFi5ZpDqFF1HFEHrSWzaADeM5mPvNEDHWIgF4O2xF9pAEDLaM1pYubJijRXFnldFzK4GRuNk27NaCJ71KlpV7TEEbfl8isWLgnjienjyyHOC088RDz7wTnB9Lag9a/C/xWLFytdL2OyM2w1vSn0tnMAbfMmOEgBXHT9EdVzWxawgg+F1tYl62VTL2uw9VpA1GybwAHE7p3oR+g3a3+HVAbFg4ax5yJ5LFiKlYHFPkXaQ0XiWeqGvAFo29gzlKqekKl9aibTrQCYWLEZNpiSwxJUcex9pIPHtyRjmWkXHZPJaWJou0cslToDONiRfP7uh61IETt8D3LaxNZNo06kAy4B8VVTaNWxaL7N8dsLFiaxASvh25lt85DrcibqbS85Ac48NayxYmTBR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prstClr val="white"/>
              </a:solidFill>
            </a:endParaRPr>
          </a:p>
        </p:txBody>
      </p:sp>
      <p:sp>
        <p:nvSpPr>
          <p:cNvPr id="18" name="Subtitle 17"/>
          <p:cNvSpPr>
            <a:spLocks noGrp="1"/>
          </p:cNvSpPr>
          <p:nvPr>
            <p:ph type="subTitle" idx="1"/>
          </p:nvPr>
        </p:nvSpPr>
        <p:spPr>
          <a:xfrm>
            <a:off x="307975" y="3429000"/>
            <a:ext cx="8458200" cy="1944216"/>
          </a:xfrm>
        </p:spPr>
        <p:txBody>
          <a:bodyPr>
            <a:normAutofit fontScale="77500" lnSpcReduction="20000"/>
          </a:bodyPr>
          <a:lstStyle/>
          <a:p>
            <a:endParaRPr lang="id-ID" dirty="0">
              <a:solidFill>
                <a:schemeClr val="tx1"/>
              </a:solidFill>
              <a:latin typeface="Arial Rounded MT Bold" pitchFamily="34" charset="0"/>
            </a:endParaRPr>
          </a:p>
          <a:p>
            <a:endParaRPr lang="id-ID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 err="1">
                <a:solidFill>
                  <a:schemeClr val="tx1"/>
                </a:solidFill>
                <a:latin typeface="Arial Rounded MT Bold" pitchFamily="34" charset="0"/>
              </a:rPr>
              <a:t>Dosen</a:t>
            </a:r>
            <a:endParaRPr lang="id-ID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id-ID" dirty="0">
                <a:solidFill>
                  <a:schemeClr val="tx1"/>
                </a:solidFill>
                <a:latin typeface="Arial Rounded MT Bold" pitchFamily="34" charset="0"/>
              </a:rPr>
              <a:t>BHAYU RHAMA</a:t>
            </a:r>
            <a:r>
              <a:rPr lang="en-US" dirty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Arial Rounded MT Bold" pitchFamily="34" charset="0"/>
              </a:rPr>
              <a:t>ph.D</a:t>
            </a:r>
            <a:endParaRPr lang="en-US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>
                <a:solidFill>
                  <a:schemeClr val="tx1"/>
                </a:solidFill>
                <a:latin typeface="Arial Rounded MT Bold" pitchFamily="34" charset="0"/>
                <a:hlinkClick r:id="rId2"/>
              </a:rPr>
              <a:t>bhayurhama@fisip.upr.ac.id</a:t>
            </a:r>
            <a:endParaRPr lang="en-US" dirty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>
                <a:solidFill>
                  <a:schemeClr val="tx1"/>
                </a:solidFill>
                <a:latin typeface="Arial Rounded MT Bold" pitchFamily="34" charset="0"/>
              </a:rPr>
              <a:t>www.bhayurhama.com </a:t>
            </a:r>
            <a:endParaRPr lang="id-ID" dirty="0">
              <a:solidFill>
                <a:schemeClr val="tx1"/>
              </a:solidFill>
            </a:endParaRPr>
          </a:p>
          <a:p>
            <a:endParaRPr lang="id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445347"/>
      </p:ext>
    </p:extLst>
  </p:cSld>
  <p:clrMapOvr>
    <a:masterClrMapping/>
  </p:clrMapOvr>
  <p:transition spd="med">
    <p:fad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kewirausahaan-1</Template>
  <TotalTime>656</TotalTime>
  <Words>1433</Words>
  <Application>Microsoft Macintosh PowerPoint</Application>
  <PresentationFormat>On-screen Show (4:3)</PresentationFormat>
  <Paragraphs>117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 Rounded MT Bold</vt:lpstr>
      <vt:lpstr>Calibri</vt:lpstr>
      <vt:lpstr>Century Gothic</vt:lpstr>
      <vt:lpstr>Wingdings 3</vt:lpstr>
      <vt:lpstr>Arial</vt:lpstr>
      <vt:lpstr>Ion</vt:lpstr>
      <vt:lpstr>PowerPoint Presentation</vt:lpstr>
      <vt:lpstr>Kompetensi Inti dan Strategi Bersaing dalam Kewirausahaan</vt:lpstr>
      <vt:lpstr>Kompetensi Inti Kewirausahaan</vt:lpstr>
      <vt:lpstr>Definisi Kompetensi Inti (Core Competency)</vt:lpstr>
      <vt:lpstr>PowerPoint Presentation</vt:lpstr>
      <vt:lpstr>PowerPoint Presentation</vt:lpstr>
      <vt:lpstr>PowerPoint Presentation</vt:lpstr>
      <vt:lpstr>Berikut mengenai manajemen strategis yang baru</vt:lpstr>
      <vt:lpstr>Berikut mengenai manajemen strategis yang baru</vt:lpstr>
      <vt:lpstr>Tiga Strategi Generic dan Keunggulan Bersaing (Michael Porter)</vt:lpstr>
      <vt:lpstr>Tiga Strategi Generik dan Keunggulan Bersaing (Michael Porter)</vt:lpstr>
      <vt:lpstr>PowerPoint Presentation</vt:lpstr>
      <vt:lpstr>PowerPoint Presentation</vt:lpstr>
      <vt:lpstr>Strategi The New 7`s S (D`Aveni)</vt:lpstr>
      <vt:lpstr>Strategi The New 7`s S (D`Aveni)</vt:lpstr>
      <vt:lpstr>Strategi The New 7`s S (D`Aveni)</vt:lpstr>
      <vt:lpstr>Strategi The New 7`s S (D`Aveni)</vt:lpstr>
      <vt:lpstr>Strategi The New 7`s S (D`Aveni)</vt:lpstr>
      <vt:lpstr>PowerPoint Presentation</vt:lpstr>
    </vt:vector>
  </TitlesOfParts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INTEL</dc:creator>
  <cp:lastModifiedBy>Bhayu Rhama</cp:lastModifiedBy>
  <cp:revision>17</cp:revision>
  <cp:lastPrinted>2014-12-19T09:37:29Z</cp:lastPrinted>
  <dcterms:created xsi:type="dcterms:W3CDTF">2021-09-02T03:10:20Z</dcterms:created>
  <dcterms:modified xsi:type="dcterms:W3CDTF">2022-11-13T15:15:03Z</dcterms:modified>
</cp:coreProperties>
</file>