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2" r:id="rId3"/>
    <p:sldId id="34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41" r:id="rId16"/>
  </p:sldIdLst>
  <p:sldSz cx="9144000" cy="6858000" type="screen4x3"/>
  <p:notesSz cx="7053263" cy="93091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CCC"/>
    <a:srgbClr val="00467A"/>
    <a:srgbClr val="FFCC66"/>
    <a:srgbClr val="800000"/>
    <a:srgbClr val="33CC33"/>
    <a:srgbClr val="FF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87744" autoAdjust="0"/>
  </p:normalViewPr>
  <p:slideViewPr>
    <p:cSldViewPr>
      <p:cViewPr varScale="1">
        <p:scale>
          <a:sx n="114" d="100"/>
          <a:sy n="114" d="100"/>
        </p:scale>
        <p:origin x="144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564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A97819-5069-4967-AA7E-DC393CC8E22D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3943"/>
            <a:ext cx="3057564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B43D4FE-DF8C-42A3-BF4F-0CF17E72E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18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8C9C1C-4A4F-4088-A723-88A57DF6C408}" type="datetimeFigureOut">
              <a:rPr lang="id-ID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78" y="4422716"/>
            <a:ext cx="5641953" cy="4187906"/>
          </a:xfrm>
          <a:prstGeom prst="rect">
            <a:avLst/>
          </a:prstGeom>
        </p:spPr>
        <p:txBody>
          <a:bodyPr vert="horz" lIns="91614" tIns="45807" rIns="91614" bIns="4580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3943"/>
            <a:ext cx="3055921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88EBE94-33EE-4BAF-A49E-62E404D0E99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35610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6323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‹#›</a:t>
            </a:fld>
            <a:endParaRPr lang="id-ID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64" y="381000"/>
            <a:ext cx="101193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1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2898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69164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3774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82591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066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93926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8695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206717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857055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807242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8008986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158534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306945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75395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260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21/11/2022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3116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latin typeface="Arial Rounded MT Bold" pitchFamily="34" charset="0"/>
              </a:rPr>
              <a:t>“</a:t>
            </a:r>
            <a:r>
              <a:rPr lang="en-US" altLang="en-US" sz="4400" dirty="0"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latin typeface="Arial Rounded MT Bold" pitchFamily="34" charset="0"/>
              </a:rPr>
              <a:t>”</a:t>
            </a:r>
            <a:endParaRPr lang="en-US" altLang="en-US" sz="4400" dirty="0"/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Etika </a:t>
            </a:r>
            <a:r>
              <a:rPr lang="en-US" b="1" dirty="0" err="1"/>
              <a:t>Bisnis</a:t>
            </a:r>
            <a:r>
              <a:rPr lang="en-US" b="1" dirty="0"/>
              <a:t> dan </a:t>
            </a:r>
            <a:r>
              <a:rPr lang="en-US" b="1" dirty="0" err="1"/>
              <a:t>Berwirausaha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271956" cy="4032448"/>
          </a:xfrm>
        </p:spPr>
        <p:txBody>
          <a:bodyPr>
            <a:normAutofit fontScale="77500" lnSpcReduction="20000"/>
          </a:bodyPr>
          <a:lstStyle/>
          <a:p>
            <a:r>
              <a:rPr lang="en-GB" sz="3200" dirty="0" err="1"/>
              <a:t>Menjelaskan</a:t>
            </a:r>
            <a:r>
              <a:rPr lang="en-GB" sz="3200" dirty="0"/>
              <a:t> </a:t>
            </a:r>
            <a:r>
              <a:rPr lang="en-GB" sz="3200" dirty="0" err="1"/>
              <a:t>norma</a:t>
            </a:r>
            <a:r>
              <a:rPr lang="en-GB" sz="3200" dirty="0"/>
              <a:t> dan </a:t>
            </a:r>
            <a:r>
              <a:rPr lang="en-GB" sz="3200" dirty="0" err="1"/>
              <a:t>etika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bisnis</a:t>
            </a:r>
            <a:r>
              <a:rPr lang="en-GB" sz="3200" dirty="0"/>
              <a:t>/</a:t>
            </a:r>
            <a:r>
              <a:rPr lang="en-GB" sz="3200" dirty="0" err="1"/>
              <a:t>berwirausaha</a:t>
            </a:r>
            <a:endParaRPr lang="en-GB" sz="3200" dirty="0"/>
          </a:p>
          <a:p>
            <a:r>
              <a:rPr lang="en-GB" sz="3200" dirty="0" err="1"/>
              <a:t>Mengidentifikasi</a:t>
            </a:r>
            <a:r>
              <a:rPr lang="en-GB" sz="3200" dirty="0"/>
              <a:t> </a:t>
            </a:r>
            <a:r>
              <a:rPr lang="en-GB" sz="3200" dirty="0" err="1"/>
              <a:t>prinsip-prinsip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dan </a:t>
            </a:r>
            <a:r>
              <a:rPr lang="en-GB" sz="3200" dirty="0" err="1"/>
              <a:t>menggambarkan</a:t>
            </a:r>
            <a:r>
              <a:rPr lang="en-GB" sz="3200" dirty="0"/>
              <a:t> </a:t>
            </a:r>
            <a:r>
              <a:rPr lang="en-GB" sz="3200" dirty="0" err="1"/>
              <a:t>perilaku</a:t>
            </a:r>
            <a:r>
              <a:rPr lang="en-GB" sz="3200" dirty="0"/>
              <a:t> </a:t>
            </a:r>
            <a:r>
              <a:rPr lang="en-GB" sz="3200" dirty="0" err="1"/>
              <a:t>bisnis</a:t>
            </a:r>
            <a:r>
              <a:rPr lang="en-GB" sz="3200" dirty="0"/>
              <a:t>/</a:t>
            </a:r>
            <a:r>
              <a:rPr lang="en-GB" sz="3200" dirty="0" err="1"/>
              <a:t>berwirausaha</a:t>
            </a:r>
            <a:endParaRPr lang="en-GB" sz="3200" dirty="0"/>
          </a:p>
          <a:p>
            <a:r>
              <a:rPr lang="en-GB" sz="3200" dirty="0" err="1"/>
              <a:t>Memahami</a:t>
            </a:r>
            <a:r>
              <a:rPr lang="en-GB" sz="3200" dirty="0"/>
              <a:t> </a:t>
            </a:r>
            <a:r>
              <a:rPr lang="en-GB" sz="3200" dirty="0" err="1"/>
              <a:t>bagaimana</a:t>
            </a:r>
            <a:r>
              <a:rPr lang="en-GB" sz="3200" dirty="0"/>
              <a:t> </a:t>
            </a:r>
            <a:r>
              <a:rPr lang="en-GB" sz="3200" dirty="0" err="1"/>
              <a:t>cara</a:t>
            </a:r>
            <a:r>
              <a:rPr lang="en-GB" sz="3200" dirty="0"/>
              <a:t> </a:t>
            </a:r>
            <a:r>
              <a:rPr lang="en-GB" sz="3200" dirty="0" err="1"/>
              <a:t>mempertahankan</a:t>
            </a:r>
            <a:r>
              <a:rPr lang="en-GB" sz="3200" dirty="0"/>
              <a:t> </a:t>
            </a:r>
            <a:r>
              <a:rPr lang="en-GB" sz="3200" dirty="0" err="1"/>
              <a:t>standar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</a:t>
            </a:r>
            <a:r>
              <a:rPr lang="en-GB" sz="3200" dirty="0" err="1"/>
              <a:t>bisnis</a:t>
            </a:r>
            <a:r>
              <a:rPr lang="en-GB" sz="3200" dirty="0"/>
              <a:t>/</a:t>
            </a:r>
            <a:r>
              <a:rPr lang="en-GB" sz="3200" dirty="0" err="1"/>
              <a:t>berwirausaha</a:t>
            </a:r>
            <a:endParaRPr lang="en-GB" sz="3200" dirty="0"/>
          </a:p>
          <a:p>
            <a:r>
              <a:rPr lang="en-GB" sz="3200" dirty="0" err="1"/>
              <a:t>Memahami</a:t>
            </a:r>
            <a:r>
              <a:rPr lang="en-GB" sz="3200" dirty="0"/>
              <a:t> </a:t>
            </a:r>
            <a:r>
              <a:rPr lang="en-GB" sz="3200" dirty="0" err="1"/>
              <a:t>macam-macam</a:t>
            </a:r>
            <a:r>
              <a:rPr lang="en-GB" sz="3200" dirty="0"/>
              <a:t> </a:t>
            </a:r>
            <a:r>
              <a:rPr lang="en-GB" sz="3200" dirty="0" err="1"/>
              <a:t>tanggung</a:t>
            </a:r>
            <a:r>
              <a:rPr lang="en-GB" sz="3200" dirty="0"/>
              <a:t> </a:t>
            </a:r>
            <a:r>
              <a:rPr lang="en-GB" sz="3200" dirty="0" err="1"/>
              <a:t>jawab</a:t>
            </a:r>
            <a:r>
              <a:rPr lang="en-GB" sz="3200" dirty="0"/>
              <a:t> </a:t>
            </a:r>
            <a:r>
              <a:rPr lang="en-GB" sz="3200" dirty="0" err="1"/>
              <a:t>perusahaan</a:t>
            </a:r>
            <a:r>
              <a:rPr lang="en-GB" sz="3200" dirty="0"/>
              <a:t> </a:t>
            </a:r>
            <a:r>
              <a:rPr lang="en-GB" sz="3200" dirty="0" err="1"/>
              <a:t>terhadap</a:t>
            </a:r>
            <a:r>
              <a:rPr lang="en-GB" sz="3200" dirty="0"/>
              <a:t> para </a:t>
            </a:r>
            <a:r>
              <a:rPr lang="en-GB" sz="3200" dirty="0" err="1"/>
              <a:t>pemangku</a:t>
            </a:r>
            <a:r>
              <a:rPr lang="en-GB" sz="3200" dirty="0"/>
              <a:t> </a:t>
            </a:r>
            <a:r>
              <a:rPr lang="en-GB" sz="3200" dirty="0" err="1"/>
              <a:t>kepentingan</a:t>
            </a:r>
            <a:r>
              <a:rPr lang="en-GB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3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1400530"/>
          </a:xfrm>
        </p:spPr>
        <p:txBody>
          <a:bodyPr/>
          <a:lstStyle/>
          <a:p>
            <a:r>
              <a:rPr lang="en-GB" sz="4000" b="1" dirty="0"/>
              <a:t>Norma- Norma dan Etika </a:t>
            </a:r>
            <a:r>
              <a:rPr lang="en-GB" sz="4000" b="1" dirty="0" err="1"/>
              <a:t>Bisnis</a:t>
            </a:r>
            <a:r>
              <a:rPr lang="en-GB" sz="4000" b="1" dirty="0"/>
              <a:t>/</a:t>
            </a:r>
            <a:r>
              <a:rPr lang="en-GB" sz="4000" b="1" dirty="0" err="1"/>
              <a:t>Berwirausaha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81" y="1676400"/>
            <a:ext cx="7214419" cy="4191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3200" dirty="0"/>
              <a:t>Salah </a:t>
            </a:r>
            <a:r>
              <a:rPr lang="en-GB" sz="3200" dirty="0" err="1"/>
              <a:t>satu</a:t>
            </a:r>
            <a:r>
              <a:rPr lang="en-GB" sz="3200" dirty="0"/>
              <a:t> </a:t>
            </a:r>
            <a:r>
              <a:rPr lang="en-GB" sz="3200" dirty="0" err="1"/>
              <a:t>aspek</a:t>
            </a:r>
            <a:r>
              <a:rPr lang="en-GB" sz="3200" dirty="0"/>
              <a:t> yang </a:t>
            </a:r>
            <a:r>
              <a:rPr lang="en-GB" sz="3200" dirty="0" err="1"/>
              <a:t>sangat</a:t>
            </a:r>
            <a:r>
              <a:rPr lang="en-GB" sz="3200" dirty="0"/>
              <a:t> popular dan </a:t>
            </a:r>
            <a:r>
              <a:rPr lang="en-GB" sz="3200" dirty="0" err="1"/>
              <a:t>perlu</a:t>
            </a:r>
            <a:r>
              <a:rPr lang="en-GB" sz="3200" dirty="0"/>
              <a:t> </a:t>
            </a:r>
            <a:r>
              <a:rPr lang="en-GB" sz="3200" dirty="0" err="1"/>
              <a:t>mendapat</a:t>
            </a:r>
            <a:r>
              <a:rPr lang="en-GB" sz="3200" dirty="0"/>
              <a:t> </a:t>
            </a:r>
            <a:r>
              <a:rPr lang="en-GB" sz="3200" dirty="0" err="1"/>
              <a:t>perhatian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dunia </a:t>
            </a:r>
            <a:r>
              <a:rPr lang="en-GB" sz="3200" dirty="0" err="1"/>
              <a:t>bisnis</a:t>
            </a:r>
            <a:r>
              <a:rPr lang="en-GB" sz="3200" dirty="0"/>
              <a:t> </a:t>
            </a:r>
            <a:r>
              <a:rPr lang="en-GB" sz="3200" dirty="0" err="1"/>
              <a:t>adalah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dan moral </a:t>
            </a:r>
            <a:r>
              <a:rPr lang="en-GB" sz="3200" dirty="0" err="1"/>
              <a:t>bisnis</a:t>
            </a:r>
            <a:r>
              <a:rPr lang="en-GB" sz="3200" dirty="0"/>
              <a:t>.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Etika </a:t>
            </a:r>
            <a:r>
              <a:rPr lang="en-GB" sz="3200" dirty="0" err="1"/>
              <a:t>bisnis</a:t>
            </a:r>
            <a:r>
              <a:rPr lang="en-GB" sz="3200" dirty="0"/>
              <a:t> </a:t>
            </a:r>
            <a:r>
              <a:rPr lang="en-GB" sz="3200" dirty="0" err="1"/>
              <a:t>sangat</a:t>
            </a:r>
            <a:r>
              <a:rPr lang="en-GB" sz="3200" dirty="0"/>
              <a:t> </a:t>
            </a:r>
            <a:r>
              <a:rPr lang="en-GB" sz="3200" dirty="0" err="1"/>
              <a:t>penting</a:t>
            </a:r>
            <a:r>
              <a:rPr lang="en-GB" sz="3200" dirty="0"/>
              <a:t> </a:t>
            </a:r>
            <a:r>
              <a:rPr lang="en-GB" sz="3200" dirty="0" err="1"/>
              <a:t>untuk</a:t>
            </a:r>
            <a:r>
              <a:rPr lang="en-GB" sz="3200" dirty="0"/>
              <a:t> </a:t>
            </a:r>
            <a:r>
              <a:rPr lang="en-GB" sz="3200" dirty="0" err="1"/>
              <a:t>mempertahankan</a:t>
            </a:r>
            <a:r>
              <a:rPr lang="en-GB" sz="3200" dirty="0"/>
              <a:t> </a:t>
            </a:r>
            <a:r>
              <a:rPr lang="en-GB" sz="3200" dirty="0" err="1"/>
              <a:t>loyalitas</a:t>
            </a:r>
            <a:r>
              <a:rPr lang="en-GB" sz="3200" dirty="0"/>
              <a:t> para </a:t>
            </a:r>
            <a:r>
              <a:rPr lang="en-GB" sz="3200" dirty="0" err="1"/>
              <a:t>pemangku</a:t>
            </a:r>
            <a:r>
              <a:rPr lang="en-GB" sz="3200" dirty="0"/>
              <a:t> </a:t>
            </a:r>
            <a:r>
              <a:rPr lang="en-GB" sz="3200" dirty="0" err="1"/>
              <a:t>kepentingan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membuat</a:t>
            </a:r>
            <a:r>
              <a:rPr lang="en-GB" sz="3200" dirty="0"/>
              <a:t> </a:t>
            </a:r>
            <a:r>
              <a:rPr lang="en-GB" sz="3200" dirty="0" err="1"/>
              <a:t>keputusan</a:t>
            </a:r>
            <a:r>
              <a:rPr lang="en-GB" sz="3200" dirty="0"/>
              <a:t> dan </a:t>
            </a:r>
            <a:r>
              <a:rPr lang="en-GB" sz="3200" dirty="0" err="1"/>
              <a:t>memecahkan</a:t>
            </a:r>
            <a:r>
              <a:rPr lang="en-GB" sz="3200" dirty="0"/>
              <a:t> </a:t>
            </a:r>
            <a:r>
              <a:rPr lang="en-GB" sz="3200" dirty="0" err="1"/>
              <a:t>persoalan</a:t>
            </a:r>
            <a:r>
              <a:rPr lang="en-GB" sz="3200" dirty="0"/>
              <a:t> </a:t>
            </a:r>
            <a:r>
              <a:rPr lang="en-GB" sz="3200" dirty="0" err="1"/>
              <a:t>perusahaan</a:t>
            </a:r>
            <a:r>
              <a:rPr lang="en-GB" sz="3200" dirty="0"/>
              <a:t>. 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2831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1400530"/>
          </a:xfrm>
        </p:spPr>
        <p:txBody>
          <a:bodyPr/>
          <a:lstStyle/>
          <a:p>
            <a:r>
              <a:rPr lang="en-GB" sz="4000" b="1" dirty="0" err="1"/>
              <a:t>Pemangku</a:t>
            </a:r>
            <a:r>
              <a:rPr lang="en-GB" sz="4000" b="1" dirty="0"/>
              <a:t> </a:t>
            </a:r>
            <a:r>
              <a:rPr lang="en-GB" sz="4000" b="1" dirty="0" err="1"/>
              <a:t>Kepentingan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80" y="1219200"/>
            <a:ext cx="8281219" cy="54864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GB" sz="3200" dirty="0" err="1"/>
              <a:t>Pemangku</a:t>
            </a:r>
            <a:r>
              <a:rPr lang="en-GB" sz="3200" dirty="0"/>
              <a:t> </a:t>
            </a:r>
            <a:r>
              <a:rPr lang="en-GB" sz="3200" dirty="0" err="1"/>
              <a:t>kepentingan</a:t>
            </a:r>
            <a:r>
              <a:rPr lang="en-GB" sz="3200" dirty="0"/>
              <a:t> </a:t>
            </a:r>
            <a:r>
              <a:rPr lang="en-GB" sz="3200" dirty="0" err="1"/>
              <a:t>adalah</a:t>
            </a:r>
            <a:r>
              <a:rPr lang="en-GB" sz="3200" dirty="0"/>
              <a:t> </a:t>
            </a:r>
            <a:r>
              <a:rPr lang="en-GB" sz="3200" dirty="0" err="1"/>
              <a:t>semua</a:t>
            </a:r>
            <a:r>
              <a:rPr lang="en-GB" sz="3200" dirty="0"/>
              <a:t> </a:t>
            </a:r>
            <a:r>
              <a:rPr lang="en-GB" sz="3200" dirty="0" err="1"/>
              <a:t>individu</a:t>
            </a:r>
            <a:r>
              <a:rPr lang="en-GB" sz="3200" dirty="0"/>
              <a:t> </a:t>
            </a:r>
            <a:r>
              <a:rPr lang="en-GB" sz="3200" dirty="0" err="1"/>
              <a:t>atau</a:t>
            </a:r>
            <a:r>
              <a:rPr lang="en-GB" sz="3200" dirty="0"/>
              <a:t> </a:t>
            </a:r>
            <a:r>
              <a:rPr lang="en-GB" sz="3200" dirty="0" err="1"/>
              <a:t>kelompok</a:t>
            </a:r>
            <a:r>
              <a:rPr lang="en-GB" sz="3200" dirty="0"/>
              <a:t> yang </a:t>
            </a:r>
            <a:r>
              <a:rPr lang="en-GB" sz="3200" dirty="0" err="1"/>
              <a:t>berkepentingan</a:t>
            </a:r>
            <a:r>
              <a:rPr lang="en-GB" sz="3200" dirty="0"/>
              <a:t> dan </a:t>
            </a:r>
            <a:r>
              <a:rPr lang="en-GB" sz="3200" dirty="0" err="1"/>
              <a:t>berpengaruh</a:t>
            </a:r>
            <a:r>
              <a:rPr lang="en-GB" sz="3200" dirty="0"/>
              <a:t> </a:t>
            </a:r>
            <a:r>
              <a:rPr lang="en-GB" sz="3200" dirty="0" err="1"/>
              <a:t>terhadap</a:t>
            </a:r>
            <a:r>
              <a:rPr lang="en-GB" sz="3200" dirty="0"/>
              <a:t> </a:t>
            </a:r>
            <a:r>
              <a:rPr lang="en-GB" sz="3200" dirty="0" err="1"/>
              <a:t>keputusan</a:t>
            </a:r>
            <a:r>
              <a:rPr lang="en-GB" sz="3200" dirty="0"/>
              <a:t> </a:t>
            </a:r>
            <a:r>
              <a:rPr lang="en-GB" sz="3200" dirty="0" err="1"/>
              <a:t>perusahaan</a:t>
            </a:r>
            <a:r>
              <a:rPr lang="en-GB" sz="3200" dirty="0"/>
              <a:t>. </a:t>
            </a:r>
            <a:r>
              <a:rPr lang="en-GB" sz="3200" dirty="0" err="1"/>
              <a:t>Menurut</a:t>
            </a:r>
            <a:r>
              <a:rPr lang="en-GB" sz="3200" dirty="0"/>
              <a:t> </a:t>
            </a:r>
            <a:r>
              <a:rPr lang="en-GB" sz="3200" dirty="0" err="1"/>
              <a:t>Zimmerer</a:t>
            </a:r>
            <a:r>
              <a:rPr lang="en-GB" sz="3200" dirty="0"/>
              <a:t> (1996:21), yang </a:t>
            </a:r>
            <a:r>
              <a:rPr lang="en-GB" sz="3200" dirty="0" err="1"/>
              <a:t>termasuk</a:t>
            </a:r>
            <a:r>
              <a:rPr lang="en-GB" sz="3200" dirty="0"/>
              <a:t> </a:t>
            </a:r>
            <a:r>
              <a:rPr lang="en-GB" sz="3200" dirty="0" err="1"/>
              <a:t>kelompok</a:t>
            </a:r>
            <a:r>
              <a:rPr lang="en-GB" sz="3200" dirty="0"/>
              <a:t> </a:t>
            </a:r>
            <a:r>
              <a:rPr lang="en-GB" sz="3200" dirty="0" err="1"/>
              <a:t>pemangku</a:t>
            </a:r>
            <a:r>
              <a:rPr lang="en-GB" sz="3200" dirty="0"/>
              <a:t> </a:t>
            </a:r>
            <a:r>
              <a:rPr lang="en-GB" sz="3200" dirty="0" err="1"/>
              <a:t>kepentingan</a:t>
            </a:r>
            <a:r>
              <a:rPr lang="en-GB" sz="3200" dirty="0"/>
              <a:t> yang </a:t>
            </a:r>
            <a:r>
              <a:rPr lang="en-GB" sz="3200" dirty="0" err="1"/>
              <a:t>mempengaruhi</a:t>
            </a:r>
            <a:r>
              <a:rPr lang="en-GB" sz="3200" dirty="0"/>
              <a:t> </a:t>
            </a:r>
            <a:r>
              <a:rPr lang="en-GB" sz="3200" dirty="0" err="1"/>
              <a:t>keputusan</a:t>
            </a:r>
            <a:r>
              <a:rPr lang="en-GB" sz="3200" dirty="0"/>
              <a:t> </a:t>
            </a:r>
            <a:r>
              <a:rPr lang="en-GB" sz="3200" dirty="0" err="1"/>
              <a:t>bisnis</a:t>
            </a:r>
            <a:r>
              <a:rPr lang="en-GB" sz="3200" dirty="0"/>
              <a:t> </a:t>
            </a:r>
            <a:r>
              <a:rPr lang="en-GB" sz="3200" dirty="0" err="1"/>
              <a:t>adalah</a:t>
            </a:r>
            <a:r>
              <a:rPr lang="en-GB" sz="3200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Para </a:t>
            </a:r>
            <a:r>
              <a:rPr lang="en-GB" sz="3200" dirty="0" err="1"/>
              <a:t>pengusaha</a:t>
            </a:r>
            <a:r>
              <a:rPr lang="en-GB" sz="3200" dirty="0"/>
              <a:t>/</a:t>
            </a:r>
            <a:r>
              <a:rPr lang="en-GB" sz="3200" dirty="0" err="1"/>
              <a:t>mitra</a:t>
            </a:r>
            <a:r>
              <a:rPr lang="en-GB" sz="3200" dirty="0"/>
              <a:t> </a:t>
            </a:r>
            <a:r>
              <a:rPr lang="en-GB" sz="3200" dirty="0" err="1"/>
              <a:t>usaha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 err="1"/>
              <a:t>Petani</a:t>
            </a:r>
            <a:r>
              <a:rPr lang="en-GB" sz="3200" dirty="0"/>
              <a:t> dan </a:t>
            </a:r>
            <a:r>
              <a:rPr lang="en-GB" sz="3200" dirty="0" err="1"/>
              <a:t>pemasok</a:t>
            </a:r>
            <a:r>
              <a:rPr lang="en-GB" sz="3200" dirty="0"/>
              <a:t> </a:t>
            </a:r>
            <a:r>
              <a:rPr lang="en-GB" sz="3200" dirty="0" err="1"/>
              <a:t>bahan</a:t>
            </a:r>
            <a:r>
              <a:rPr lang="en-GB" sz="3200" dirty="0"/>
              <a:t> </a:t>
            </a:r>
            <a:r>
              <a:rPr lang="en-GB" sz="3200" dirty="0" err="1"/>
              <a:t>baku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 err="1"/>
              <a:t>Organisasi</a:t>
            </a:r>
            <a:r>
              <a:rPr lang="en-GB" sz="3200" dirty="0"/>
              <a:t> </a:t>
            </a:r>
            <a:r>
              <a:rPr lang="en-GB" sz="3200" dirty="0" err="1"/>
              <a:t>pekerja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 err="1"/>
              <a:t>Pemerintah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Bank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Investor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Masyarakat </a:t>
            </a:r>
            <a:r>
              <a:rPr lang="en-GB" sz="3200" dirty="0" err="1"/>
              <a:t>umum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 err="1"/>
              <a:t>Pelanggan</a:t>
            </a:r>
            <a:r>
              <a:rPr lang="en-GB" sz="3200" dirty="0"/>
              <a:t> </a:t>
            </a:r>
            <a:r>
              <a:rPr lang="en-GB" sz="3200" dirty="0" err="1"/>
              <a:t>serta</a:t>
            </a:r>
            <a:r>
              <a:rPr lang="en-GB" sz="3200" dirty="0"/>
              <a:t> </a:t>
            </a:r>
            <a:r>
              <a:rPr lang="en-GB" sz="3200" dirty="0" err="1"/>
              <a:t>konsumen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90108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1400530"/>
          </a:xfrm>
        </p:spPr>
        <p:txBody>
          <a:bodyPr/>
          <a:lstStyle/>
          <a:p>
            <a:r>
              <a:rPr lang="en-GB" sz="4000" b="1" dirty="0"/>
              <a:t>Norma Etika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199" cy="5486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200" dirty="0" err="1"/>
              <a:t>Selain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dan </a:t>
            </a:r>
            <a:r>
              <a:rPr lang="en-GB" sz="3200" dirty="0" err="1"/>
              <a:t>perilaku,yang</a:t>
            </a:r>
            <a:r>
              <a:rPr lang="en-GB" sz="3200" dirty="0"/>
              <a:t> </a:t>
            </a:r>
            <a:r>
              <a:rPr lang="en-GB" sz="3200" dirty="0" err="1"/>
              <a:t>tidak</a:t>
            </a:r>
            <a:r>
              <a:rPr lang="en-GB" sz="3200" dirty="0"/>
              <a:t> </a:t>
            </a:r>
            <a:r>
              <a:rPr lang="en-GB" sz="3200" dirty="0" err="1"/>
              <a:t>kalah</a:t>
            </a:r>
            <a:r>
              <a:rPr lang="en-GB" sz="3200" dirty="0"/>
              <a:t> </a:t>
            </a:r>
            <a:r>
              <a:rPr lang="en-GB" sz="3200" dirty="0" err="1"/>
              <a:t>pentingnya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bisnis</a:t>
            </a:r>
            <a:r>
              <a:rPr lang="en-GB" sz="3200" dirty="0"/>
              <a:t> </a:t>
            </a:r>
            <a:r>
              <a:rPr lang="en-GB" sz="3200" dirty="0" err="1"/>
              <a:t>adalah</a:t>
            </a:r>
            <a:r>
              <a:rPr lang="en-GB" sz="3200" dirty="0"/>
              <a:t> Norma Etika. </a:t>
            </a:r>
            <a:r>
              <a:rPr lang="en-GB" sz="3200" dirty="0" err="1"/>
              <a:t>Menurut</a:t>
            </a:r>
            <a:r>
              <a:rPr lang="en-GB" sz="3200" dirty="0"/>
              <a:t> </a:t>
            </a:r>
            <a:r>
              <a:rPr lang="en-GB" sz="3200" dirty="0" err="1"/>
              <a:t>Zimmerer</a:t>
            </a:r>
            <a:r>
              <a:rPr lang="en-GB" sz="3200" dirty="0"/>
              <a:t> (1996:22), </a:t>
            </a:r>
            <a:r>
              <a:rPr lang="en-GB" sz="3200" dirty="0" err="1"/>
              <a:t>ada</a:t>
            </a:r>
            <a:r>
              <a:rPr lang="en-GB" sz="3200" dirty="0"/>
              <a:t> </a:t>
            </a:r>
            <a:r>
              <a:rPr lang="en-GB" sz="3200" dirty="0" err="1"/>
              <a:t>tiga</a:t>
            </a:r>
            <a:r>
              <a:rPr lang="en-GB" sz="3200" dirty="0"/>
              <a:t> </a:t>
            </a:r>
            <a:r>
              <a:rPr lang="en-GB" sz="3200" dirty="0" err="1"/>
              <a:t>tingkatan</a:t>
            </a:r>
            <a:r>
              <a:rPr lang="en-GB" sz="3200" dirty="0"/>
              <a:t> </a:t>
            </a:r>
            <a:r>
              <a:rPr lang="en-GB" sz="3200" dirty="0" err="1"/>
              <a:t>norma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</a:t>
            </a:r>
            <a:r>
              <a:rPr lang="en-GB" sz="3200" dirty="0" err="1"/>
              <a:t>yaitu</a:t>
            </a:r>
            <a:r>
              <a:rPr lang="en-GB" sz="3200" dirty="0"/>
              <a:t> </a:t>
            </a:r>
            <a:r>
              <a:rPr lang="en-GB" sz="3200" dirty="0" err="1"/>
              <a:t>mencakup</a:t>
            </a:r>
            <a:r>
              <a:rPr lang="en-GB" sz="3200" dirty="0"/>
              <a:t> </a:t>
            </a:r>
            <a:r>
              <a:rPr lang="en-GB" sz="3200" dirty="0" err="1"/>
              <a:t>hal-hal</a:t>
            </a:r>
            <a:r>
              <a:rPr lang="en-GB" sz="3200" dirty="0"/>
              <a:t> </a:t>
            </a:r>
            <a:r>
              <a:rPr lang="en-GB" sz="3200" dirty="0" err="1"/>
              <a:t>berikut</a:t>
            </a:r>
            <a:r>
              <a:rPr lang="en-GB" sz="3200" dirty="0"/>
              <a:t>:</a:t>
            </a:r>
          </a:p>
          <a:p>
            <a:pPr marL="514350" indent="-514350">
              <a:buAutoNum type="arabicPeriod"/>
            </a:pPr>
            <a:r>
              <a:rPr lang="en-GB" sz="3200" b="1" dirty="0"/>
              <a:t>Hukum</a:t>
            </a:r>
            <a:r>
              <a:rPr lang="en-GB" sz="3200" dirty="0"/>
              <a:t>, </a:t>
            </a:r>
            <a:r>
              <a:rPr lang="en-GB" sz="3200" dirty="0" err="1"/>
              <a:t>Berlaku</a:t>
            </a:r>
            <a:r>
              <a:rPr lang="en-GB" sz="3200" dirty="0"/>
              <a:t> </a:t>
            </a:r>
            <a:r>
              <a:rPr lang="en-GB" sz="3200" dirty="0" err="1"/>
              <a:t>bagi</a:t>
            </a:r>
            <a:r>
              <a:rPr lang="en-GB" sz="3200" dirty="0"/>
              <a:t> </a:t>
            </a:r>
            <a:r>
              <a:rPr lang="en-GB" sz="3200" dirty="0" err="1"/>
              <a:t>masyarakat</a:t>
            </a:r>
            <a:r>
              <a:rPr lang="en-GB" sz="3200" dirty="0"/>
              <a:t> </a:t>
            </a:r>
            <a:r>
              <a:rPr lang="en-GB" sz="3200" dirty="0" err="1"/>
              <a:t>secara</a:t>
            </a:r>
            <a:r>
              <a:rPr lang="en-GB" sz="3200" dirty="0"/>
              <a:t> </a:t>
            </a:r>
            <a:r>
              <a:rPr lang="en-GB" sz="3200" dirty="0" err="1"/>
              <a:t>umum</a:t>
            </a:r>
            <a:r>
              <a:rPr lang="en-GB" sz="3200" dirty="0"/>
              <a:t> yang </a:t>
            </a:r>
            <a:r>
              <a:rPr lang="en-GB" sz="3200" dirty="0" err="1"/>
              <a:t>mengaturperbuatan</a:t>
            </a:r>
            <a:r>
              <a:rPr lang="en-GB" sz="3200" dirty="0"/>
              <a:t> yang </a:t>
            </a:r>
            <a:r>
              <a:rPr lang="en-GB" sz="3200" dirty="0" err="1"/>
              <a:t>boleh</a:t>
            </a:r>
            <a:r>
              <a:rPr lang="en-GB" sz="3200" dirty="0"/>
              <a:t> </a:t>
            </a:r>
            <a:r>
              <a:rPr lang="en-GB" sz="3200" dirty="0" err="1"/>
              <a:t>dilakukan</a:t>
            </a:r>
            <a:r>
              <a:rPr lang="en-GB" sz="3200" dirty="0"/>
              <a:t> dan </a:t>
            </a:r>
            <a:r>
              <a:rPr lang="en-GB" sz="3200" dirty="0" err="1"/>
              <a:t>tidak</a:t>
            </a:r>
            <a:r>
              <a:rPr lang="en-GB" sz="3200" dirty="0"/>
              <a:t> </a:t>
            </a:r>
            <a:r>
              <a:rPr lang="en-GB" sz="3200" dirty="0" err="1"/>
              <a:t>boleh</a:t>
            </a:r>
            <a:r>
              <a:rPr lang="en-GB" sz="3200" dirty="0"/>
              <a:t> </a:t>
            </a:r>
            <a:r>
              <a:rPr lang="en-GB" sz="3200" dirty="0" err="1"/>
              <a:t>dilakukan</a:t>
            </a: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b="1" dirty="0" err="1"/>
              <a:t>Kebijakan</a:t>
            </a:r>
            <a:r>
              <a:rPr lang="en-GB" sz="3200" b="1" dirty="0"/>
              <a:t> dan </a:t>
            </a:r>
            <a:r>
              <a:rPr lang="en-GB" sz="3200" b="1" dirty="0" err="1"/>
              <a:t>prosedur</a:t>
            </a:r>
            <a:r>
              <a:rPr lang="en-GB" sz="3200" b="1" dirty="0"/>
              <a:t> </a:t>
            </a:r>
            <a:r>
              <a:rPr lang="en-GB" sz="3200" b="1" dirty="0" err="1"/>
              <a:t>organisasi</a:t>
            </a:r>
            <a:r>
              <a:rPr lang="en-GB" sz="3200" dirty="0"/>
              <a:t>, </a:t>
            </a:r>
            <a:r>
              <a:rPr lang="en-GB" sz="3200" dirty="0" err="1"/>
              <a:t>memberi</a:t>
            </a:r>
            <a:r>
              <a:rPr lang="en-GB" sz="3200" dirty="0"/>
              <a:t> </a:t>
            </a:r>
            <a:r>
              <a:rPr lang="en-GB" sz="3200" dirty="0" err="1"/>
              <a:t>arahan</a:t>
            </a:r>
            <a:r>
              <a:rPr lang="en-GB" sz="3200" dirty="0"/>
              <a:t> </a:t>
            </a:r>
            <a:r>
              <a:rPr lang="en-GB" sz="3200" dirty="0" err="1"/>
              <a:t>khusus</a:t>
            </a:r>
            <a:r>
              <a:rPr lang="en-GB" sz="3200" dirty="0"/>
              <a:t> </a:t>
            </a:r>
            <a:r>
              <a:rPr lang="en-GB" sz="3200" dirty="0" err="1"/>
              <a:t>bagi</a:t>
            </a:r>
            <a:r>
              <a:rPr lang="en-GB" sz="3200" dirty="0"/>
              <a:t> </a:t>
            </a:r>
            <a:r>
              <a:rPr lang="en-GB" sz="3200" dirty="0" err="1"/>
              <a:t>setiap</a:t>
            </a:r>
            <a:r>
              <a:rPr lang="en-GB" sz="3200" dirty="0"/>
              <a:t> orang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organisasi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mengambil</a:t>
            </a:r>
            <a:r>
              <a:rPr lang="en-GB" sz="3200" dirty="0"/>
              <a:t> </a:t>
            </a:r>
            <a:r>
              <a:rPr lang="en-GB" sz="3200" dirty="0" err="1"/>
              <a:t>keputusan</a:t>
            </a:r>
            <a:r>
              <a:rPr lang="en-GB" sz="3200" dirty="0"/>
              <a:t> </a:t>
            </a:r>
            <a:r>
              <a:rPr lang="en-GB" sz="3200" dirty="0" err="1"/>
              <a:t>sehari-hari</a:t>
            </a:r>
            <a:r>
              <a:rPr lang="en-GB" sz="3200" dirty="0"/>
              <a:t>.</a:t>
            </a:r>
          </a:p>
          <a:p>
            <a:pPr marL="514350" indent="-514350">
              <a:buAutoNum type="arabicPeriod"/>
            </a:pPr>
            <a:r>
              <a:rPr lang="en-GB" sz="3200" b="1" dirty="0"/>
              <a:t>Moral </a:t>
            </a:r>
            <a:r>
              <a:rPr lang="en-GB" sz="3200" b="1" dirty="0" err="1"/>
              <a:t>sikap</a:t>
            </a:r>
            <a:r>
              <a:rPr lang="en-GB" sz="3200" b="1" dirty="0"/>
              <a:t> mental individual</a:t>
            </a:r>
            <a:r>
              <a:rPr lang="en-GB" sz="3200" dirty="0"/>
              <a:t>, </a:t>
            </a:r>
            <a:r>
              <a:rPr lang="en-GB" sz="3200" dirty="0" err="1"/>
              <a:t>sangat</a:t>
            </a:r>
            <a:r>
              <a:rPr lang="en-GB" sz="3200" dirty="0"/>
              <a:t> </a:t>
            </a:r>
            <a:r>
              <a:rPr lang="en-GB" sz="3200" dirty="0" err="1"/>
              <a:t>penting</a:t>
            </a:r>
            <a:r>
              <a:rPr lang="en-GB" sz="3200" dirty="0"/>
              <a:t> </a:t>
            </a:r>
            <a:r>
              <a:rPr lang="en-GB" sz="3200" dirty="0" err="1"/>
              <a:t>untuk</a:t>
            </a:r>
            <a:r>
              <a:rPr lang="en-GB" sz="3200" dirty="0"/>
              <a:t> </a:t>
            </a:r>
            <a:r>
              <a:rPr lang="en-GB" sz="3200" dirty="0" err="1"/>
              <a:t>menghadapi</a:t>
            </a:r>
            <a:r>
              <a:rPr lang="en-GB" sz="3200" dirty="0"/>
              <a:t> </a:t>
            </a:r>
            <a:r>
              <a:rPr lang="en-GB" sz="3200" dirty="0" err="1"/>
              <a:t>suatu</a:t>
            </a:r>
            <a:r>
              <a:rPr lang="en-GB" sz="3200" dirty="0"/>
              <a:t> </a:t>
            </a:r>
            <a:r>
              <a:rPr lang="en-GB" sz="3200" dirty="0" err="1"/>
              <a:t>keputusan</a:t>
            </a:r>
            <a:r>
              <a:rPr lang="en-GB" sz="3200" dirty="0"/>
              <a:t> yang </a:t>
            </a:r>
            <a:r>
              <a:rPr lang="en-GB" sz="3200" dirty="0" err="1"/>
              <a:t>tidak</a:t>
            </a:r>
            <a:r>
              <a:rPr lang="en-GB" sz="3200" dirty="0"/>
              <a:t> </a:t>
            </a:r>
            <a:r>
              <a:rPr lang="en-GB" sz="3200" dirty="0" err="1"/>
              <a:t>diatur</a:t>
            </a:r>
            <a:r>
              <a:rPr lang="en-GB" sz="3200" dirty="0"/>
              <a:t> oleh </a:t>
            </a:r>
            <a:r>
              <a:rPr lang="en-GB" sz="3200" dirty="0" err="1"/>
              <a:t>aturan</a:t>
            </a:r>
            <a:r>
              <a:rPr lang="en-GB" sz="3200" dirty="0"/>
              <a:t> formal</a:t>
            </a:r>
          </a:p>
        </p:txBody>
      </p:sp>
    </p:spTree>
    <p:extLst>
      <p:ext uri="{BB962C8B-B14F-4D97-AF65-F5344CB8AC3E}">
        <p14:creationId xmlns:p14="http://schemas.microsoft.com/office/powerpoint/2010/main" val="356316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1400530"/>
          </a:xfrm>
        </p:spPr>
        <p:txBody>
          <a:bodyPr/>
          <a:lstStyle/>
          <a:p>
            <a:r>
              <a:rPr lang="en-GB" sz="4000" b="1" dirty="0" err="1"/>
              <a:t>Kerangka</a:t>
            </a:r>
            <a:r>
              <a:rPr lang="en-GB" sz="4000" b="1" dirty="0"/>
              <a:t> </a:t>
            </a:r>
            <a:r>
              <a:rPr lang="en-GB" sz="4000" b="1" dirty="0" err="1"/>
              <a:t>Kerja</a:t>
            </a:r>
            <a:r>
              <a:rPr lang="en-GB" sz="4000" b="1" dirty="0"/>
              <a:t> Etika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219200"/>
            <a:ext cx="8077200" cy="54864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GB" sz="2400" dirty="0" err="1"/>
              <a:t>Menurut</a:t>
            </a:r>
            <a:r>
              <a:rPr lang="en-GB" sz="2400" dirty="0"/>
              <a:t> </a:t>
            </a:r>
            <a:r>
              <a:rPr lang="en-GB" sz="2400" dirty="0" err="1"/>
              <a:t>Zimmerer</a:t>
            </a:r>
            <a:r>
              <a:rPr lang="en-GB" sz="2400" dirty="0"/>
              <a:t> (1996), </a:t>
            </a:r>
            <a:r>
              <a:rPr lang="en-GB" sz="2400" dirty="0" err="1"/>
              <a:t>kerangka</a:t>
            </a:r>
            <a:r>
              <a:rPr lang="en-GB" sz="2400" dirty="0"/>
              <a:t> </a:t>
            </a:r>
            <a:r>
              <a:rPr lang="en-GB" sz="2400" dirty="0" err="1"/>
              <a:t>kerja</a:t>
            </a:r>
            <a:r>
              <a:rPr lang="en-GB" sz="2400" dirty="0"/>
              <a:t> </a:t>
            </a:r>
            <a:r>
              <a:rPr lang="en-GB" sz="2400" dirty="0" err="1"/>
              <a:t>etika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dikembangkan</a:t>
            </a:r>
            <a:r>
              <a:rPr lang="en-GB" sz="2400" dirty="0"/>
              <a:t> </a:t>
            </a:r>
            <a:r>
              <a:rPr lang="en-GB" sz="2400" dirty="0" err="1"/>
              <a:t>melalui</a:t>
            </a:r>
            <a:r>
              <a:rPr lang="en-GB" sz="2400" dirty="0"/>
              <a:t> </a:t>
            </a:r>
            <a:r>
              <a:rPr lang="en-GB" sz="2400" dirty="0" err="1"/>
              <a:t>beberapa</a:t>
            </a:r>
            <a:r>
              <a:rPr lang="en-GB" sz="2400" dirty="0"/>
              <a:t> </a:t>
            </a:r>
            <a:r>
              <a:rPr lang="en-GB" sz="2400" dirty="0" err="1"/>
              <a:t>tahap</a:t>
            </a:r>
            <a:r>
              <a:rPr lang="en-GB" sz="2400" dirty="0"/>
              <a:t>, </a:t>
            </a:r>
            <a:r>
              <a:rPr lang="en-GB" sz="2400" dirty="0" err="1"/>
              <a:t>yaitu</a:t>
            </a:r>
            <a:r>
              <a:rPr lang="en-GB" sz="2400" dirty="0"/>
              <a:t> </a:t>
            </a:r>
            <a:r>
              <a:rPr lang="en-GB" sz="2400" dirty="0" err="1"/>
              <a:t>meliuputi</a:t>
            </a:r>
            <a:r>
              <a:rPr lang="en-GB" sz="2400" dirty="0"/>
              <a:t> </a:t>
            </a:r>
            <a:r>
              <a:rPr lang="en-GB" sz="2400" dirty="0" err="1"/>
              <a:t>hal-hal</a:t>
            </a:r>
            <a:r>
              <a:rPr lang="en-GB" sz="2400" dirty="0"/>
              <a:t> </a:t>
            </a:r>
            <a:r>
              <a:rPr lang="en-GB" sz="2400" dirty="0" err="1"/>
              <a:t>berikut</a:t>
            </a:r>
            <a:r>
              <a:rPr lang="en-GB" sz="2400" dirty="0"/>
              <a:t>:</a:t>
            </a:r>
          </a:p>
          <a:p>
            <a:pPr marL="0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r>
              <a:rPr lang="en-GB" sz="2400" b="1" dirty="0" err="1"/>
              <a:t>Tahap</a:t>
            </a:r>
            <a:r>
              <a:rPr lang="en-GB" sz="2400" b="1" dirty="0"/>
              <a:t> </a:t>
            </a:r>
            <a:r>
              <a:rPr lang="en-GB" sz="2400" b="1" dirty="0" err="1"/>
              <a:t>pertama</a:t>
            </a:r>
            <a:r>
              <a:rPr lang="en-GB" sz="2400" dirty="0"/>
              <a:t>, </a:t>
            </a:r>
            <a:r>
              <a:rPr lang="en-GB" sz="2400" dirty="0" err="1"/>
              <a:t>mengakui</a:t>
            </a:r>
            <a:r>
              <a:rPr lang="en-GB" sz="2400" dirty="0"/>
              <a:t> </a:t>
            </a:r>
            <a:r>
              <a:rPr lang="en-GB" sz="2400" dirty="0" err="1"/>
              <a:t>dimensi-dimensi</a:t>
            </a:r>
            <a:r>
              <a:rPr lang="en-GB" sz="2400" dirty="0"/>
              <a:t> </a:t>
            </a:r>
            <a:r>
              <a:rPr lang="en-GB" sz="2400" dirty="0" err="1"/>
              <a:t>etika</a:t>
            </a:r>
            <a:r>
              <a:rPr lang="en-GB" sz="2400" dirty="0"/>
              <a:t> yang </a:t>
            </a:r>
            <a:r>
              <a:rPr lang="en-GB" sz="2400" dirty="0" err="1"/>
              <a:t>ada</a:t>
            </a:r>
            <a:r>
              <a:rPr lang="en-GB" sz="2400" dirty="0"/>
              <a:t> </a:t>
            </a:r>
            <a:r>
              <a:rPr lang="en-GB" sz="2400" dirty="0" err="1"/>
              <a:t>sebagai</a:t>
            </a:r>
            <a:r>
              <a:rPr lang="en-GB" sz="2400" dirty="0"/>
              <a:t> </a:t>
            </a:r>
            <a:r>
              <a:rPr lang="en-GB" sz="2400" dirty="0" err="1"/>
              <a:t>suatu</a:t>
            </a:r>
            <a:r>
              <a:rPr lang="en-GB" sz="2400" dirty="0"/>
              <a:t> </a:t>
            </a:r>
            <a:r>
              <a:rPr lang="en-GB" sz="2400" dirty="0" err="1"/>
              <a:t>alternatif</a:t>
            </a:r>
            <a:r>
              <a:rPr lang="en-GB" sz="2400" dirty="0"/>
              <a:t> </a:t>
            </a:r>
            <a:r>
              <a:rPr lang="en-GB" sz="2400" dirty="0" err="1"/>
              <a:t>atau</a:t>
            </a:r>
            <a:r>
              <a:rPr lang="en-GB" sz="2400" dirty="0"/>
              <a:t> </a:t>
            </a:r>
            <a:r>
              <a:rPr lang="en-GB" sz="2400" dirty="0" err="1"/>
              <a:t>keputusan</a:t>
            </a:r>
            <a:r>
              <a:rPr lang="en-GB" sz="2400" dirty="0"/>
              <a:t>.</a:t>
            </a:r>
          </a:p>
          <a:p>
            <a:pPr marL="0" indent="0" algn="just">
              <a:buNone/>
            </a:pPr>
            <a:r>
              <a:rPr lang="en-GB" sz="2400" b="1" dirty="0" err="1"/>
              <a:t>Tahap</a:t>
            </a:r>
            <a:r>
              <a:rPr lang="en-GB" sz="2400" b="1" dirty="0"/>
              <a:t> </a:t>
            </a:r>
            <a:r>
              <a:rPr lang="en-GB" sz="2400" b="1" dirty="0" err="1"/>
              <a:t>kedua</a:t>
            </a:r>
            <a:r>
              <a:rPr lang="en-GB" sz="2400" dirty="0"/>
              <a:t>, </a:t>
            </a:r>
            <a:r>
              <a:rPr lang="en-GB" sz="2400" dirty="0" err="1"/>
              <a:t>mengidentifikasi</a:t>
            </a:r>
            <a:r>
              <a:rPr lang="en-GB" sz="2400" dirty="0"/>
              <a:t> </a:t>
            </a:r>
            <a:r>
              <a:rPr lang="en-GB" sz="2400" dirty="0" err="1"/>
              <a:t>pemangku</a:t>
            </a:r>
            <a:r>
              <a:rPr lang="en-GB" sz="2400" dirty="0"/>
              <a:t> </a:t>
            </a:r>
            <a:r>
              <a:rPr lang="en-GB" sz="2400" dirty="0" err="1"/>
              <a:t>kepentingan</a:t>
            </a:r>
            <a:r>
              <a:rPr lang="en-GB" sz="2400" dirty="0"/>
              <a:t> </a:t>
            </a:r>
            <a:r>
              <a:rPr lang="en-GB" sz="2400" dirty="0" err="1"/>
              <a:t>kunci</a:t>
            </a:r>
            <a:r>
              <a:rPr lang="en-GB" sz="2400" dirty="0"/>
              <a:t> yang </a:t>
            </a:r>
            <a:r>
              <a:rPr lang="en-GB" sz="2400" dirty="0" err="1"/>
              <a:t>terlibat</a:t>
            </a:r>
            <a:r>
              <a:rPr lang="en-GB" sz="2400" dirty="0"/>
              <a:t> </a:t>
            </a:r>
            <a:r>
              <a:rPr lang="en-GB" sz="2400" dirty="0" err="1"/>
              <a:t>dalam</a:t>
            </a:r>
            <a:r>
              <a:rPr lang="en-GB" sz="2400" dirty="0"/>
              <a:t> </a:t>
            </a:r>
            <a:r>
              <a:rPr lang="en-GB" sz="2400" dirty="0" err="1"/>
              <a:t>pengambilan</a:t>
            </a:r>
            <a:r>
              <a:rPr lang="en-GB" sz="2400" dirty="0"/>
              <a:t> </a:t>
            </a:r>
            <a:r>
              <a:rPr lang="en-GB" sz="2400" dirty="0" err="1"/>
              <a:t>keputusan</a:t>
            </a:r>
            <a:r>
              <a:rPr lang="en-GB" sz="2400" dirty="0"/>
              <a:t>.</a:t>
            </a:r>
          </a:p>
          <a:p>
            <a:pPr marL="0" indent="0" algn="just">
              <a:buNone/>
            </a:pPr>
            <a:r>
              <a:rPr lang="en-GB" sz="2400" b="1" dirty="0" err="1"/>
              <a:t>Tahap</a:t>
            </a:r>
            <a:r>
              <a:rPr lang="en-GB" sz="2400" b="1" dirty="0"/>
              <a:t> </a:t>
            </a:r>
            <a:r>
              <a:rPr lang="en-GB" sz="2400" b="1" dirty="0" err="1"/>
              <a:t>ketiga</a:t>
            </a:r>
            <a:r>
              <a:rPr lang="en-GB" sz="2400" dirty="0"/>
              <a:t>, </a:t>
            </a:r>
            <a:r>
              <a:rPr lang="en-GB" sz="2400" dirty="0" err="1"/>
              <a:t>membuat</a:t>
            </a:r>
            <a:r>
              <a:rPr lang="en-GB" sz="2400" dirty="0"/>
              <a:t> </a:t>
            </a:r>
            <a:r>
              <a:rPr lang="en-GB" sz="2400" dirty="0" err="1"/>
              <a:t>pilihan</a:t>
            </a:r>
            <a:r>
              <a:rPr lang="en-GB" sz="2400" dirty="0"/>
              <a:t> </a:t>
            </a:r>
            <a:r>
              <a:rPr lang="en-GB" sz="2400" dirty="0" err="1"/>
              <a:t>alternatif</a:t>
            </a:r>
            <a:r>
              <a:rPr lang="en-GB" sz="2400" dirty="0"/>
              <a:t> dan </a:t>
            </a:r>
            <a:r>
              <a:rPr lang="en-GB" sz="2400" dirty="0" err="1"/>
              <a:t>membedakan</a:t>
            </a:r>
            <a:r>
              <a:rPr lang="en-GB" sz="2400" dirty="0"/>
              <a:t> </a:t>
            </a:r>
            <a:r>
              <a:rPr lang="en-GB" sz="2400" dirty="0" err="1"/>
              <a:t>antara</a:t>
            </a:r>
            <a:r>
              <a:rPr lang="en-GB" sz="2400" dirty="0"/>
              <a:t> </a:t>
            </a:r>
            <a:r>
              <a:rPr lang="en-GB" sz="2400" dirty="0" err="1"/>
              <a:t>tanggapan</a:t>
            </a:r>
            <a:r>
              <a:rPr lang="en-GB" sz="2400" dirty="0"/>
              <a:t> </a:t>
            </a:r>
            <a:r>
              <a:rPr lang="en-GB" sz="2400" dirty="0" err="1"/>
              <a:t>etika</a:t>
            </a:r>
            <a:r>
              <a:rPr lang="en-GB" sz="2400" dirty="0"/>
              <a:t> dan </a:t>
            </a:r>
            <a:r>
              <a:rPr lang="en-GB" sz="2400" dirty="0" err="1"/>
              <a:t>bukan</a:t>
            </a:r>
            <a:r>
              <a:rPr lang="en-GB" sz="2400" dirty="0"/>
              <a:t> </a:t>
            </a:r>
            <a:r>
              <a:rPr lang="en-GB" sz="2400" dirty="0" err="1"/>
              <a:t>etika</a:t>
            </a:r>
            <a:r>
              <a:rPr lang="en-GB" sz="2400" dirty="0"/>
              <a:t>.</a:t>
            </a:r>
          </a:p>
          <a:p>
            <a:pPr marL="0" indent="0" algn="just">
              <a:buNone/>
            </a:pPr>
            <a:r>
              <a:rPr lang="en-GB" sz="2400" b="1" dirty="0" err="1"/>
              <a:t>Tahap</a:t>
            </a:r>
            <a:r>
              <a:rPr lang="en-GB" sz="2400" b="1" dirty="0"/>
              <a:t> </a:t>
            </a:r>
            <a:r>
              <a:rPr lang="en-GB" sz="2400" b="1" dirty="0" err="1"/>
              <a:t>keempat</a:t>
            </a:r>
            <a:r>
              <a:rPr lang="en-GB" sz="2400" dirty="0"/>
              <a:t>, </a:t>
            </a:r>
            <a:r>
              <a:rPr lang="en-GB" sz="2400" dirty="0" err="1"/>
              <a:t>adalah</a:t>
            </a:r>
            <a:r>
              <a:rPr lang="en-GB" sz="2400" dirty="0"/>
              <a:t> </a:t>
            </a:r>
            <a:r>
              <a:rPr lang="en-GB" sz="2400" dirty="0" err="1"/>
              <a:t>memilih</a:t>
            </a:r>
            <a:r>
              <a:rPr lang="en-GB" sz="2400" dirty="0"/>
              <a:t> </a:t>
            </a:r>
            <a:r>
              <a:rPr lang="en-GB" sz="2400" dirty="0" err="1"/>
              <a:t>tanggapan</a:t>
            </a:r>
            <a:r>
              <a:rPr lang="en-GB" sz="2400" dirty="0"/>
              <a:t> </a:t>
            </a:r>
            <a:r>
              <a:rPr lang="en-GB" sz="2400" dirty="0" err="1"/>
              <a:t>etika</a:t>
            </a:r>
            <a:r>
              <a:rPr lang="en-GB" sz="2400" dirty="0"/>
              <a:t> yang </a:t>
            </a:r>
            <a:r>
              <a:rPr lang="en-GB" sz="2400" dirty="0" err="1"/>
              <a:t>terbaik</a:t>
            </a:r>
            <a:r>
              <a:rPr lang="en-GB" sz="2400" dirty="0"/>
              <a:t> dan </a:t>
            </a:r>
            <a:r>
              <a:rPr lang="en-GB" sz="2400" dirty="0" err="1"/>
              <a:t>mengimplementasikannya</a:t>
            </a:r>
            <a:r>
              <a:rPr lang="en-GB" sz="2400" dirty="0"/>
              <a:t>. </a:t>
            </a:r>
            <a:r>
              <a:rPr lang="en-GB" sz="2400" dirty="0" err="1"/>
              <a:t>Pilihan</a:t>
            </a:r>
            <a:r>
              <a:rPr lang="en-GB" sz="2400" dirty="0"/>
              <a:t> </a:t>
            </a:r>
            <a:r>
              <a:rPr lang="en-GB" sz="2400" dirty="0" err="1"/>
              <a:t>tersebut</a:t>
            </a:r>
            <a:r>
              <a:rPr lang="en-GB" sz="2400" dirty="0"/>
              <a:t> </a:t>
            </a:r>
            <a:r>
              <a:rPr lang="en-GB" sz="2400" dirty="0" err="1"/>
              <a:t>harus</a:t>
            </a:r>
            <a:r>
              <a:rPr lang="en-GB" sz="2400" dirty="0"/>
              <a:t> </a:t>
            </a:r>
            <a:r>
              <a:rPr lang="en-GB" sz="2400" dirty="0" err="1"/>
              <a:t>konsisten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tujuan</a:t>
            </a:r>
            <a:r>
              <a:rPr lang="en-GB" sz="2400" dirty="0"/>
              <a:t>, </a:t>
            </a:r>
            <a:r>
              <a:rPr lang="en-GB" sz="2400" dirty="0" err="1"/>
              <a:t>budaya</a:t>
            </a:r>
            <a:r>
              <a:rPr lang="en-GB" sz="2400" dirty="0"/>
              <a:t>, dan </a:t>
            </a:r>
            <a:r>
              <a:rPr lang="en-GB" sz="2400" dirty="0" err="1"/>
              <a:t>sistem</a:t>
            </a:r>
            <a:r>
              <a:rPr lang="en-GB" sz="2400" dirty="0"/>
              <a:t> </a:t>
            </a:r>
            <a:r>
              <a:rPr lang="en-GB" sz="2400" dirty="0" err="1"/>
              <a:t>nilai</a:t>
            </a:r>
            <a:r>
              <a:rPr lang="en-GB" sz="2400" dirty="0"/>
              <a:t> </a:t>
            </a:r>
            <a:r>
              <a:rPr lang="en-GB" sz="2400" dirty="0" err="1"/>
              <a:t>perusahaan</a:t>
            </a:r>
            <a:r>
              <a:rPr lang="en-GB" sz="2400" dirty="0"/>
              <a:t> </a:t>
            </a:r>
            <a:r>
              <a:rPr lang="en-GB" sz="2400" dirty="0" err="1"/>
              <a:t>serta</a:t>
            </a:r>
            <a:r>
              <a:rPr lang="en-GB" sz="2400" dirty="0"/>
              <a:t> </a:t>
            </a:r>
            <a:r>
              <a:rPr lang="en-GB" sz="2400" dirty="0" err="1"/>
              <a:t>keputusan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79331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1400530"/>
          </a:xfrm>
        </p:spPr>
        <p:txBody>
          <a:bodyPr/>
          <a:lstStyle/>
          <a:p>
            <a:r>
              <a:rPr lang="en-GB" sz="4000" b="1" dirty="0" err="1"/>
              <a:t>Pihak</a:t>
            </a:r>
            <a:r>
              <a:rPr lang="en-GB" sz="4000" b="1" dirty="0"/>
              <a:t> Yang </a:t>
            </a:r>
            <a:r>
              <a:rPr lang="en-GB" sz="4000" b="1" dirty="0" err="1"/>
              <a:t>Bertanggungjawab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552930"/>
            <a:ext cx="8077200" cy="515267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GB" sz="3200" dirty="0" err="1"/>
              <a:t>Menurut</a:t>
            </a:r>
            <a:r>
              <a:rPr lang="en-GB" sz="3200" dirty="0"/>
              <a:t> </a:t>
            </a:r>
            <a:r>
              <a:rPr lang="en-GB" sz="3200" dirty="0" err="1"/>
              <a:t>Zimmerer</a:t>
            </a:r>
            <a:r>
              <a:rPr lang="en-GB" sz="3200" dirty="0"/>
              <a:t>, </a:t>
            </a:r>
            <a:r>
              <a:rPr lang="en-GB" sz="3200" dirty="0" err="1"/>
              <a:t>pihak</a:t>
            </a:r>
            <a:r>
              <a:rPr lang="en-GB" sz="3200" dirty="0"/>
              <a:t> yang </a:t>
            </a:r>
            <a:r>
              <a:rPr lang="en-GB" sz="3200" dirty="0" err="1"/>
              <a:t>bertanggung</a:t>
            </a:r>
            <a:r>
              <a:rPr lang="en-GB" sz="3200" dirty="0"/>
              <a:t> </a:t>
            </a:r>
            <a:r>
              <a:rPr lang="en-GB" sz="3200" dirty="0" err="1"/>
              <a:t>jawab</a:t>
            </a:r>
            <a:r>
              <a:rPr lang="en-GB" sz="3200" dirty="0"/>
              <a:t> </a:t>
            </a:r>
            <a:r>
              <a:rPr lang="en-GB" sz="3200" dirty="0" err="1"/>
              <a:t>terhadap</a:t>
            </a:r>
            <a:r>
              <a:rPr lang="en-GB" sz="3200" dirty="0"/>
              <a:t> moral </a:t>
            </a:r>
            <a:r>
              <a:rPr lang="en-GB" sz="3200" dirty="0" err="1"/>
              <a:t>etika</a:t>
            </a:r>
            <a:r>
              <a:rPr lang="en-GB" sz="3200" dirty="0"/>
              <a:t> </a:t>
            </a:r>
            <a:r>
              <a:rPr lang="en-GB" sz="3200" dirty="0" err="1"/>
              <a:t>adalah</a:t>
            </a:r>
            <a:r>
              <a:rPr lang="en-GB" sz="3200" dirty="0"/>
              <a:t> </a:t>
            </a:r>
            <a:r>
              <a:rPr lang="en-GB" sz="3200" dirty="0" err="1"/>
              <a:t>manajer</a:t>
            </a:r>
            <a:r>
              <a:rPr lang="en-GB" sz="3200" dirty="0"/>
              <a:t>. Oleh </a:t>
            </a:r>
            <a:r>
              <a:rPr lang="en-GB" sz="3200" dirty="0" err="1"/>
              <a:t>karena</a:t>
            </a:r>
            <a:r>
              <a:rPr lang="en-GB" sz="3200" dirty="0"/>
              <a:t> </a:t>
            </a:r>
            <a:r>
              <a:rPr lang="en-GB" sz="3200" dirty="0" err="1"/>
              <a:t>itu</a:t>
            </a:r>
            <a:r>
              <a:rPr lang="en-GB" sz="3200" dirty="0"/>
              <a:t>, </a:t>
            </a:r>
            <a:r>
              <a:rPr lang="en-GB" sz="3200" dirty="0" err="1"/>
              <a:t>ada</a:t>
            </a:r>
            <a:r>
              <a:rPr lang="en-GB" sz="3200" dirty="0"/>
              <a:t> </a:t>
            </a:r>
            <a:r>
              <a:rPr lang="en-GB" sz="3200" dirty="0" err="1"/>
              <a:t>tiga</a:t>
            </a:r>
            <a:r>
              <a:rPr lang="en-GB" sz="3200" dirty="0"/>
              <a:t> </a:t>
            </a:r>
            <a:r>
              <a:rPr lang="en-GB" sz="3200" dirty="0" err="1"/>
              <a:t>tipe</a:t>
            </a:r>
            <a:r>
              <a:rPr lang="en-GB" sz="3200" dirty="0"/>
              <a:t> </a:t>
            </a:r>
            <a:r>
              <a:rPr lang="en-GB" sz="3200" dirty="0" err="1"/>
              <a:t>manajer</a:t>
            </a:r>
            <a:r>
              <a:rPr lang="en-GB" sz="3200" dirty="0"/>
              <a:t> </a:t>
            </a:r>
            <a:r>
              <a:rPr lang="en-GB" sz="3200" dirty="0" err="1"/>
              <a:t>dilihat</a:t>
            </a:r>
            <a:r>
              <a:rPr lang="en-GB" sz="3200" dirty="0"/>
              <a:t> </a:t>
            </a:r>
            <a:r>
              <a:rPr lang="en-GB" sz="3200" dirty="0" err="1"/>
              <a:t>dari</a:t>
            </a:r>
            <a:r>
              <a:rPr lang="en-GB" sz="3200" dirty="0"/>
              <a:t> </a:t>
            </a:r>
            <a:r>
              <a:rPr lang="en-GB" sz="3200" dirty="0" err="1"/>
              <a:t>sudut</a:t>
            </a:r>
            <a:r>
              <a:rPr lang="en-GB" sz="3200" dirty="0"/>
              <a:t> </a:t>
            </a:r>
            <a:r>
              <a:rPr lang="en-GB" sz="3200" dirty="0" err="1"/>
              <a:t>etikanya</a:t>
            </a:r>
            <a:r>
              <a:rPr lang="en-GB" sz="3200" dirty="0"/>
              <a:t>, </a:t>
            </a:r>
            <a:r>
              <a:rPr lang="en-GB" sz="3200" dirty="0" err="1"/>
              <a:t>yaitu</a:t>
            </a:r>
            <a:r>
              <a:rPr lang="en-GB" sz="3200" dirty="0"/>
              <a:t> </a:t>
            </a:r>
            <a:r>
              <a:rPr lang="en-GB" sz="3200" dirty="0" err="1"/>
              <a:t>sebagai</a:t>
            </a:r>
            <a:r>
              <a:rPr lang="en-GB" sz="3200" dirty="0"/>
              <a:t> </a:t>
            </a:r>
            <a:r>
              <a:rPr lang="en-GB" sz="3200" dirty="0" err="1"/>
              <a:t>berikut</a:t>
            </a:r>
            <a:r>
              <a:rPr lang="en-GB" sz="3200" dirty="0"/>
              <a:t>:</a:t>
            </a:r>
          </a:p>
          <a:p>
            <a:pPr marL="514350" indent="-514350" algn="just">
              <a:buAutoNum type="arabicPeriod"/>
            </a:pPr>
            <a:r>
              <a:rPr lang="en-GB" sz="3200" dirty="0" err="1"/>
              <a:t>Manajemen</a:t>
            </a:r>
            <a:r>
              <a:rPr lang="en-GB" sz="3200" dirty="0"/>
              <a:t> Immoral</a:t>
            </a:r>
          </a:p>
          <a:p>
            <a:pPr marL="0" indent="457200" algn="just">
              <a:buNone/>
            </a:pPr>
            <a:r>
              <a:rPr lang="en-GB" sz="3200" dirty="0" err="1"/>
              <a:t>Manajemen</a:t>
            </a:r>
            <a:r>
              <a:rPr lang="en-GB" sz="3200" dirty="0"/>
              <a:t> immoral </a:t>
            </a:r>
            <a:r>
              <a:rPr lang="en-GB" sz="3200" dirty="0" err="1"/>
              <a:t>didorong</a:t>
            </a:r>
            <a:r>
              <a:rPr lang="en-GB" sz="3200" dirty="0"/>
              <a:t> oleh </a:t>
            </a:r>
            <a:r>
              <a:rPr lang="en-GB" sz="3200" dirty="0" err="1"/>
              <a:t>kepentingan</a:t>
            </a:r>
            <a:r>
              <a:rPr lang="en-GB" sz="3200" dirty="0"/>
              <a:t> </a:t>
            </a:r>
            <a:r>
              <a:rPr lang="en-GB" sz="3200" dirty="0" err="1"/>
              <a:t>dirinya</a:t>
            </a:r>
            <a:r>
              <a:rPr lang="en-GB" sz="3200" dirty="0"/>
              <a:t> </a:t>
            </a:r>
            <a:r>
              <a:rPr lang="en-GB" sz="3200" dirty="0" err="1"/>
              <a:t>sendiri</a:t>
            </a:r>
            <a:r>
              <a:rPr lang="en-GB" sz="3200" dirty="0"/>
              <a:t> demi </a:t>
            </a:r>
            <a:r>
              <a:rPr lang="en-GB" sz="3200" dirty="0" err="1"/>
              <a:t>keuntungan</a:t>
            </a:r>
            <a:r>
              <a:rPr lang="en-GB" sz="3200" dirty="0"/>
              <a:t> </a:t>
            </a:r>
            <a:r>
              <a:rPr lang="en-GB" sz="3200" dirty="0" err="1"/>
              <a:t>sendiri</a:t>
            </a:r>
            <a:r>
              <a:rPr lang="en-GB" sz="3200" dirty="0"/>
              <a:t> </a:t>
            </a:r>
            <a:r>
              <a:rPr lang="en-GB" sz="3200" dirty="0" err="1"/>
              <a:t>atau</a:t>
            </a:r>
            <a:r>
              <a:rPr lang="en-GB" sz="3200" dirty="0"/>
              <a:t> </a:t>
            </a:r>
            <a:r>
              <a:rPr lang="en-GB" sz="3200" dirty="0" err="1"/>
              <a:t>perusahaan</a:t>
            </a:r>
            <a:endParaRPr lang="en-GB" sz="3200" dirty="0"/>
          </a:p>
          <a:p>
            <a:pPr marL="514350" indent="-514350" algn="just">
              <a:buFont typeface="+mj-lt"/>
              <a:buAutoNum type="arabicPeriod" startAt="2"/>
            </a:pPr>
            <a:r>
              <a:rPr lang="en-GB" sz="3200" dirty="0" err="1"/>
              <a:t>Manajemen</a:t>
            </a:r>
            <a:r>
              <a:rPr lang="en-GB" sz="3200" dirty="0"/>
              <a:t> Amoral</a:t>
            </a:r>
          </a:p>
          <a:p>
            <a:pPr marL="0" indent="457200" algn="just">
              <a:buNone/>
              <a:tabLst>
                <a:tab pos="401638" algn="l"/>
              </a:tabLst>
            </a:pPr>
            <a:r>
              <a:rPr lang="en-GB" sz="3200" dirty="0" err="1"/>
              <a:t>Tujuan</a:t>
            </a:r>
            <a:r>
              <a:rPr lang="en-GB" sz="3200" dirty="0"/>
              <a:t> </a:t>
            </a:r>
            <a:r>
              <a:rPr lang="en-GB" sz="3200" dirty="0" err="1"/>
              <a:t>utama</a:t>
            </a:r>
            <a:r>
              <a:rPr lang="en-GB" sz="3200" dirty="0"/>
              <a:t> </a:t>
            </a:r>
            <a:r>
              <a:rPr lang="en-GB" sz="3200" dirty="0" err="1"/>
              <a:t>dari</a:t>
            </a:r>
            <a:r>
              <a:rPr lang="en-GB" sz="3200" dirty="0"/>
              <a:t> </a:t>
            </a:r>
            <a:r>
              <a:rPr lang="en-GB" sz="3200" dirty="0" err="1"/>
              <a:t>manajemen</a:t>
            </a:r>
            <a:r>
              <a:rPr lang="en-GB" sz="3200" dirty="0"/>
              <a:t> amoral </a:t>
            </a:r>
            <a:r>
              <a:rPr lang="en-GB" sz="3200" dirty="0" err="1"/>
              <a:t>adalah</a:t>
            </a:r>
            <a:r>
              <a:rPr lang="en-GB" sz="3200" dirty="0"/>
              <a:t> </a:t>
            </a:r>
            <a:r>
              <a:rPr lang="en-GB" sz="3200" dirty="0" err="1"/>
              <a:t>laba</a:t>
            </a:r>
            <a:r>
              <a:rPr lang="en-GB" sz="3200" dirty="0"/>
              <a:t>, </a:t>
            </a:r>
            <a:r>
              <a:rPr lang="en-GB" sz="3200" dirty="0" err="1"/>
              <a:t>akan</a:t>
            </a:r>
            <a:r>
              <a:rPr lang="en-GB" sz="3200" dirty="0"/>
              <a:t> </a:t>
            </a:r>
            <a:r>
              <a:rPr lang="en-GB" sz="3200" dirty="0" err="1"/>
              <a:t>tetapi</a:t>
            </a:r>
            <a:r>
              <a:rPr lang="en-GB" sz="3200" dirty="0"/>
              <a:t> </a:t>
            </a:r>
            <a:r>
              <a:rPr lang="en-GB" sz="3200" dirty="0" err="1"/>
              <a:t>tindakannya</a:t>
            </a:r>
            <a:r>
              <a:rPr lang="en-GB" sz="3200" dirty="0"/>
              <a:t> </a:t>
            </a:r>
            <a:r>
              <a:rPr lang="en-GB" sz="3200" dirty="0" err="1"/>
              <a:t>berbeda</a:t>
            </a:r>
            <a:r>
              <a:rPr lang="en-GB" sz="3200" dirty="0"/>
              <a:t> </a:t>
            </a:r>
            <a:r>
              <a:rPr lang="en-GB" sz="3200" dirty="0" err="1"/>
              <a:t>dengan</a:t>
            </a:r>
            <a:r>
              <a:rPr lang="en-GB" sz="3200" dirty="0"/>
              <a:t> </a:t>
            </a:r>
            <a:r>
              <a:rPr lang="en-GB" sz="3200" dirty="0" err="1"/>
              <a:t>manajemen</a:t>
            </a:r>
            <a:r>
              <a:rPr lang="en-GB" sz="3200" dirty="0"/>
              <a:t> immoral. Ada </a:t>
            </a:r>
            <a:r>
              <a:rPr lang="en-GB" sz="3200" dirty="0" err="1"/>
              <a:t>satu</a:t>
            </a:r>
            <a:r>
              <a:rPr lang="en-GB" sz="3200" dirty="0"/>
              <a:t> </a:t>
            </a:r>
            <a:r>
              <a:rPr lang="en-GB" sz="3200" dirty="0" err="1"/>
              <a:t>cara</a:t>
            </a:r>
            <a:r>
              <a:rPr lang="en-GB" sz="3200" dirty="0"/>
              <a:t> </a:t>
            </a:r>
            <a:r>
              <a:rPr lang="en-GB" sz="3200" dirty="0" err="1"/>
              <a:t>kunci</a:t>
            </a:r>
            <a:r>
              <a:rPr lang="en-GB" sz="3200" dirty="0"/>
              <a:t> yang </a:t>
            </a:r>
            <a:r>
              <a:rPr lang="en-GB" sz="3200" dirty="0" err="1"/>
              <a:t>membedakannya</a:t>
            </a:r>
            <a:r>
              <a:rPr lang="en-GB" sz="3200" dirty="0"/>
              <a:t>, </a:t>
            </a:r>
            <a:r>
              <a:rPr lang="en-GB" sz="3200" dirty="0" err="1"/>
              <a:t>yaitu</a:t>
            </a:r>
            <a:r>
              <a:rPr lang="en-GB" sz="3200" dirty="0"/>
              <a:t> </a:t>
            </a:r>
            <a:r>
              <a:rPr lang="en-GB" sz="3200" dirty="0" err="1"/>
              <a:t>mereka</a:t>
            </a:r>
            <a:r>
              <a:rPr lang="en-GB" sz="3200" dirty="0"/>
              <a:t> </a:t>
            </a:r>
            <a:r>
              <a:rPr lang="en-GB" sz="3200" dirty="0" err="1"/>
              <a:t>tidak</a:t>
            </a:r>
            <a:r>
              <a:rPr lang="en-GB" sz="3200" dirty="0"/>
              <a:t> </a:t>
            </a:r>
            <a:r>
              <a:rPr lang="en-GB" sz="3200" dirty="0" err="1"/>
              <a:t>dengan</a:t>
            </a:r>
            <a:r>
              <a:rPr lang="en-GB" sz="3200" dirty="0"/>
              <a:t> </a:t>
            </a:r>
            <a:r>
              <a:rPr lang="en-GB" sz="3200" dirty="0" err="1"/>
              <a:t>sengaja</a:t>
            </a:r>
            <a:r>
              <a:rPr lang="en-GB" sz="3200" dirty="0"/>
              <a:t> </a:t>
            </a:r>
            <a:r>
              <a:rPr lang="en-GB" sz="3200" dirty="0" err="1"/>
              <a:t>melanggar</a:t>
            </a:r>
            <a:r>
              <a:rPr lang="en-GB" sz="3200" dirty="0"/>
              <a:t> </a:t>
            </a:r>
            <a:r>
              <a:rPr lang="en-GB" sz="3200" dirty="0" err="1"/>
              <a:t>hukum</a:t>
            </a:r>
            <a:r>
              <a:rPr lang="en-GB" sz="3200" dirty="0"/>
              <a:t> </a:t>
            </a:r>
            <a:r>
              <a:rPr lang="en-GB" sz="3200" dirty="0" err="1"/>
              <a:t>atau</a:t>
            </a:r>
            <a:r>
              <a:rPr lang="en-GB" sz="3200" dirty="0"/>
              <a:t> </a:t>
            </a:r>
            <a:r>
              <a:rPr lang="en-GB" sz="3200" dirty="0" err="1"/>
              <a:t>norma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.</a:t>
            </a:r>
          </a:p>
          <a:p>
            <a:pPr marL="514350" indent="-514350" algn="just">
              <a:buFont typeface="+mj-lt"/>
              <a:buAutoNum type="arabicPeriod" startAt="3"/>
            </a:pPr>
            <a:r>
              <a:rPr lang="en-GB" sz="3200" dirty="0" err="1"/>
              <a:t>Manajemen</a:t>
            </a:r>
            <a:r>
              <a:rPr lang="en-GB" sz="3200" dirty="0"/>
              <a:t> Moral</a:t>
            </a:r>
          </a:p>
          <a:p>
            <a:pPr marL="0" indent="457200" algn="just">
              <a:buNone/>
            </a:pPr>
            <a:r>
              <a:rPr lang="en-GB" sz="3200" dirty="0" err="1"/>
              <a:t>Manajemen</a:t>
            </a:r>
            <a:r>
              <a:rPr lang="en-GB" sz="3200" dirty="0"/>
              <a:t> moral juga </a:t>
            </a:r>
            <a:r>
              <a:rPr lang="en-GB" sz="3200" dirty="0" err="1"/>
              <a:t>bertujuan</a:t>
            </a:r>
            <a:r>
              <a:rPr lang="en-GB" sz="3200" dirty="0"/>
              <a:t> </a:t>
            </a:r>
            <a:r>
              <a:rPr lang="en-GB" sz="3200" dirty="0" err="1"/>
              <a:t>untuk</a:t>
            </a:r>
            <a:r>
              <a:rPr lang="en-GB" sz="3200" dirty="0"/>
              <a:t> </a:t>
            </a:r>
            <a:r>
              <a:rPr lang="en-GB" sz="3200" dirty="0" err="1"/>
              <a:t>meraih</a:t>
            </a:r>
            <a:r>
              <a:rPr lang="en-GB" sz="3200" dirty="0"/>
              <a:t> </a:t>
            </a:r>
            <a:r>
              <a:rPr lang="en-GB" sz="3200" dirty="0" err="1"/>
              <a:t>keberhasilan</a:t>
            </a:r>
            <a:r>
              <a:rPr lang="en-GB" sz="3200" dirty="0"/>
              <a:t>, </a:t>
            </a:r>
            <a:r>
              <a:rPr lang="en-GB" sz="3200" dirty="0" err="1"/>
              <a:t>tetapi</a:t>
            </a:r>
            <a:r>
              <a:rPr lang="en-GB" sz="3200" dirty="0"/>
              <a:t> </a:t>
            </a:r>
            <a:r>
              <a:rPr lang="en-GB" sz="3200" dirty="0" err="1"/>
              <a:t>dengan</a:t>
            </a:r>
            <a:r>
              <a:rPr lang="en-GB" sz="3200" dirty="0"/>
              <a:t> </a:t>
            </a:r>
            <a:r>
              <a:rPr lang="en-GB" sz="3200" dirty="0" err="1"/>
              <a:t>menggunakan</a:t>
            </a:r>
            <a:r>
              <a:rPr lang="en-GB" sz="3200" dirty="0"/>
              <a:t> </a:t>
            </a:r>
            <a:r>
              <a:rPr lang="en-GB" sz="3200" dirty="0" err="1"/>
              <a:t>aspek</a:t>
            </a:r>
            <a:r>
              <a:rPr lang="en-GB" sz="3200" dirty="0"/>
              <a:t> legal dan </a:t>
            </a:r>
            <a:r>
              <a:rPr lang="en-GB" sz="3200" dirty="0" err="1"/>
              <a:t>prinsip-prinsip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411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52400"/>
            <a:ext cx="7207779" cy="1400530"/>
          </a:xfrm>
        </p:spPr>
        <p:txBody>
          <a:bodyPr/>
          <a:lstStyle/>
          <a:p>
            <a:r>
              <a:rPr lang="en-GB" sz="4000" b="1" dirty="0" err="1"/>
              <a:t>Prinsip-Prinsip</a:t>
            </a:r>
            <a:r>
              <a:rPr lang="en-GB" sz="4000" b="1" dirty="0"/>
              <a:t> Etika dan </a:t>
            </a:r>
            <a:r>
              <a:rPr lang="en-GB" sz="4000" b="1" dirty="0" err="1"/>
              <a:t>Perilaku</a:t>
            </a:r>
            <a:r>
              <a:rPr lang="en-GB" sz="4000" b="1" dirty="0"/>
              <a:t> </a:t>
            </a:r>
            <a:r>
              <a:rPr lang="en-GB" sz="4000" b="1" dirty="0" err="1"/>
              <a:t>Bisnis</a:t>
            </a:r>
            <a:r>
              <a:rPr lang="en-GB" sz="4000" b="1" dirty="0"/>
              <a:t>/</a:t>
            </a:r>
            <a:r>
              <a:rPr lang="en-GB" sz="4000" b="1" dirty="0" err="1"/>
              <a:t>Berwirausaha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552930"/>
            <a:ext cx="8077200" cy="515267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GB" sz="3200" dirty="0" err="1"/>
              <a:t>Menurut</a:t>
            </a:r>
            <a:r>
              <a:rPr lang="en-GB" sz="3200" dirty="0"/>
              <a:t> </a:t>
            </a:r>
            <a:r>
              <a:rPr lang="en-GB" sz="3200" dirty="0" err="1"/>
              <a:t>pendapat</a:t>
            </a:r>
            <a:r>
              <a:rPr lang="en-GB" sz="3200" dirty="0"/>
              <a:t> Michael Josephson (1988) yang </a:t>
            </a:r>
            <a:r>
              <a:rPr lang="en-GB" sz="3200" dirty="0" err="1"/>
              <a:t>dikutip</a:t>
            </a:r>
            <a:r>
              <a:rPr lang="en-GB" sz="3200" dirty="0"/>
              <a:t> oleh </a:t>
            </a:r>
            <a:r>
              <a:rPr lang="en-GB" sz="3200" dirty="0" err="1"/>
              <a:t>Zimmerer</a:t>
            </a:r>
            <a:r>
              <a:rPr lang="en-GB" sz="3200" dirty="0"/>
              <a:t> (1996:27-28), </a:t>
            </a:r>
            <a:r>
              <a:rPr lang="en-GB" sz="3200" dirty="0" err="1"/>
              <a:t>secara</a:t>
            </a:r>
            <a:r>
              <a:rPr lang="en-GB" sz="3200" dirty="0"/>
              <a:t> universal, </a:t>
            </a:r>
            <a:r>
              <a:rPr lang="en-GB" sz="3200" dirty="0" err="1"/>
              <a:t>ada</a:t>
            </a:r>
            <a:r>
              <a:rPr lang="en-GB" sz="3200" dirty="0"/>
              <a:t> 10 </a:t>
            </a:r>
            <a:r>
              <a:rPr lang="en-GB" sz="3200" dirty="0" err="1"/>
              <a:t>prinsip</a:t>
            </a:r>
            <a:r>
              <a:rPr lang="en-GB" sz="3200" dirty="0"/>
              <a:t> </a:t>
            </a:r>
            <a:r>
              <a:rPr lang="en-GB" sz="3200" dirty="0" err="1"/>
              <a:t>etika</a:t>
            </a:r>
            <a:r>
              <a:rPr lang="en-GB" sz="3200" dirty="0"/>
              <a:t> yang </a:t>
            </a:r>
            <a:r>
              <a:rPr lang="en-GB" sz="3200" dirty="0" err="1"/>
              <a:t>mengarahkan</a:t>
            </a:r>
            <a:r>
              <a:rPr lang="en-GB" sz="3200" dirty="0"/>
              <a:t> </a:t>
            </a:r>
            <a:r>
              <a:rPr lang="en-GB" sz="3200" dirty="0" err="1"/>
              <a:t>perilaku</a:t>
            </a:r>
            <a:r>
              <a:rPr lang="en-GB" sz="3200" dirty="0"/>
              <a:t>, </a:t>
            </a:r>
            <a:r>
              <a:rPr lang="en-GB" sz="3200" dirty="0" err="1"/>
              <a:t>yaitu</a:t>
            </a:r>
            <a:r>
              <a:rPr lang="en-GB" sz="3200" dirty="0"/>
              <a:t>:</a:t>
            </a:r>
          </a:p>
          <a:p>
            <a:pPr marL="514350" indent="-514350" algn="just">
              <a:buAutoNum type="arabicPeriod"/>
            </a:pPr>
            <a:r>
              <a:rPr lang="en-GB" sz="3200" dirty="0" err="1"/>
              <a:t>Kejujuran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Integritas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Memelihara</a:t>
            </a:r>
            <a:r>
              <a:rPr lang="en-GB" sz="3200" dirty="0"/>
              <a:t> </a:t>
            </a:r>
            <a:r>
              <a:rPr lang="en-GB" sz="3200" dirty="0" err="1"/>
              <a:t>janji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Kesetiaan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Kewajaran</a:t>
            </a:r>
            <a:r>
              <a:rPr lang="en-GB" sz="3200" dirty="0"/>
              <a:t>/</a:t>
            </a:r>
            <a:r>
              <a:rPr lang="en-GB" sz="3200" dirty="0" err="1"/>
              <a:t>keadilan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Suka</a:t>
            </a:r>
            <a:r>
              <a:rPr lang="en-GB" sz="3200" dirty="0"/>
              <a:t> </a:t>
            </a:r>
            <a:r>
              <a:rPr lang="en-GB" sz="3200" dirty="0" err="1"/>
              <a:t>membantu</a:t>
            </a:r>
            <a:r>
              <a:rPr lang="en-GB" sz="3200" dirty="0"/>
              <a:t> orang lain</a:t>
            </a:r>
          </a:p>
          <a:p>
            <a:pPr marL="514350" indent="-514350" algn="just">
              <a:buAutoNum type="arabicPeriod"/>
            </a:pPr>
            <a:r>
              <a:rPr lang="en-GB" sz="3200" dirty="0" err="1"/>
              <a:t>Hormat</a:t>
            </a:r>
            <a:r>
              <a:rPr lang="en-GB" sz="3200" dirty="0"/>
              <a:t> </a:t>
            </a:r>
            <a:r>
              <a:rPr lang="en-GB" sz="3200" dirty="0" err="1"/>
              <a:t>kepada</a:t>
            </a:r>
            <a:r>
              <a:rPr lang="en-GB" sz="3200" dirty="0"/>
              <a:t> orang lain</a:t>
            </a:r>
          </a:p>
          <a:p>
            <a:pPr marL="514350" indent="-514350" algn="just">
              <a:buAutoNum type="arabicPeriod"/>
            </a:pPr>
            <a:r>
              <a:rPr lang="en-GB" sz="3200" dirty="0" err="1"/>
              <a:t>Warga</a:t>
            </a:r>
            <a:r>
              <a:rPr lang="en-GB" sz="3200" dirty="0"/>
              <a:t> negara yang </a:t>
            </a:r>
            <a:r>
              <a:rPr lang="en-GB" sz="3200" dirty="0" err="1"/>
              <a:t>bertanggung</a:t>
            </a:r>
            <a:r>
              <a:rPr lang="en-GB" sz="3200" dirty="0"/>
              <a:t> </a:t>
            </a:r>
            <a:r>
              <a:rPr lang="en-GB" sz="3200" dirty="0" err="1"/>
              <a:t>jawab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Mengejar</a:t>
            </a:r>
            <a:r>
              <a:rPr lang="en-GB" sz="3200" dirty="0"/>
              <a:t> </a:t>
            </a:r>
            <a:r>
              <a:rPr lang="en-GB" sz="3200" dirty="0" err="1"/>
              <a:t>keungglan</a:t>
            </a: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 err="1"/>
              <a:t>Dapat</a:t>
            </a:r>
            <a:r>
              <a:rPr lang="en-GB" sz="3200" dirty="0"/>
              <a:t> </a:t>
            </a:r>
            <a:r>
              <a:rPr lang="en-GB" sz="3200" dirty="0" err="1"/>
              <a:t>dipertanggungjawabkan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05299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52400"/>
            <a:ext cx="7315199" cy="1400530"/>
          </a:xfrm>
        </p:spPr>
        <p:txBody>
          <a:bodyPr/>
          <a:lstStyle/>
          <a:p>
            <a:r>
              <a:rPr lang="en-GB" sz="3200" b="1" dirty="0"/>
              <a:t>Cara-Cara </a:t>
            </a:r>
            <a:r>
              <a:rPr lang="en-GB" sz="3200" b="1" dirty="0" err="1"/>
              <a:t>Mempertahankan</a:t>
            </a:r>
            <a:r>
              <a:rPr lang="en-GB" sz="3200" b="1" dirty="0"/>
              <a:t> </a:t>
            </a:r>
            <a:r>
              <a:rPr lang="en-GB" sz="3200" b="1" dirty="0" err="1"/>
              <a:t>Standar</a:t>
            </a:r>
            <a:r>
              <a:rPr lang="en-GB" sz="3200" b="1" dirty="0"/>
              <a:t> Etika </a:t>
            </a:r>
            <a:r>
              <a:rPr lang="en-GB" sz="3200" b="1" dirty="0" err="1"/>
              <a:t>Bisnis</a:t>
            </a:r>
            <a:r>
              <a:rPr lang="en-GB" sz="3200" b="1" dirty="0"/>
              <a:t>/</a:t>
            </a:r>
            <a:r>
              <a:rPr lang="en-GB" sz="3200" b="1" dirty="0" err="1"/>
              <a:t>Berwirausaha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447800"/>
            <a:ext cx="8077199" cy="40386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GB" sz="2800" b="1" dirty="0" err="1"/>
              <a:t>Ciptakan</a:t>
            </a:r>
            <a:r>
              <a:rPr lang="en-GB" sz="2800" b="1" dirty="0"/>
              <a:t> </a:t>
            </a:r>
            <a:r>
              <a:rPr lang="en-GB" sz="2800" b="1" dirty="0" err="1"/>
              <a:t>kepercayaan</a:t>
            </a:r>
            <a:r>
              <a:rPr lang="en-GB" sz="2800" b="1" dirty="0"/>
              <a:t> </a:t>
            </a:r>
            <a:r>
              <a:rPr lang="en-GB" sz="2800" b="1" dirty="0" err="1"/>
              <a:t>perusahaan</a:t>
            </a:r>
            <a:r>
              <a:rPr lang="en-GB" sz="2800" dirty="0"/>
              <a:t>. </a:t>
            </a:r>
            <a:r>
              <a:rPr lang="en-GB" sz="2800" dirty="0" err="1"/>
              <a:t>Kepercayaan</a:t>
            </a:r>
            <a:r>
              <a:rPr lang="en-GB" sz="2800" dirty="0"/>
              <a:t> </a:t>
            </a:r>
            <a:r>
              <a:rPr lang="en-GB" sz="2800" dirty="0" err="1"/>
              <a:t>perusahaan</a:t>
            </a:r>
            <a:r>
              <a:rPr lang="en-GB" sz="2800" dirty="0"/>
              <a:t> </a:t>
            </a:r>
            <a:r>
              <a:rPr lang="en-GB" sz="2800" dirty="0" err="1"/>
              <a:t>dalam</a:t>
            </a:r>
            <a:r>
              <a:rPr lang="en-GB" sz="2800" dirty="0"/>
              <a:t> </a:t>
            </a:r>
            <a:r>
              <a:rPr lang="en-GB" sz="2800" dirty="0" err="1"/>
              <a:t>menetapkan</a:t>
            </a:r>
            <a:r>
              <a:rPr lang="en-GB" sz="2800" dirty="0"/>
              <a:t> </a:t>
            </a:r>
            <a:r>
              <a:rPr lang="en-GB" sz="2800" dirty="0" err="1"/>
              <a:t>nilai-nilai</a:t>
            </a:r>
            <a:r>
              <a:rPr lang="en-GB" sz="2800" dirty="0"/>
              <a:t> </a:t>
            </a:r>
            <a:r>
              <a:rPr lang="en-GB" sz="2800" dirty="0" err="1"/>
              <a:t>perusahaan</a:t>
            </a:r>
            <a:r>
              <a:rPr lang="en-GB" sz="2800" dirty="0"/>
              <a:t> yang </a:t>
            </a:r>
            <a:r>
              <a:rPr lang="en-GB" sz="2800" dirty="0" err="1"/>
              <a:t>mendasari</a:t>
            </a:r>
            <a:r>
              <a:rPr lang="en-GB" sz="2800" dirty="0"/>
              <a:t> </a:t>
            </a:r>
            <a:r>
              <a:rPr lang="en-GB" sz="2800" dirty="0" err="1"/>
              <a:t>tanggung</a:t>
            </a:r>
            <a:r>
              <a:rPr lang="en-GB" sz="2800" dirty="0"/>
              <a:t> </a:t>
            </a:r>
            <a:r>
              <a:rPr lang="en-GB" sz="2800" dirty="0" err="1"/>
              <a:t>jawab</a:t>
            </a:r>
            <a:r>
              <a:rPr lang="en-GB" sz="2800" dirty="0"/>
              <a:t> </a:t>
            </a:r>
            <a:r>
              <a:rPr lang="en-GB" sz="2800" dirty="0" err="1"/>
              <a:t>etika</a:t>
            </a:r>
            <a:r>
              <a:rPr lang="en-GB" sz="2800" dirty="0"/>
              <a:t> </a:t>
            </a:r>
            <a:r>
              <a:rPr lang="en-GB" sz="2800" dirty="0" err="1"/>
              <a:t>bagi</a:t>
            </a:r>
            <a:r>
              <a:rPr lang="en-GB" sz="2800" dirty="0"/>
              <a:t> </a:t>
            </a:r>
            <a:r>
              <a:rPr lang="en-GB" sz="2800" dirty="0" err="1"/>
              <a:t>pemangku</a:t>
            </a:r>
            <a:r>
              <a:rPr lang="en-GB" sz="2800" dirty="0"/>
              <a:t> </a:t>
            </a:r>
            <a:r>
              <a:rPr lang="en-GB" sz="2800" dirty="0" err="1"/>
              <a:t>kepentingan</a:t>
            </a:r>
            <a:r>
              <a:rPr lang="en-GB" sz="2800" dirty="0"/>
              <a:t>.</a:t>
            </a:r>
          </a:p>
          <a:p>
            <a:pPr marL="457200" indent="-457200">
              <a:buAutoNum type="arabicPeriod"/>
            </a:pPr>
            <a:r>
              <a:rPr lang="en-GB" sz="2800" b="1" dirty="0" err="1"/>
              <a:t>Kembangkan</a:t>
            </a:r>
            <a:r>
              <a:rPr lang="en-GB" sz="2800" b="1" dirty="0"/>
              <a:t> </a:t>
            </a:r>
            <a:r>
              <a:rPr lang="en-GB" sz="2800" b="1" dirty="0" err="1"/>
              <a:t>kode</a:t>
            </a:r>
            <a:r>
              <a:rPr lang="en-GB" sz="2800" b="1" dirty="0"/>
              <a:t> </a:t>
            </a:r>
            <a:r>
              <a:rPr lang="en-GB" sz="2800" b="1" dirty="0" err="1"/>
              <a:t>etik</a:t>
            </a:r>
            <a:r>
              <a:rPr lang="en-GB" sz="2800" dirty="0"/>
              <a:t>. Kode </a:t>
            </a:r>
            <a:r>
              <a:rPr lang="en-GB" sz="2800" dirty="0" err="1"/>
              <a:t>etik</a:t>
            </a:r>
            <a:r>
              <a:rPr lang="en-GB" sz="2800" dirty="0"/>
              <a:t> </a:t>
            </a:r>
            <a:r>
              <a:rPr lang="en-GB" sz="2800" dirty="0" err="1"/>
              <a:t>merupakan</a:t>
            </a:r>
            <a:r>
              <a:rPr lang="en-GB" sz="2800" dirty="0"/>
              <a:t> </a:t>
            </a:r>
            <a:r>
              <a:rPr lang="en-GB" sz="2800" dirty="0" err="1"/>
              <a:t>suatu</a:t>
            </a:r>
            <a:r>
              <a:rPr lang="en-GB" sz="2800" dirty="0"/>
              <a:t> </a:t>
            </a:r>
            <a:r>
              <a:rPr lang="en-GB" sz="2800" dirty="0" err="1"/>
              <a:t>catatan</a:t>
            </a:r>
            <a:r>
              <a:rPr lang="en-GB" sz="2800" dirty="0"/>
              <a:t> </a:t>
            </a:r>
            <a:r>
              <a:rPr lang="en-GB" sz="2800" dirty="0" err="1"/>
              <a:t>tentang</a:t>
            </a:r>
            <a:r>
              <a:rPr lang="en-GB" sz="2800" dirty="0"/>
              <a:t> </a:t>
            </a:r>
            <a:r>
              <a:rPr lang="en-GB" sz="2800" dirty="0" err="1"/>
              <a:t>standar</a:t>
            </a:r>
            <a:r>
              <a:rPr lang="en-GB" sz="2800" dirty="0"/>
              <a:t> </a:t>
            </a:r>
            <a:r>
              <a:rPr lang="en-GB" sz="2800" dirty="0" err="1"/>
              <a:t>tingkah</a:t>
            </a:r>
            <a:r>
              <a:rPr lang="en-GB" sz="2800" dirty="0"/>
              <a:t> </a:t>
            </a:r>
            <a:r>
              <a:rPr lang="en-GB" sz="2800" dirty="0" err="1"/>
              <a:t>laku</a:t>
            </a:r>
            <a:r>
              <a:rPr lang="en-GB" sz="2800" dirty="0"/>
              <a:t> dan </a:t>
            </a:r>
            <a:r>
              <a:rPr lang="en-GB" sz="2800" dirty="0" err="1"/>
              <a:t>prinsip-prinsip</a:t>
            </a:r>
            <a:r>
              <a:rPr lang="en-GB" sz="2800" dirty="0"/>
              <a:t> </a:t>
            </a:r>
            <a:r>
              <a:rPr lang="en-GB" sz="2800" dirty="0" err="1"/>
              <a:t>etika</a:t>
            </a:r>
            <a:r>
              <a:rPr lang="en-GB" sz="2800" dirty="0"/>
              <a:t> yang </a:t>
            </a:r>
            <a:r>
              <a:rPr lang="en-GB" sz="2800" dirty="0" err="1"/>
              <a:t>diharapkan</a:t>
            </a:r>
            <a:r>
              <a:rPr lang="en-GB" sz="2800" dirty="0"/>
              <a:t> </a:t>
            </a:r>
            <a:r>
              <a:rPr lang="en-GB" sz="2800" dirty="0" err="1"/>
              <a:t>perusahaan</a:t>
            </a:r>
            <a:r>
              <a:rPr lang="en-GB" sz="2800" dirty="0"/>
              <a:t> </a:t>
            </a:r>
            <a:r>
              <a:rPr lang="en-GB" sz="2800" dirty="0" err="1"/>
              <a:t>dari</a:t>
            </a:r>
            <a:r>
              <a:rPr lang="en-GB" sz="2800" dirty="0"/>
              <a:t> </a:t>
            </a:r>
            <a:r>
              <a:rPr lang="en-GB" sz="2800" dirty="0" err="1"/>
              <a:t>karyawan</a:t>
            </a:r>
            <a:r>
              <a:rPr lang="en-GB" sz="2800" dirty="0"/>
              <a:t>. (</a:t>
            </a:r>
            <a:r>
              <a:rPr lang="en-GB" sz="2800" dirty="0" err="1"/>
              <a:t>sebagai</a:t>
            </a:r>
            <a:r>
              <a:rPr lang="en-GB" sz="2800" dirty="0"/>
              <a:t> </a:t>
            </a:r>
            <a:r>
              <a:rPr lang="en-GB" sz="2800" dirty="0" err="1"/>
              <a:t>berikut</a:t>
            </a:r>
            <a:r>
              <a:rPr lang="en-GB" sz="2800" dirty="0"/>
              <a:t>..)</a:t>
            </a:r>
          </a:p>
        </p:txBody>
      </p:sp>
    </p:spTree>
    <p:extLst>
      <p:ext uri="{BB962C8B-B14F-4D97-AF65-F5344CB8AC3E}">
        <p14:creationId xmlns:p14="http://schemas.microsoft.com/office/powerpoint/2010/main" val="2299118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0390-D084-433B-BE0D-963A78F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92" y="84368"/>
            <a:ext cx="7055380" cy="842682"/>
          </a:xfrm>
        </p:spPr>
        <p:txBody>
          <a:bodyPr/>
          <a:lstStyle/>
          <a:p>
            <a:r>
              <a:rPr lang="en-US" b="1" dirty="0"/>
              <a:t>Kode </a:t>
            </a:r>
            <a:r>
              <a:rPr lang="en-US" b="1" dirty="0" err="1"/>
              <a:t>Etik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44B7-03BF-4753-9669-40C0843D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836844"/>
            <a:ext cx="7911270" cy="570235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GB" dirty="0" err="1"/>
              <a:t>Topik-topik</a:t>
            </a:r>
            <a:r>
              <a:rPr lang="en-GB" dirty="0"/>
              <a:t> </a:t>
            </a:r>
            <a:r>
              <a:rPr lang="en-GB" dirty="0" err="1"/>
              <a:t>khas</a:t>
            </a:r>
            <a:r>
              <a:rPr lang="en-GB" dirty="0"/>
              <a:t> yang </a:t>
            </a:r>
            <a:r>
              <a:rPr lang="en-GB" dirty="0" err="1"/>
              <a:t>ada</a:t>
            </a:r>
            <a:r>
              <a:rPr lang="en-GB" dirty="0"/>
              <a:t> pada </a:t>
            </a:r>
            <a:r>
              <a:rPr lang="en-GB" dirty="0" err="1"/>
              <a:t>suatu</a:t>
            </a:r>
            <a:r>
              <a:rPr lang="en-GB" dirty="0"/>
              <a:t> </a:t>
            </a:r>
            <a:r>
              <a:rPr lang="en-GB" dirty="0" err="1"/>
              <a:t>kode</a:t>
            </a:r>
            <a:r>
              <a:rPr lang="en-GB" dirty="0"/>
              <a:t> </a:t>
            </a:r>
            <a:r>
              <a:rPr lang="en-GB" dirty="0" err="1"/>
              <a:t>etik</a:t>
            </a:r>
            <a:r>
              <a:rPr lang="en-GB" dirty="0"/>
              <a:t> </a:t>
            </a:r>
            <a:r>
              <a:rPr lang="en-GB" dirty="0" err="1"/>
              <a:t>biasanya</a:t>
            </a:r>
            <a:r>
              <a:rPr lang="en-GB" dirty="0"/>
              <a:t> </a:t>
            </a:r>
            <a:r>
              <a:rPr lang="en-GB" dirty="0" err="1"/>
              <a:t>memuat</a:t>
            </a:r>
            <a:r>
              <a:rPr lang="en-GB" dirty="0"/>
              <a:t>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/>
              <a:t>hal-hal</a:t>
            </a:r>
            <a:r>
              <a:rPr lang="en-GB" dirty="0"/>
              <a:t> </a:t>
            </a:r>
            <a:r>
              <a:rPr lang="en-GB" dirty="0" err="1"/>
              <a:t>berikut</a:t>
            </a:r>
            <a:r>
              <a:rPr lang="en-GB" dirty="0"/>
              <a:t>.</a:t>
            </a:r>
          </a:p>
          <a:p>
            <a:pPr marL="457200" indent="-457200" algn="just">
              <a:buAutoNum type="alphaLcPeriod"/>
            </a:pPr>
            <a:r>
              <a:rPr lang="en-GB" dirty="0" err="1"/>
              <a:t>Ketulusan</a:t>
            </a:r>
            <a:r>
              <a:rPr lang="en-GB" dirty="0"/>
              <a:t> </a:t>
            </a:r>
            <a:r>
              <a:rPr lang="en-GB" dirty="0" err="1"/>
              <a:t>hati</a:t>
            </a:r>
            <a:r>
              <a:rPr lang="en-GB" dirty="0"/>
              <a:t> </a:t>
            </a:r>
            <a:r>
              <a:rPr lang="en-GB" dirty="0" err="1"/>
              <a:t>secara</a:t>
            </a:r>
            <a:r>
              <a:rPr lang="en-GB" dirty="0"/>
              <a:t> fundamental dan </a:t>
            </a:r>
            <a:r>
              <a:rPr lang="en-GB" dirty="0" err="1"/>
              <a:t>ketaatan</a:t>
            </a:r>
            <a:r>
              <a:rPr lang="en-GB" dirty="0"/>
              <a:t> pada </a:t>
            </a:r>
            <a:r>
              <a:rPr lang="en-GB" dirty="0" err="1"/>
              <a:t>hukum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Kualitas</a:t>
            </a:r>
            <a:r>
              <a:rPr lang="en-US" dirty="0"/>
              <a:t> dan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/>
              <a:t>Kesehatan dan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Konflik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Praktk</a:t>
            </a:r>
            <a:r>
              <a:rPr lang="en-US" dirty="0"/>
              <a:t> dan Latihan </a:t>
            </a:r>
            <a:r>
              <a:rPr lang="en-US" dirty="0" err="1"/>
              <a:t>karyawan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dan </a:t>
            </a:r>
            <a:r>
              <a:rPr lang="en-US" dirty="0" err="1"/>
              <a:t>penjualan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Keamanan</a:t>
            </a:r>
            <a:r>
              <a:rPr lang="en-US" dirty="0"/>
              <a:t>/</a:t>
            </a:r>
            <a:r>
              <a:rPr lang="en-US" dirty="0" err="1"/>
              <a:t>kebebasan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berpolitik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finansial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pemasok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, </a:t>
            </a:r>
            <a:r>
              <a:rPr lang="en-US" dirty="0" err="1"/>
              <a:t>pengajuan</a:t>
            </a:r>
            <a:r>
              <a:rPr lang="en-US" dirty="0"/>
              <a:t> </a:t>
            </a:r>
            <a:r>
              <a:rPr lang="en-US" dirty="0" err="1"/>
              <a:t>rekening</a:t>
            </a:r>
            <a:r>
              <a:rPr lang="en-US" dirty="0"/>
              <a:t>, dan </a:t>
            </a:r>
            <a:r>
              <a:rPr lang="en-US" dirty="0" err="1"/>
              <a:t>kontrak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dagang</a:t>
            </a:r>
            <a:r>
              <a:rPr lang="en-US" dirty="0"/>
              <a:t>/</a:t>
            </a:r>
            <a:r>
              <a:rPr lang="en-US" dirty="0" err="1"/>
              <a:t>informasi</a:t>
            </a:r>
            <a:r>
              <a:rPr lang="en-US" dirty="0"/>
              <a:t> orang </a:t>
            </a:r>
            <a:r>
              <a:rPr lang="en-US" dirty="0" err="1"/>
              <a:t>dalam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usaha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pemilikan</a:t>
            </a:r>
            <a:endParaRPr lang="en-US" dirty="0"/>
          </a:p>
          <a:p>
            <a:pPr marL="457200" indent="-457200" algn="just">
              <a:buAutoNum type="alphaLcPeriod"/>
            </a:pP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kemasan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BA98-A71E-433C-85F4-3260ED47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10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08175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0390-D084-433B-BE0D-963A78F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92" y="84368"/>
            <a:ext cx="7055380" cy="1071282"/>
          </a:xfrm>
        </p:spPr>
        <p:txBody>
          <a:bodyPr/>
          <a:lstStyle/>
          <a:p>
            <a:r>
              <a:rPr lang="en-GB" sz="3200" b="1" dirty="0"/>
              <a:t>Cara-Cara </a:t>
            </a:r>
            <a:r>
              <a:rPr lang="en-GB" sz="3200" b="1" dirty="0" err="1"/>
              <a:t>Mempertahankan</a:t>
            </a:r>
            <a:r>
              <a:rPr lang="en-GB" sz="3200" b="1" dirty="0"/>
              <a:t> </a:t>
            </a:r>
            <a:r>
              <a:rPr lang="en-GB" sz="3200" b="1" dirty="0" err="1"/>
              <a:t>Standar</a:t>
            </a:r>
            <a:r>
              <a:rPr lang="en-GB" sz="3200" b="1" dirty="0"/>
              <a:t> Etika </a:t>
            </a:r>
            <a:r>
              <a:rPr lang="en-GB" sz="3200" b="1" dirty="0" err="1"/>
              <a:t>Bisnis</a:t>
            </a:r>
            <a:r>
              <a:rPr lang="en-GB" sz="3200" b="1" dirty="0"/>
              <a:t>/</a:t>
            </a:r>
            <a:r>
              <a:rPr lang="en-GB" sz="3200" b="1" dirty="0" err="1"/>
              <a:t>Berwirausaha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44B7-03BF-4753-9669-40C0843D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49" y="1295400"/>
            <a:ext cx="8050426" cy="496206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/>
              <a:t>Jalankan</a:t>
            </a:r>
            <a:r>
              <a:rPr lang="en-US" sz="2400" b="1" dirty="0"/>
              <a:t> </a:t>
            </a:r>
            <a:r>
              <a:rPr lang="en-US" sz="2400" b="1" dirty="0" err="1"/>
              <a:t>kode</a:t>
            </a:r>
            <a:r>
              <a:rPr lang="en-US" sz="2400" b="1" dirty="0"/>
              <a:t> </a:t>
            </a:r>
            <a:r>
              <a:rPr lang="en-US" sz="2400" b="1" dirty="0" err="1"/>
              <a:t>etik</a:t>
            </a:r>
            <a:r>
              <a:rPr lang="en-US" sz="2400" b="1" dirty="0"/>
              <a:t> </a:t>
            </a:r>
            <a:r>
              <a:rPr lang="en-US" sz="2400" b="1" dirty="0" err="1"/>
              <a:t>secara</a:t>
            </a:r>
            <a:r>
              <a:rPr lang="en-US" sz="2400" b="1" dirty="0"/>
              <a:t> </a:t>
            </a:r>
            <a:r>
              <a:rPr lang="en-US" sz="2400" b="1" dirty="0" err="1"/>
              <a:t>adil</a:t>
            </a:r>
            <a:r>
              <a:rPr lang="en-US" sz="2400" b="1" dirty="0"/>
              <a:t> dan </a:t>
            </a:r>
            <a:r>
              <a:rPr lang="en-US" sz="2400" b="1" dirty="0" err="1"/>
              <a:t>konsisten</a:t>
            </a:r>
            <a:r>
              <a:rPr lang="en-US" sz="2400" dirty="0"/>
              <a:t>.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melanggar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endParaRPr lang="en-US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/>
              <a:t>Lindungi</a:t>
            </a:r>
            <a:r>
              <a:rPr lang="en-US" sz="2400" b="1" dirty="0"/>
              <a:t> </a:t>
            </a:r>
            <a:r>
              <a:rPr lang="en-US" sz="2400" b="1" dirty="0" err="1"/>
              <a:t>hak</a:t>
            </a:r>
            <a:r>
              <a:rPr lang="en-US" sz="2400" b="1" dirty="0"/>
              <a:t> </a:t>
            </a:r>
            <a:r>
              <a:rPr lang="en-US" sz="2400" b="1" dirty="0" err="1"/>
              <a:t>perorangan</a:t>
            </a:r>
            <a:r>
              <a:rPr lang="en-US" sz="2400" dirty="0"/>
              <a:t>. Akhir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pada </a:t>
            </a:r>
            <a:r>
              <a:rPr lang="en-US" sz="2400" dirty="0" err="1"/>
              <a:t>individu</a:t>
            </a:r>
            <a:endParaRPr lang="en-US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400" dirty="0" err="1"/>
              <a:t>Adakan</a:t>
            </a:r>
            <a:r>
              <a:rPr lang="en-US" sz="2400" dirty="0"/>
              <a:t> </a:t>
            </a:r>
            <a:r>
              <a:rPr lang="en-US" sz="2400" dirty="0" err="1"/>
              <a:t>pelatihan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. Workshop (</a:t>
            </a:r>
            <a:r>
              <a:rPr lang="en-US" sz="2400" dirty="0" err="1"/>
              <a:t>lokakarya</a:t>
            </a:r>
            <a:r>
              <a:rPr lang="en-US" sz="2400" dirty="0"/>
              <a:t>)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kesadaran</a:t>
            </a:r>
            <a:r>
              <a:rPr lang="en-US" sz="2400" dirty="0"/>
              <a:t> para </a:t>
            </a:r>
            <a:r>
              <a:rPr lang="en-US" sz="2400" dirty="0" err="1"/>
              <a:t>karyawan</a:t>
            </a:r>
            <a:endParaRPr lang="en-US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/>
              <a:t>Lakukan</a:t>
            </a:r>
            <a:r>
              <a:rPr lang="en-US" sz="2400" b="1" dirty="0"/>
              <a:t> audit </a:t>
            </a:r>
            <a:r>
              <a:rPr lang="en-US" sz="2400" b="1" dirty="0" err="1"/>
              <a:t>etika</a:t>
            </a:r>
            <a:r>
              <a:rPr lang="en-US" sz="2400" b="1" dirty="0"/>
              <a:t> </a:t>
            </a:r>
            <a:r>
              <a:rPr lang="en-US" sz="2400" b="1" dirty="0" err="1"/>
              <a:t>secara</a:t>
            </a:r>
            <a:r>
              <a:rPr lang="en-US" sz="2400" b="1" dirty="0"/>
              <a:t> </a:t>
            </a:r>
            <a:r>
              <a:rPr lang="en-US" sz="2400" b="1" dirty="0" err="1"/>
              <a:t>periodik</a:t>
            </a:r>
            <a:r>
              <a:rPr lang="en-US" sz="2400" dirty="0"/>
              <a:t>. Audit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terbaik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mengevalasi</a:t>
            </a:r>
            <a:r>
              <a:rPr lang="en-US" sz="2400" dirty="0"/>
              <a:t> </a:t>
            </a:r>
            <a:r>
              <a:rPr lang="en-US" sz="2400" dirty="0" err="1"/>
              <a:t>efektivitas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endParaRPr lang="en-US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400" b="1" dirty="0" err="1"/>
              <a:t>Pertahankan</a:t>
            </a:r>
            <a:r>
              <a:rPr lang="en-US" sz="2400" b="1" dirty="0"/>
              <a:t> </a:t>
            </a:r>
            <a:r>
              <a:rPr lang="en-US" sz="2400" b="1" dirty="0" err="1"/>
              <a:t>standar</a:t>
            </a:r>
            <a:r>
              <a:rPr lang="en-US" sz="2400" b="1" dirty="0"/>
              <a:t> </a:t>
            </a:r>
            <a:r>
              <a:rPr lang="en-US" sz="2400" b="1" dirty="0" err="1"/>
              <a:t>tinggi</a:t>
            </a:r>
            <a:r>
              <a:rPr lang="en-US" sz="2400" b="1" dirty="0"/>
              <a:t>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/>
              <a:t>tingkah</a:t>
            </a:r>
            <a:r>
              <a:rPr lang="en-US" sz="2400" b="1" dirty="0"/>
              <a:t> </a:t>
            </a:r>
            <a:r>
              <a:rPr lang="en-US" sz="2400" b="1" dirty="0" err="1"/>
              <a:t>laku</a:t>
            </a:r>
            <a:r>
              <a:rPr lang="en-US" sz="2400" b="1" dirty="0"/>
              <a:t>,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hanya</a:t>
            </a:r>
            <a:r>
              <a:rPr lang="en-US" sz="2400" b="1" dirty="0"/>
              <a:t> </a:t>
            </a:r>
            <a:r>
              <a:rPr lang="en-US" sz="2400" b="1" dirty="0" err="1"/>
              <a:t>aturan</a:t>
            </a:r>
            <a:r>
              <a:rPr lang="en-US" sz="2400" dirty="0"/>
              <a:t>.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seorangpun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dan moral. Akan </a:t>
            </a:r>
            <a:r>
              <a:rPr lang="en-US" sz="2400" dirty="0" err="1"/>
              <a:t>tetapi</a:t>
            </a:r>
            <a:r>
              <a:rPr lang="en-US" sz="2400" dirty="0"/>
              <a:t>, </a:t>
            </a:r>
            <a:r>
              <a:rPr lang="en-US" sz="2400" dirty="0" err="1"/>
              <a:t>manajer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memperbolehkan</a:t>
            </a:r>
            <a:r>
              <a:rPr lang="en-US" sz="2400" dirty="0"/>
              <a:t> orang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penampilan</a:t>
            </a:r>
            <a:r>
              <a:rPr lang="en-US" sz="2400" dirty="0"/>
              <a:t> yang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harapkan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BA98-A71E-433C-85F4-3260ED47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11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58571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0390-D084-433B-BE0D-963A78F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92" y="84368"/>
            <a:ext cx="7055380" cy="1071282"/>
          </a:xfrm>
        </p:spPr>
        <p:txBody>
          <a:bodyPr/>
          <a:lstStyle/>
          <a:p>
            <a:r>
              <a:rPr lang="en-GB" sz="3200" b="1" dirty="0"/>
              <a:t>Cara-Cara </a:t>
            </a:r>
            <a:r>
              <a:rPr lang="en-GB" sz="3200" b="1" dirty="0" err="1"/>
              <a:t>Mempertahankan</a:t>
            </a:r>
            <a:r>
              <a:rPr lang="en-GB" sz="3200" b="1" dirty="0"/>
              <a:t> </a:t>
            </a:r>
            <a:r>
              <a:rPr lang="en-GB" sz="3200" b="1" dirty="0" err="1"/>
              <a:t>Standar</a:t>
            </a:r>
            <a:r>
              <a:rPr lang="en-GB" sz="3200" b="1" dirty="0"/>
              <a:t> Etika </a:t>
            </a:r>
            <a:r>
              <a:rPr lang="en-GB" sz="3200" b="1" dirty="0" err="1"/>
              <a:t>Bisnis</a:t>
            </a:r>
            <a:r>
              <a:rPr lang="en-GB" sz="3200" b="1" dirty="0"/>
              <a:t>/</a:t>
            </a:r>
            <a:r>
              <a:rPr lang="en-GB" sz="3200" b="1" dirty="0" err="1"/>
              <a:t>Berwirausaha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44B7-03BF-4753-9669-40C0843D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1155650"/>
            <a:ext cx="8196834" cy="5245150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8"/>
            </a:pPr>
            <a:r>
              <a:rPr lang="en-US" sz="2400" dirty="0" err="1"/>
              <a:t>Hindari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yang </a:t>
            </a:r>
            <a:r>
              <a:rPr lang="en-US" sz="2400" dirty="0" err="1"/>
              <a:t>tercela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dan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diawali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atasan</a:t>
            </a:r>
            <a:r>
              <a:rPr lang="en-US" sz="2400" dirty="0"/>
              <a:t>. </a:t>
            </a:r>
            <a:r>
              <a:rPr lang="en-US" sz="2400" dirty="0" err="1"/>
              <a:t>Atasan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dan </a:t>
            </a:r>
            <a:r>
              <a:rPr lang="en-US" sz="2400" dirty="0" err="1"/>
              <a:t>menaruh</a:t>
            </a:r>
            <a:r>
              <a:rPr lang="en-US" sz="2400" dirty="0"/>
              <a:t> </a:t>
            </a:r>
            <a:r>
              <a:rPr lang="en-US" sz="2400" dirty="0" err="1"/>
              <a:t>kepercayaan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bawahannya</a:t>
            </a:r>
            <a:endParaRPr lang="en-US" sz="2400" dirty="0"/>
          </a:p>
          <a:p>
            <a:pPr marL="457200" indent="-457200">
              <a:buAutoNum type="arabicPeriod" startAt="8"/>
            </a:pPr>
            <a:r>
              <a:rPr lang="en-US" sz="2400" dirty="0" err="1"/>
              <a:t>Ciptakan</a:t>
            </a:r>
            <a:r>
              <a:rPr lang="en-US" sz="2400" dirty="0"/>
              <a:t> </a:t>
            </a:r>
            <a:r>
              <a:rPr lang="en-US" sz="2400" dirty="0" err="1"/>
              <a:t>budaya</a:t>
            </a:r>
            <a:r>
              <a:rPr lang="en-US" sz="2400" dirty="0"/>
              <a:t> yang </a:t>
            </a:r>
            <a:r>
              <a:rPr lang="en-US" sz="2400" dirty="0" err="1"/>
              <a:t>menekankan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.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menginformasikan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hasilkan</a:t>
            </a:r>
            <a:r>
              <a:rPr lang="en-US" sz="2400" dirty="0"/>
              <a:t> dan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aspirasi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</a:t>
            </a:r>
          </a:p>
          <a:p>
            <a:pPr marL="457200" indent="-457200">
              <a:buAutoNum type="arabicPeriod" startAt="8"/>
            </a:pPr>
            <a:r>
              <a:rPr lang="en-US" sz="2400" dirty="0" err="1"/>
              <a:t>Libatkan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mempertahankan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.  Para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diberi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umpan</a:t>
            </a:r>
            <a:r>
              <a:rPr lang="en-US" sz="2400" dirty="0"/>
              <a:t> </a:t>
            </a:r>
            <a:r>
              <a:rPr lang="en-US" sz="2400" dirty="0" err="1"/>
              <a:t>balik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dipertahankan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BA98-A71E-433C-85F4-3260ED47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12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179191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0390-D084-433B-BE0D-963A78F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74" y="84368"/>
            <a:ext cx="7212226" cy="1071282"/>
          </a:xfrm>
        </p:spPr>
        <p:txBody>
          <a:bodyPr/>
          <a:lstStyle/>
          <a:p>
            <a:r>
              <a:rPr lang="en-GB" sz="2800" b="1" dirty="0" err="1"/>
              <a:t>Tanggung</a:t>
            </a:r>
            <a:r>
              <a:rPr lang="en-GB" sz="2800" b="1" dirty="0"/>
              <a:t> Jawab Perusahaan </a:t>
            </a:r>
            <a:r>
              <a:rPr lang="en-GB" sz="2800" b="1" dirty="0" err="1"/>
              <a:t>terhadap</a:t>
            </a:r>
            <a:r>
              <a:rPr lang="en-GB" sz="2800" b="1" dirty="0"/>
              <a:t> para </a:t>
            </a:r>
            <a:r>
              <a:rPr lang="en-GB" sz="2800" b="1" dirty="0" err="1"/>
              <a:t>Pemangku</a:t>
            </a:r>
            <a:r>
              <a:rPr lang="en-GB" sz="2800" b="1" dirty="0"/>
              <a:t> </a:t>
            </a:r>
            <a:r>
              <a:rPr lang="en-GB" sz="2800" b="1" dirty="0" err="1"/>
              <a:t>Kepentingan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44B7-03BF-4753-9669-40C0843D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1155650"/>
            <a:ext cx="7911270" cy="570235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,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kalah</a:t>
            </a:r>
            <a:r>
              <a:rPr lang="en-US" sz="2400" dirty="0"/>
              <a:t> </a:t>
            </a:r>
            <a:r>
              <a:rPr lang="en-US" sz="2400" dirty="0" err="1"/>
              <a:t>pentingnya</a:t>
            </a:r>
            <a:r>
              <a:rPr lang="en-US" sz="2400" dirty="0"/>
              <a:t> </a:t>
            </a:r>
            <a:r>
              <a:rPr lang="en-US" sz="2400" dirty="0" err="1"/>
              <a:t>dalah</a:t>
            </a:r>
            <a:r>
              <a:rPr lang="en-US" sz="2400" dirty="0"/>
              <a:t> </a:t>
            </a:r>
            <a:r>
              <a:rPr lang="en-US" sz="2400" dirty="0" err="1"/>
              <a:t>pertanggungjawaban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menyeimbangkan</a:t>
            </a:r>
            <a:r>
              <a:rPr lang="en-US" sz="2400" dirty="0"/>
              <a:t> </a:t>
            </a:r>
            <a:r>
              <a:rPr lang="en-US" sz="2400" dirty="0" err="1"/>
              <a:t>komitmen-komitmen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.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Zimmerer</a:t>
            </a:r>
            <a:r>
              <a:rPr lang="en-US" sz="2400" dirty="0"/>
              <a:t>, </a:t>
            </a:r>
            <a:r>
              <a:rPr lang="en-US" sz="2400" dirty="0" err="1"/>
              <a:t>ada</a:t>
            </a:r>
            <a:r>
              <a:rPr lang="en-US" sz="2400" dirty="0"/>
              <a:t> 5 </a:t>
            </a:r>
            <a:r>
              <a:rPr lang="en-US" sz="2400" dirty="0" err="1"/>
              <a:t>macam</a:t>
            </a:r>
            <a:r>
              <a:rPr lang="en-US" sz="2400" dirty="0"/>
              <a:t> </a:t>
            </a:r>
            <a:r>
              <a:rPr lang="en-US" sz="2400" dirty="0" err="1"/>
              <a:t>pertanggungjawaban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hal-hal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 marL="457200" indent="-457200" algn="just">
              <a:buAutoNum type="arabicPeriod"/>
            </a:pPr>
            <a:r>
              <a:rPr lang="en-US" sz="2400" b="1" dirty="0" err="1"/>
              <a:t>Tanggungjawab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lingkungan</a:t>
            </a:r>
            <a:r>
              <a:rPr lang="en-US" sz="2400" dirty="0"/>
              <a:t>. Perusahaan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ramah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memperhatikan</a:t>
            </a:r>
            <a:r>
              <a:rPr lang="en-US" sz="2400" dirty="0"/>
              <a:t>, </a:t>
            </a:r>
            <a:r>
              <a:rPr lang="en-US" sz="2400" dirty="0" err="1"/>
              <a:t>melestarikan</a:t>
            </a:r>
            <a:r>
              <a:rPr lang="en-US" sz="2400" dirty="0"/>
              <a:t>, dan </a:t>
            </a:r>
            <a:r>
              <a:rPr lang="en-US" sz="2400" dirty="0" err="1"/>
              <a:t>menjaga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, missal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membuang</a:t>
            </a:r>
            <a:r>
              <a:rPr lang="en-US" sz="2400" dirty="0"/>
              <a:t> </a:t>
            </a:r>
            <a:r>
              <a:rPr lang="en-US" sz="2400" dirty="0" err="1"/>
              <a:t>limbah</a:t>
            </a:r>
            <a:r>
              <a:rPr lang="en-US" sz="2400" dirty="0"/>
              <a:t> yang </a:t>
            </a:r>
            <a:r>
              <a:rPr lang="en-US" sz="2400" dirty="0" err="1"/>
              <a:t>mencemari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.</a:t>
            </a:r>
          </a:p>
          <a:p>
            <a:pPr marL="457200" indent="-457200" algn="just">
              <a:buAutoNum type="arabicPeriod"/>
            </a:pPr>
            <a:r>
              <a:rPr lang="en-US" sz="2400" b="1" dirty="0" err="1"/>
              <a:t>Tanggung</a:t>
            </a:r>
            <a:r>
              <a:rPr lang="en-US" sz="2400" b="1" dirty="0"/>
              <a:t> </a:t>
            </a:r>
            <a:r>
              <a:rPr lang="en-US" sz="2400" b="1" dirty="0" err="1"/>
              <a:t>jawab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karyawan</a:t>
            </a:r>
            <a:r>
              <a:rPr lang="en-US" sz="2400" dirty="0"/>
              <a:t>. </a:t>
            </a:r>
            <a:r>
              <a:rPr lang="en-US" sz="2400" dirty="0" err="1"/>
              <a:t>Menurut</a:t>
            </a:r>
            <a:r>
              <a:rPr lang="en-US" sz="2400" dirty="0"/>
              <a:t> Ronald J. Ebert (2000:89),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penerimaan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, </a:t>
            </a:r>
            <a:r>
              <a:rPr lang="en-US" sz="2400" dirty="0" err="1"/>
              <a:t>penggajian</a:t>
            </a:r>
            <a:r>
              <a:rPr lang="en-US" sz="2400" dirty="0"/>
              <a:t>, </a:t>
            </a:r>
            <a:r>
              <a:rPr lang="en-US" sz="2400" dirty="0" err="1"/>
              <a:t>pelatihan</a:t>
            </a:r>
            <a:r>
              <a:rPr lang="en-US" sz="2400" dirty="0"/>
              <a:t>, </a:t>
            </a:r>
            <a:r>
              <a:rPr lang="en-US" sz="2400" dirty="0" err="1"/>
              <a:t>promosi</a:t>
            </a:r>
            <a:r>
              <a:rPr lang="en-US" sz="2400" dirty="0"/>
              <a:t> dan </a:t>
            </a:r>
            <a:r>
              <a:rPr lang="en-US" sz="2400" dirty="0" err="1"/>
              <a:t>kompensasi</a:t>
            </a:r>
            <a:r>
              <a:rPr lang="en-US" sz="2400" dirty="0"/>
              <a:t> </a:t>
            </a:r>
            <a:r>
              <a:rPr lang="en-US" sz="2400" dirty="0" err="1"/>
              <a:t>meupakan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persahaan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.</a:t>
            </a:r>
          </a:p>
          <a:p>
            <a:pPr marL="457200" indent="-457200" algn="just">
              <a:buAutoNum type="arabicPeriod"/>
            </a:pP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.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Ronald J. Ebert (2000:88 )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kategori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(1)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berkualitas</a:t>
            </a:r>
            <a:r>
              <a:rPr lang="en-US" sz="2400" dirty="0"/>
              <a:t>; dan (2)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adil</a:t>
            </a:r>
            <a:r>
              <a:rPr lang="en-US" sz="2400" dirty="0"/>
              <a:t> dan </a:t>
            </a:r>
            <a:r>
              <a:rPr lang="en-US" sz="2400" dirty="0" err="1"/>
              <a:t>wajar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BA98-A71E-433C-85F4-3260ED47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13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97364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0390-D084-433B-BE0D-963A78F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74" y="84368"/>
            <a:ext cx="7212226" cy="1071282"/>
          </a:xfrm>
        </p:spPr>
        <p:txBody>
          <a:bodyPr/>
          <a:lstStyle/>
          <a:p>
            <a:r>
              <a:rPr lang="en-GB" sz="2800" b="1" dirty="0" err="1"/>
              <a:t>Tanggung</a:t>
            </a:r>
            <a:r>
              <a:rPr lang="en-GB" sz="2800" b="1" dirty="0"/>
              <a:t> Jawab Perusahaan </a:t>
            </a:r>
            <a:r>
              <a:rPr lang="en-GB" sz="2800" b="1" dirty="0" err="1"/>
              <a:t>terhadap</a:t>
            </a:r>
            <a:r>
              <a:rPr lang="en-GB" sz="2800" b="1" dirty="0"/>
              <a:t> para </a:t>
            </a:r>
            <a:r>
              <a:rPr lang="en-GB" sz="2800" b="1" dirty="0" err="1"/>
              <a:t>Pemangku</a:t>
            </a:r>
            <a:r>
              <a:rPr lang="en-GB" sz="2800" b="1" dirty="0"/>
              <a:t> </a:t>
            </a:r>
            <a:r>
              <a:rPr lang="en-GB" sz="2800" b="1" dirty="0" err="1"/>
              <a:t>Kepentingan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44B7-03BF-4753-9669-40C0843D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74" y="1155650"/>
            <a:ext cx="7911270" cy="570235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en-US" sz="2400" b="1" dirty="0" err="1"/>
              <a:t>Tanggung</a:t>
            </a:r>
            <a:r>
              <a:rPr lang="en-US" sz="2400" b="1" dirty="0"/>
              <a:t> </a:t>
            </a:r>
            <a:r>
              <a:rPr lang="en-US" sz="2400" b="1" dirty="0" err="1"/>
              <a:t>jawab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investor</a:t>
            </a:r>
            <a:r>
              <a:rPr lang="en-US" sz="2400" dirty="0"/>
              <a:t>.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investor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imbal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yang </a:t>
            </a:r>
            <a:r>
              <a:rPr lang="en-US" sz="2400" dirty="0" err="1"/>
              <a:t>menarik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memaksimumkan</a:t>
            </a:r>
            <a:r>
              <a:rPr lang="en-US" sz="2400" dirty="0"/>
              <a:t> </a:t>
            </a:r>
            <a:r>
              <a:rPr lang="en-US" sz="2400" dirty="0" err="1"/>
              <a:t>laba</a:t>
            </a:r>
            <a:r>
              <a:rPr lang="en-US" sz="2400" dirty="0"/>
              <a:t>.</a:t>
            </a:r>
          </a:p>
          <a:p>
            <a:pPr marL="457200" indent="-457200" algn="just">
              <a:buFont typeface="+mj-lt"/>
              <a:buAutoNum type="arabicPeriod" startAt="4"/>
            </a:pPr>
            <a:r>
              <a:rPr lang="en-US" sz="2400" b="1" dirty="0" err="1"/>
              <a:t>Tanggung</a:t>
            </a:r>
            <a:r>
              <a:rPr lang="en-US" sz="2400" b="1" dirty="0"/>
              <a:t> </a:t>
            </a:r>
            <a:r>
              <a:rPr lang="en-US" sz="2400" b="1" dirty="0" err="1"/>
              <a:t>jawab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masyarakat</a:t>
            </a:r>
            <a:r>
              <a:rPr lang="en-US" sz="2400" dirty="0"/>
              <a:t>. Perusahaan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bertanggung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sekitarnya</a:t>
            </a:r>
            <a:r>
              <a:rPr lang="en-US" sz="2400" dirty="0"/>
              <a:t>, 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dan </a:t>
            </a:r>
            <a:r>
              <a:rPr lang="en-US" sz="2400" dirty="0" err="1"/>
              <a:t>menciptakan</a:t>
            </a:r>
            <a:r>
              <a:rPr lang="en-US" sz="2400" dirty="0"/>
              <a:t> Kesehatan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kontribusi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yang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sekitar</a:t>
            </a:r>
            <a:r>
              <a:rPr lang="en-US" sz="2400" dirty="0"/>
              <a:t> </a:t>
            </a:r>
            <a:r>
              <a:rPr lang="en-US" sz="2400" dirty="0" err="1"/>
              <a:t>lokasi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6BA98-A71E-433C-85F4-3260ED47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14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062156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45347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kewirausahaan-1</Template>
  <TotalTime>647</TotalTime>
  <Words>1049</Words>
  <Application>Microsoft Office PowerPoint</Application>
  <PresentationFormat>On-screen Show (4:3)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Rounded MT Bold</vt:lpstr>
      <vt:lpstr>Calibri</vt:lpstr>
      <vt:lpstr>Century Gothic</vt:lpstr>
      <vt:lpstr>Wingdings 3</vt:lpstr>
      <vt:lpstr>Ion</vt:lpstr>
      <vt:lpstr>PowerPoint Presentation</vt:lpstr>
      <vt:lpstr>Etika Bisnis dan Berwirausaha</vt:lpstr>
      <vt:lpstr>Norma- Norma dan Etika Bisnis/Berwirausaha</vt:lpstr>
      <vt:lpstr>Pemangku Kepentingan</vt:lpstr>
      <vt:lpstr>Norma Etika</vt:lpstr>
      <vt:lpstr>Kerangka Kerja Etika</vt:lpstr>
      <vt:lpstr>Pihak Yang Bertanggungjawab</vt:lpstr>
      <vt:lpstr>Prinsip-Prinsip Etika dan Perilaku Bisnis/Berwirausaha</vt:lpstr>
      <vt:lpstr>Cara-Cara Mempertahankan Standar Etika Bisnis/Berwirausaha</vt:lpstr>
      <vt:lpstr>Kode Etik</vt:lpstr>
      <vt:lpstr>Cara-Cara Mempertahankan Standar Etika Bisnis/Berwirausaha</vt:lpstr>
      <vt:lpstr>Cara-Cara Mempertahankan Standar Etika Bisnis/Berwirausaha</vt:lpstr>
      <vt:lpstr>Tanggung Jawab Perusahaan terhadap para Pemangku Kepentingan</vt:lpstr>
      <vt:lpstr>Tanggung Jawab Perusahaan terhadap para Pemangku Kepentingan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INTEL</dc:creator>
  <cp:lastModifiedBy>Bhayu Rhama</cp:lastModifiedBy>
  <cp:revision>24</cp:revision>
  <cp:lastPrinted>2014-12-19T09:37:29Z</cp:lastPrinted>
  <dcterms:created xsi:type="dcterms:W3CDTF">2021-09-02T03:10:20Z</dcterms:created>
  <dcterms:modified xsi:type="dcterms:W3CDTF">2022-11-21T09:43:52Z</dcterms:modified>
</cp:coreProperties>
</file>