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8" r:id="rId3"/>
    <p:sldId id="257" r:id="rId4"/>
    <p:sldId id="274" r:id="rId5"/>
    <p:sldId id="275" r:id="rId6"/>
    <p:sldId id="276" r:id="rId7"/>
    <p:sldId id="261" r:id="rId8"/>
    <p:sldId id="277" r:id="rId9"/>
    <p:sldId id="278" r:id="rId10"/>
    <p:sldId id="279" r:id="rId11"/>
    <p:sldId id="280" r:id="rId12"/>
    <p:sldId id="262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5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3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1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1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2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4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5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5411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9737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077703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845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363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246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85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95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225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56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13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02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85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96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33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941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5334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430432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0019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78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5448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33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3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750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58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0898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</p:spPr>
        <p:txBody>
          <a:bodyPr/>
          <a:lstStyle/>
          <a:p>
            <a:r>
              <a:rPr lang="en-US" b="1" dirty="0"/>
              <a:t>KEPEMIMPINAN</a:t>
            </a:r>
            <a:endParaRPr lang="en-GB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A4C18B-730E-435E-9F88-1DE2DE8FC4FA}"/>
              </a:ext>
            </a:extLst>
          </p:cNvPr>
          <p:cNvSpPr txBox="1"/>
          <p:nvPr/>
        </p:nvSpPr>
        <p:spPr>
          <a:xfrm>
            <a:off x="646280" y="1152983"/>
            <a:ext cx="1030986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err="1"/>
              <a:t>Pemimpin</a:t>
            </a:r>
            <a:r>
              <a:rPr lang="en-US" b="1" dirty="0"/>
              <a:t> Vs </a:t>
            </a:r>
            <a:r>
              <a:rPr lang="en-US" b="1" dirty="0" err="1"/>
              <a:t>Pimpinan</a:t>
            </a:r>
            <a:endParaRPr lang="en-US" b="1" dirty="0"/>
          </a:p>
          <a:p>
            <a:pPr marL="290513" algn="just"/>
            <a:r>
              <a:rPr lang="en-US" dirty="0" err="1"/>
              <a:t>Pimpinan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dan </a:t>
            </a:r>
            <a:r>
              <a:rPr lang="en-US" dirty="0" err="1"/>
              <a:t>sumber</a:t>
            </a:r>
            <a:r>
              <a:rPr lang="en-US" dirty="0"/>
              <a:t> yang </a:t>
            </a:r>
            <a:r>
              <a:rPr lang="en-US" dirty="0" err="1"/>
              <a:t>langka</a:t>
            </a:r>
            <a:r>
              <a:rPr lang="en-US" dirty="0"/>
              <a:t> </a:t>
            </a:r>
            <a:r>
              <a:rPr lang="en-US" dirty="0" err="1"/>
              <a:t>didalam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yang </a:t>
            </a:r>
            <a:r>
              <a:rPr lang="en-US" dirty="0" err="1"/>
              <a:t>yang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menguasai</a:t>
            </a:r>
            <a:r>
              <a:rPr lang="en-US" dirty="0"/>
              <a:t> dan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mengarahkan</a:t>
            </a:r>
            <a:r>
              <a:rPr lang="en-US" dirty="0"/>
              <a:t> dan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karyawannya</a:t>
            </a:r>
            <a:r>
              <a:rPr lang="en-US" dirty="0"/>
              <a:t>.</a:t>
            </a:r>
          </a:p>
          <a:p>
            <a:pPr marL="290513" algn="just"/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/>
              <a:t>Peter F. Drucker </a:t>
            </a:r>
            <a:r>
              <a:rPr lang="en-US" dirty="0"/>
              <a:t>–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kunci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dan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langka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endParaRPr lang="en-US" dirty="0"/>
          </a:p>
          <a:p>
            <a:pPr algn="just"/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err="1"/>
              <a:t>Definisi</a:t>
            </a:r>
            <a:r>
              <a:rPr lang="en-US" b="1" dirty="0"/>
              <a:t> </a:t>
            </a:r>
            <a:r>
              <a:rPr lang="en-US" b="1" dirty="0" err="1"/>
              <a:t>Kepemimpinan</a:t>
            </a:r>
            <a:r>
              <a:rPr lang="en-US" b="1" dirty="0"/>
              <a:t> :</a:t>
            </a:r>
          </a:p>
          <a:p>
            <a:pPr marL="628650" indent="-342900" algn="just">
              <a:buFont typeface="+mj-lt"/>
              <a:buAutoNum type="arabicPeriod"/>
            </a:pPr>
            <a:r>
              <a:rPr lang="en-US" b="1" dirty="0"/>
              <a:t>George R. Terry</a:t>
            </a:r>
            <a:r>
              <a:rPr lang="en-US" dirty="0"/>
              <a:t>: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orang lain agar </a:t>
            </a:r>
            <a:r>
              <a:rPr lang="en-US" dirty="0" err="1"/>
              <a:t>bersedia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endParaRPr lang="en-US" dirty="0"/>
          </a:p>
          <a:p>
            <a:pPr marL="628650" indent="-342900" algn="just">
              <a:buFont typeface="+mj-lt"/>
              <a:buAutoNum type="arabicPeriod"/>
            </a:pPr>
            <a:r>
              <a:rPr lang="en-US" dirty="0"/>
              <a:t>Harold Koontz  and </a:t>
            </a:r>
            <a:r>
              <a:rPr lang="en-US" dirty="0" err="1"/>
              <a:t>Cyrill</a:t>
            </a:r>
            <a:r>
              <a:rPr lang="en-US" dirty="0"/>
              <a:t> O’Donnell – </a:t>
            </a:r>
            <a:r>
              <a:rPr lang="en-US" dirty="0" err="1"/>
              <a:t>Mempengaruhi</a:t>
            </a:r>
            <a:r>
              <a:rPr lang="en-US" dirty="0"/>
              <a:t> orang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pencapaian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utama</a:t>
            </a:r>
            <a:endParaRPr lang="en-US" dirty="0"/>
          </a:p>
          <a:p>
            <a:pPr marL="623888" indent="-333375" algn="just"/>
            <a:r>
              <a:rPr lang="en-US" dirty="0"/>
              <a:t>3.  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endParaRPr lang="en-US" dirty="0"/>
          </a:p>
          <a:p>
            <a:pPr marL="914400" indent="-342900" algn="just">
              <a:buFont typeface="+mj-lt"/>
              <a:buAutoNum type="arabicPeriod"/>
            </a:pP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orang lain</a:t>
            </a:r>
          </a:p>
          <a:p>
            <a:pPr marL="914400" indent="-342900" algn="just">
              <a:buFont typeface="+mj-lt"/>
              <a:buAutoNum type="arabicPeriod"/>
            </a:pPr>
            <a:r>
              <a:rPr lang="en-US" dirty="0" err="1"/>
              <a:t>Distribusi</a:t>
            </a:r>
            <a:r>
              <a:rPr lang="en-US" dirty="0"/>
              <a:t>/ </a:t>
            </a:r>
            <a:r>
              <a:rPr lang="en-US" dirty="0" err="1"/>
              <a:t>delegasi</a:t>
            </a:r>
            <a:r>
              <a:rPr lang="en-US" dirty="0"/>
              <a:t> </a:t>
            </a:r>
            <a:r>
              <a:rPr lang="en-US" dirty="0" err="1"/>
              <a:t>kekuasaan</a:t>
            </a:r>
            <a:endParaRPr lang="en-US" dirty="0"/>
          </a:p>
          <a:p>
            <a:pPr marL="914400" indent="-342900" algn="just">
              <a:buFont typeface="+mj-lt"/>
              <a:buAutoNum type="arabicPeriod"/>
            </a:pPr>
            <a:r>
              <a:rPr lang="en-US" dirty="0" err="1"/>
              <a:t>Pengaruh</a:t>
            </a:r>
            <a:r>
              <a:rPr lang="en-US" dirty="0"/>
              <a:t> dan role model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8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07C1B-1C37-4256-930C-A8397D83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3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7694F5-B9AC-414B-9064-18F0C6473372}"/>
              </a:ext>
            </a:extLst>
          </p:cNvPr>
          <p:cNvSpPr txBox="1"/>
          <p:nvPr/>
        </p:nvSpPr>
        <p:spPr>
          <a:xfrm>
            <a:off x="171450" y="0"/>
            <a:ext cx="10183792" cy="7103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err="1"/>
              <a:t>Mempelajari</a:t>
            </a:r>
            <a:r>
              <a:rPr lang="en-US" b="1" dirty="0"/>
              <a:t> </a:t>
            </a:r>
            <a:r>
              <a:rPr lang="en-US" b="1" dirty="0" err="1"/>
              <a:t>kepemimpinan</a:t>
            </a:r>
            <a:endParaRPr lang="en-US" b="1" dirty="0"/>
          </a:p>
          <a:p>
            <a:pPr marL="290513" algn="just">
              <a:lnSpc>
                <a:spcPct val="150000"/>
              </a:lnSpc>
            </a:pPr>
            <a:r>
              <a:rPr lang="en-US" dirty="0"/>
              <a:t>Ada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kepribadian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dipandang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positif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 dan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korelasi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; </a:t>
            </a:r>
            <a:r>
              <a:rPr lang="en-US" dirty="0" err="1"/>
              <a:t>Populer</a:t>
            </a:r>
            <a:r>
              <a:rPr lang="en-US" dirty="0"/>
              <a:t>, </a:t>
            </a:r>
            <a:r>
              <a:rPr lang="en-US" dirty="0" err="1"/>
              <a:t>kreatif</a:t>
            </a:r>
            <a:r>
              <a:rPr lang="en-US" dirty="0"/>
              <a:t>, </a:t>
            </a:r>
            <a:r>
              <a:rPr lang="en-US" dirty="0" err="1"/>
              <a:t>tekun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.</a:t>
            </a:r>
          </a:p>
          <a:p>
            <a:pPr marL="290513" algn="just">
              <a:lnSpc>
                <a:spcPct val="150000"/>
              </a:lnSpc>
            </a:pPr>
            <a:endParaRPr lang="en-US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Ada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sifat-sifat</a:t>
            </a:r>
            <a:r>
              <a:rPr lang="en-US" dirty="0"/>
              <a:t> </a:t>
            </a:r>
            <a:r>
              <a:rPr lang="en-US" dirty="0" err="1"/>
              <a:t>kepribadian</a:t>
            </a:r>
            <a:r>
              <a:rPr lang="en-US" dirty="0"/>
              <a:t>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para </a:t>
            </a:r>
            <a:r>
              <a:rPr lang="en-US" dirty="0" err="1"/>
              <a:t>pemimpin</a:t>
            </a:r>
            <a:r>
              <a:rPr lang="en-US" dirty="0"/>
              <a:t> (Andy </a:t>
            </a:r>
            <a:r>
              <a:rPr lang="en-US" dirty="0" err="1"/>
              <a:t>Undap</a:t>
            </a:r>
            <a:r>
              <a:rPr lang="en-US" dirty="0"/>
              <a:t>, 1983: 29)</a:t>
            </a:r>
          </a:p>
          <a:p>
            <a:pPr marL="623888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Pendidikan </a:t>
            </a:r>
            <a:r>
              <a:rPr lang="en-US" dirty="0" err="1"/>
              <a:t>umum</a:t>
            </a:r>
            <a:r>
              <a:rPr lang="en-US" dirty="0"/>
              <a:t> yang </a:t>
            </a:r>
            <a:r>
              <a:rPr lang="en-US" dirty="0" err="1"/>
              <a:t>luas</a:t>
            </a:r>
            <a:r>
              <a:rPr lang="en-US" dirty="0"/>
              <a:t>,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berpendidikan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r>
              <a:rPr lang="en-US" dirty="0"/>
              <a:t>.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Kematangan</a:t>
            </a:r>
            <a:r>
              <a:rPr lang="en-US" dirty="0"/>
              <a:t> mental,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kematangan</a:t>
            </a:r>
            <a:r>
              <a:rPr lang="en-US" dirty="0"/>
              <a:t> mental yang </a:t>
            </a:r>
            <a:r>
              <a:rPr lang="en-US" dirty="0" err="1"/>
              <a:t>terlihat</a:t>
            </a:r>
            <a:r>
              <a:rPr lang="en-US" dirty="0"/>
              <a:t> pada </a:t>
            </a:r>
            <a:r>
              <a:rPr lang="en-US" dirty="0" err="1"/>
              <a:t>kestabilan</a:t>
            </a:r>
            <a:r>
              <a:rPr lang="en-US" dirty="0"/>
              <a:t> </a:t>
            </a:r>
            <a:r>
              <a:rPr lang="en-US" dirty="0" err="1"/>
              <a:t>emosional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tersinggung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gampang</a:t>
            </a:r>
            <a:r>
              <a:rPr lang="en-US" dirty="0"/>
              <a:t> </a:t>
            </a:r>
            <a:r>
              <a:rPr lang="en-US" dirty="0" err="1"/>
              <a:t>marah</a:t>
            </a:r>
            <a:r>
              <a:rPr lang="en-US" dirty="0"/>
              <a:t> dan </a:t>
            </a:r>
            <a:r>
              <a:rPr lang="en-US" dirty="0" err="1"/>
              <a:t>sebagainya</a:t>
            </a:r>
            <a:r>
              <a:rPr lang="en-US" dirty="0"/>
              <a:t>. 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tahu</a:t>
            </a:r>
            <a:r>
              <a:rPr lang="en-US" dirty="0"/>
              <a:t>, </a:t>
            </a:r>
            <a:r>
              <a:rPr lang="en-US" dirty="0" err="1"/>
              <a:t>sifat</a:t>
            </a:r>
            <a:r>
              <a:rPr lang="en-US" dirty="0"/>
              <a:t> yang </a:t>
            </a:r>
            <a:r>
              <a:rPr lang="en-US" dirty="0" err="1"/>
              <a:t>mendorong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menyelidik</a:t>
            </a:r>
            <a:r>
              <a:rPr lang="en-US" dirty="0"/>
              <a:t>, </a:t>
            </a:r>
            <a:r>
              <a:rPr lang="en-US" dirty="0" err="1"/>
              <a:t>inovatif</a:t>
            </a:r>
            <a:r>
              <a:rPr lang="en-US" dirty="0"/>
              <a:t> dan </a:t>
            </a:r>
            <a:r>
              <a:rPr lang="en-US" dirty="0" err="1"/>
              <a:t>kreatif</a:t>
            </a:r>
            <a:r>
              <a:rPr lang="en-US" dirty="0"/>
              <a:t>.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menganalisa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menganalisa</a:t>
            </a:r>
            <a:r>
              <a:rPr lang="en-US" dirty="0"/>
              <a:t> </a:t>
            </a:r>
            <a:r>
              <a:rPr lang="en-US" dirty="0" err="1"/>
              <a:t>gejala-gejala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terima</a:t>
            </a:r>
            <a:r>
              <a:rPr lang="en-US" dirty="0"/>
              <a:t>. 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94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3812A-D00D-429F-B6B6-739D46560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4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48F7C4-3414-4600-A63C-05DCB2C4A9EA}"/>
              </a:ext>
            </a:extLst>
          </p:cNvPr>
          <p:cNvSpPr/>
          <p:nvPr/>
        </p:nvSpPr>
        <p:spPr>
          <a:xfrm>
            <a:off x="-1" y="0"/>
            <a:ext cx="10737273" cy="6272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indent="-3429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ingat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berhadapan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orang </a:t>
            </a:r>
            <a:r>
              <a:rPr lang="en-US" dirty="0" err="1"/>
              <a:t>berbgai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mengingat</a:t>
            </a:r>
            <a:r>
              <a:rPr lang="en-US" dirty="0"/>
              <a:t>.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dirty="0"/>
              <a:t>Integrative,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kepribadian</a:t>
            </a:r>
            <a:r>
              <a:rPr lang="en-US" dirty="0"/>
              <a:t> </a:t>
            </a:r>
            <a:r>
              <a:rPr lang="en-US" dirty="0" err="1"/>
              <a:t>terpadu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membuatnya</a:t>
            </a:r>
            <a:r>
              <a:rPr lang="en-US" dirty="0"/>
              <a:t> </a:t>
            </a:r>
            <a:r>
              <a:rPr lang="en-US" dirty="0" err="1"/>
              <a:t>terombang</a:t>
            </a:r>
            <a:r>
              <a:rPr lang="en-US" dirty="0"/>
              <a:t> </a:t>
            </a:r>
            <a:r>
              <a:rPr lang="en-US" dirty="0" err="1"/>
              <a:t>ambing</a:t>
            </a:r>
            <a:r>
              <a:rPr lang="en-US" dirty="0"/>
              <a:t>. 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, 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dirty="0"/>
              <a:t>Delegative/</a:t>
            </a:r>
            <a:r>
              <a:rPr lang="en-US" dirty="0" err="1"/>
              <a:t>mendidik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petunjuk</a:t>
            </a:r>
            <a:r>
              <a:rPr lang="en-US" dirty="0"/>
              <a:t> dan </a:t>
            </a:r>
            <a:r>
              <a:rPr lang="en-US" dirty="0" err="1"/>
              <a:t>mendidik</a:t>
            </a:r>
            <a:r>
              <a:rPr lang="en-US" dirty="0"/>
              <a:t> 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.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dirty="0"/>
              <a:t> </a:t>
            </a:r>
            <a:r>
              <a:rPr lang="en-US" dirty="0" err="1"/>
              <a:t>Rasional</a:t>
            </a:r>
            <a:r>
              <a:rPr lang="en-US" dirty="0"/>
              <a:t> dan </a:t>
            </a:r>
            <a:r>
              <a:rPr lang="en-US" dirty="0" err="1"/>
              <a:t>Objektif</a:t>
            </a:r>
            <a:r>
              <a:rPr lang="en-US" dirty="0"/>
              <a:t>, Keputusan yang </a:t>
            </a:r>
            <a:r>
              <a:rPr lang="en-US" dirty="0" err="1"/>
              <a:t>diambil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berlandaskan</a:t>
            </a:r>
            <a:r>
              <a:rPr lang="en-US" dirty="0"/>
              <a:t> pada </a:t>
            </a:r>
            <a:r>
              <a:rPr lang="en-US" dirty="0" err="1"/>
              <a:t>pemikiran-pemikiran</a:t>
            </a:r>
            <a:r>
              <a:rPr lang="en-US" dirty="0"/>
              <a:t> </a:t>
            </a:r>
            <a:r>
              <a:rPr lang="en-US" dirty="0" err="1"/>
              <a:t>sehat</a:t>
            </a:r>
            <a:r>
              <a:rPr lang="en-US" dirty="0"/>
              <a:t>, </a:t>
            </a:r>
            <a:r>
              <a:rPr lang="en-US" dirty="0" err="1"/>
              <a:t>rasional</a:t>
            </a:r>
            <a:r>
              <a:rPr lang="en-US" dirty="0"/>
              <a:t> dan </a:t>
            </a:r>
            <a:r>
              <a:rPr lang="en-US" dirty="0" err="1"/>
              <a:t>objektif</a:t>
            </a:r>
            <a:r>
              <a:rPr lang="en-US" dirty="0"/>
              <a:t>.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dirty="0"/>
              <a:t> </a:t>
            </a:r>
            <a:r>
              <a:rPr lang="en-US" dirty="0" err="1"/>
              <a:t>Pragmatisme</a:t>
            </a:r>
            <a:r>
              <a:rPr lang="en-US" dirty="0"/>
              <a:t>, Keputusan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dan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tersedia</a:t>
            </a:r>
            <a:r>
              <a:rPr lang="en-US" dirty="0"/>
              <a:t>.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dirty="0"/>
              <a:t> Ada </a:t>
            </a:r>
            <a:r>
              <a:rPr lang="en-US" dirty="0" err="1"/>
              <a:t>naluri</a:t>
            </a:r>
            <a:r>
              <a:rPr lang="en-US" dirty="0"/>
              <a:t> </a:t>
            </a:r>
            <a:r>
              <a:rPr lang="en-US" dirty="0" err="1"/>
              <a:t>prioritas</a:t>
            </a:r>
            <a:r>
              <a:rPr lang="en-US" dirty="0"/>
              <a:t>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prioritas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dikerjakan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.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dirty="0" err="1"/>
              <a:t>Pandai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bertindak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dan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efisien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23936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B0CCF-C490-49B9-B3E1-F8DC4FF67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5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66CC8D-1E71-4E55-9343-1E765987CEB7}"/>
              </a:ext>
            </a:extLst>
          </p:cNvPr>
          <p:cNvSpPr/>
          <p:nvPr/>
        </p:nvSpPr>
        <p:spPr>
          <a:xfrm>
            <a:off x="110836" y="295737"/>
            <a:ext cx="10244406" cy="5441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indent="-342900" algn="just">
              <a:lnSpc>
                <a:spcPct val="150000"/>
              </a:lnSpc>
              <a:buFont typeface="+mj-lt"/>
              <a:buAutoNum type="arabicPeriod" startAt="13"/>
            </a:pPr>
            <a:r>
              <a:rPr lang="en-US" dirty="0"/>
              <a:t> </a:t>
            </a:r>
            <a:r>
              <a:rPr lang="en-US" dirty="0" err="1"/>
              <a:t>Kesederhanaan</a:t>
            </a:r>
            <a:endParaRPr lang="en-US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13"/>
            </a:pPr>
            <a:r>
              <a:rPr lang="en-US" dirty="0"/>
              <a:t> </a:t>
            </a:r>
            <a:r>
              <a:rPr lang="en-US" dirty="0" err="1"/>
              <a:t>Keberanian</a:t>
            </a:r>
            <a:r>
              <a:rPr lang="en-US" dirty="0"/>
              <a:t>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berani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keputusan</a:t>
            </a:r>
            <a:endParaRPr lang="en-US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13"/>
            </a:pPr>
            <a:r>
              <a:rPr lang="en-US" dirty="0"/>
              <a:t> </a:t>
            </a:r>
            <a:r>
              <a:rPr lang="en-US" dirty="0" err="1"/>
              <a:t>Kemauan</a:t>
            </a:r>
            <a:r>
              <a:rPr lang="en-US" dirty="0"/>
              <a:t> </a:t>
            </a:r>
            <a:r>
              <a:rPr lang="en-US" dirty="0" err="1"/>
              <a:t>mendengar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menggali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dan </a:t>
            </a:r>
            <a:r>
              <a:rPr lang="en-US" dirty="0" err="1"/>
              <a:t>mendengar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ide dan </a:t>
            </a:r>
            <a:r>
              <a:rPr lang="en-US" dirty="0" err="1"/>
              <a:t>keinginan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karyawannya</a:t>
            </a:r>
            <a:r>
              <a:rPr lang="en-US" dirty="0"/>
              <a:t>.</a:t>
            </a:r>
          </a:p>
          <a:p>
            <a:pPr marL="285750" algn="just">
              <a:lnSpc>
                <a:spcPct val="150000"/>
              </a:lnSpc>
            </a:pPr>
            <a:endParaRPr lang="en-US" dirty="0"/>
          </a:p>
          <a:p>
            <a:pPr marL="285750" algn="just">
              <a:lnSpc>
                <a:spcPct val="150000"/>
              </a:lnSpc>
            </a:pPr>
            <a:r>
              <a:rPr lang="en-US" dirty="0" err="1"/>
              <a:t>Rensis</a:t>
            </a:r>
            <a:r>
              <a:rPr lang="en-US" dirty="0"/>
              <a:t> Likert,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r>
              <a:rPr lang="en-US" dirty="0"/>
              <a:t> pada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orientasi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dan </a:t>
            </a:r>
            <a:r>
              <a:rPr lang="en-US" dirty="0" err="1"/>
              <a:t>orientasi</a:t>
            </a:r>
            <a:r>
              <a:rPr lang="en-US" dirty="0"/>
              <a:t> </a:t>
            </a:r>
            <a:r>
              <a:rPr lang="en-US" dirty="0" err="1"/>
              <a:t>bawahan</a:t>
            </a:r>
            <a:r>
              <a:rPr lang="en-US" dirty="0"/>
              <a:t>, yang </a:t>
            </a:r>
            <a:r>
              <a:rPr lang="en-US" dirty="0" err="1"/>
              <a:t>dijabarkan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model </a:t>
            </a:r>
            <a:r>
              <a:rPr lang="en-US" dirty="0" err="1"/>
              <a:t>efektivitas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;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Eksploitasi</a:t>
            </a:r>
            <a:r>
              <a:rPr lang="en-US" dirty="0"/>
              <a:t> </a:t>
            </a:r>
            <a:r>
              <a:rPr lang="en-US" dirty="0" err="1"/>
              <a:t>otoriter</a:t>
            </a:r>
            <a:endParaRPr lang="en-US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Partisipatif</a:t>
            </a:r>
            <a:endParaRPr lang="en-US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Benevolent/ </a:t>
            </a:r>
            <a:r>
              <a:rPr lang="en-US" dirty="0" err="1"/>
              <a:t>otoriter</a:t>
            </a:r>
            <a:r>
              <a:rPr lang="en-US" dirty="0"/>
              <a:t> </a:t>
            </a:r>
            <a:r>
              <a:rPr lang="en-US" dirty="0" err="1"/>
              <a:t>menengah</a:t>
            </a:r>
            <a:r>
              <a:rPr lang="en-US" dirty="0"/>
              <a:t> (</a:t>
            </a:r>
            <a:r>
              <a:rPr lang="en-US" dirty="0" err="1"/>
              <a:t>kebajikan</a:t>
            </a:r>
            <a:r>
              <a:rPr lang="en-US" dirty="0"/>
              <a:t>)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Consultative/ </a:t>
            </a:r>
            <a:r>
              <a:rPr lang="en-US" dirty="0" err="1"/>
              <a:t>kepercayaan</a:t>
            </a: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04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B808F21-DF9A-4A61-99B8-B02F01BD8ABB}"/>
              </a:ext>
            </a:extLst>
          </p:cNvPr>
          <p:cNvSpPr txBox="1"/>
          <p:nvPr/>
        </p:nvSpPr>
        <p:spPr>
          <a:xfrm>
            <a:off x="410787" y="1056236"/>
            <a:ext cx="10229504" cy="3917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/>
              <a:t>Teori</a:t>
            </a:r>
            <a:r>
              <a:rPr lang="en-US" sz="2400" b="1" dirty="0"/>
              <a:t> </a:t>
            </a:r>
            <a:r>
              <a:rPr lang="en-US" sz="2400" b="1" dirty="0" err="1"/>
              <a:t>munculnya</a:t>
            </a:r>
            <a:r>
              <a:rPr lang="en-US" sz="2400" b="1" dirty="0"/>
              <a:t> </a:t>
            </a:r>
            <a:r>
              <a:rPr lang="en-US" sz="2400" b="1" dirty="0" err="1"/>
              <a:t>pemimpin</a:t>
            </a:r>
            <a:endParaRPr lang="en-US" sz="2400" b="1" dirty="0"/>
          </a:p>
          <a:p>
            <a:pPr algn="just">
              <a:lnSpc>
                <a:spcPct val="150000"/>
              </a:lnSpc>
            </a:pPr>
            <a:r>
              <a:rPr lang="en-US" dirty="0"/>
              <a:t>Ada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yang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munculnya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 (</a:t>
            </a:r>
            <a:r>
              <a:rPr lang="en-US" dirty="0" err="1"/>
              <a:t>Kartini</a:t>
            </a:r>
            <a:r>
              <a:rPr lang="en-US" dirty="0"/>
              <a:t> </a:t>
            </a:r>
            <a:r>
              <a:rPr lang="en-US" dirty="0" err="1"/>
              <a:t>Kartono</a:t>
            </a:r>
            <a:r>
              <a:rPr lang="en-US" dirty="0"/>
              <a:t>, 1983: 29)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Genetis</a:t>
            </a:r>
            <a:r>
              <a:rPr lang="en-US" dirty="0"/>
              <a:t>: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bakat</a:t>
            </a:r>
            <a:r>
              <a:rPr lang="en-US" dirty="0"/>
              <a:t> 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dan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: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dilahirkan</a:t>
            </a:r>
            <a:r>
              <a:rPr lang="en-US" dirty="0"/>
              <a:t>,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calon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disiapkan</a:t>
            </a:r>
            <a:r>
              <a:rPr lang="en-US" dirty="0"/>
              <a:t>, </a:t>
            </a:r>
            <a:r>
              <a:rPr lang="en-US" dirty="0" err="1"/>
              <a:t>dididik</a:t>
            </a:r>
            <a:r>
              <a:rPr lang="en-US" dirty="0"/>
              <a:t> dan </a:t>
            </a:r>
            <a:r>
              <a:rPr lang="en-US" dirty="0" err="1"/>
              <a:t>dibentuk</a:t>
            </a:r>
            <a:r>
              <a:rPr lang="en-US" dirty="0"/>
              <a:t> agar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 yang </a:t>
            </a:r>
            <a:r>
              <a:rPr lang="en-US" dirty="0" err="1"/>
              <a:t>hebat</a:t>
            </a:r>
            <a:r>
              <a:rPr lang="en-US" dirty="0"/>
              <a:t> </a:t>
            </a:r>
            <a:r>
              <a:rPr lang="en-US" dirty="0" err="1"/>
              <a:t>dikemudian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ekologis</a:t>
            </a:r>
            <a:r>
              <a:rPr lang="en-US" dirty="0"/>
              <a:t>: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memang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bakat-bakat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62855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51AE7-9512-4645-BE03-F194796B4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7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0B9482-70CD-481D-B032-AF3C62B2BF23}"/>
              </a:ext>
            </a:extLst>
          </p:cNvPr>
          <p:cNvSpPr/>
          <p:nvPr/>
        </p:nvSpPr>
        <p:spPr>
          <a:xfrm>
            <a:off x="706581" y="474345"/>
            <a:ext cx="951807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/>
              <a:t>Sifat </a:t>
            </a:r>
            <a:r>
              <a:rPr lang="en-US" sz="2000" b="1" dirty="0" err="1"/>
              <a:t>pemimpin</a:t>
            </a:r>
            <a:r>
              <a:rPr lang="en-US" sz="2000" b="1" dirty="0"/>
              <a:t> </a:t>
            </a:r>
            <a:r>
              <a:rPr lang="en-US" sz="2000" dirty="0"/>
              <a:t>Ordway </a:t>
            </a:r>
            <a:r>
              <a:rPr lang="en-US" sz="2000" dirty="0" err="1"/>
              <a:t>Tead</a:t>
            </a:r>
            <a:r>
              <a:rPr lang="en-US" sz="2000" dirty="0"/>
              <a:t> </a:t>
            </a:r>
            <a:r>
              <a:rPr lang="en-US" sz="2000" dirty="0" err="1"/>
              <a:t>mengemukakan</a:t>
            </a:r>
            <a:r>
              <a:rPr lang="en-US" sz="2000" dirty="0"/>
              <a:t> 10 </a:t>
            </a:r>
            <a:r>
              <a:rPr lang="en-US" sz="2000" dirty="0" err="1"/>
              <a:t>sifat</a:t>
            </a:r>
            <a:r>
              <a:rPr lang="en-US" sz="2000" dirty="0"/>
              <a:t> </a:t>
            </a:r>
            <a:r>
              <a:rPr lang="en-US" sz="2000" dirty="0" err="1"/>
              <a:t>kepemimpinan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: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Sehat</a:t>
            </a:r>
            <a:r>
              <a:rPr lang="en-US" sz="2000" dirty="0"/>
              <a:t> </a:t>
            </a:r>
            <a:r>
              <a:rPr lang="en-US" sz="2000" dirty="0" err="1"/>
              <a:t>jasmani</a:t>
            </a:r>
            <a:r>
              <a:rPr lang="en-US" sz="2000" dirty="0"/>
              <a:t> dan mental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Sadar</a:t>
            </a:r>
            <a:r>
              <a:rPr lang="en-US" sz="2000" dirty="0"/>
              <a:t>/</a:t>
            </a:r>
            <a:r>
              <a:rPr lang="en-US" sz="2000" dirty="0" err="1"/>
              <a:t>rasionalitas</a:t>
            </a:r>
            <a:r>
              <a:rPr lang="en-US" sz="2000" dirty="0"/>
              <a:t>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Antusias</a:t>
            </a:r>
            <a:endParaRPr lang="en-US" sz="20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Ramah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Integritas</a:t>
            </a:r>
            <a:endParaRPr lang="en-US" sz="20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Menguasai</a:t>
            </a:r>
            <a:r>
              <a:rPr lang="en-US" sz="2000" dirty="0"/>
              <a:t> </a:t>
            </a:r>
            <a:r>
              <a:rPr lang="en-US" sz="2000" dirty="0" err="1"/>
              <a:t>teknis</a:t>
            </a:r>
            <a:endParaRPr lang="en-US" sz="20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Tegas</a:t>
            </a:r>
            <a:endParaRPr lang="en-US" sz="20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Cerdas</a:t>
            </a:r>
            <a:r>
              <a:rPr lang="en-US" sz="2000" dirty="0"/>
              <a:t> (</a:t>
            </a:r>
            <a:r>
              <a:rPr lang="en-US" sz="2000" dirty="0" err="1"/>
              <a:t>metakognitif</a:t>
            </a:r>
            <a:r>
              <a:rPr lang="en-US" sz="2000" dirty="0"/>
              <a:t>)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Terampil</a:t>
            </a:r>
            <a:r>
              <a:rPr lang="en-US" sz="2000" dirty="0"/>
              <a:t> </a:t>
            </a:r>
            <a:r>
              <a:rPr lang="en-US" sz="2000" dirty="0" err="1"/>
              <a:t>mengajar</a:t>
            </a:r>
            <a:r>
              <a:rPr lang="en-US" sz="2000" dirty="0"/>
              <a:t>,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dipercaya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42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BA785-C8EC-42CA-92F3-0DA9CFE29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8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4833FC-7BA2-4E8F-B5B7-ACD551125F07}"/>
              </a:ext>
            </a:extLst>
          </p:cNvPr>
          <p:cNvSpPr txBox="1"/>
          <p:nvPr/>
        </p:nvSpPr>
        <p:spPr>
          <a:xfrm>
            <a:off x="661988" y="0"/>
            <a:ext cx="9693254" cy="6595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err="1"/>
              <a:t>Tipe</a:t>
            </a:r>
            <a:r>
              <a:rPr lang="en-US" sz="3200" b="1" dirty="0"/>
              <a:t> </a:t>
            </a:r>
            <a:r>
              <a:rPr lang="en-US" sz="3200" b="1" dirty="0" err="1"/>
              <a:t>Kepemimpinan</a:t>
            </a:r>
            <a:endParaRPr lang="en-US" sz="3200" b="1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kharismatis</a:t>
            </a:r>
            <a:r>
              <a:rPr lang="en-US" dirty="0"/>
              <a:t>,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ataudaya</a:t>
            </a:r>
            <a:r>
              <a:rPr lang="en-US" dirty="0"/>
              <a:t> </a:t>
            </a:r>
            <a:r>
              <a:rPr lang="en-US" dirty="0" err="1"/>
              <a:t>tarik</a:t>
            </a:r>
            <a:r>
              <a:rPr lang="en-US" dirty="0"/>
              <a:t> yang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pengikutnya</a:t>
            </a:r>
            <a:r>
              <a:rPr lang="en-US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paternalistis</a:t>
            </a:r>
            <a:r>
              <a:rPr lang="en-US" dirty="0"/>
              <a:t>, </a:t>
            </a:r>
            <a:r>
              <a:rPr lang="en-US" dirty="0" err="1"/>
              <a:t>melindungi</a:t>
            </a:r>
            <a:r>
              <a:rPr lang="en-US" dirty="0"/>
              <a:t> </a:t>
            </a:r>
            <a:r>
              <a:rPr lang="en-US" dirty="0" err="1"/>
              <a:t>bawahan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bapak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ibu</a:t>
            </a:r>
            <a:r>
              <a:rPr lang="en-US" dirty="0"/>
              <a:t> yang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kasih</a:t>
            </a:r>
            <a:r>
              <a:rPr lang="en-US" dirty="0"/>
              <a:t> saying.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militer</a:t>
            </a:r>
            <a:r>
              <a:rPr lang="en-US" dirty="0"/>
              <a:t>,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system </a:t>
            </a:r>
            <a:r>
              <a:rPr lang="en-US" dirty="0" err="1"/>
              <a:t>perintah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otoriter</a:t>
            </a:r>
            <a:r>
              <a:rPr lang="en-US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otokratis</a:t>
            </a:r>
            <a:r>
              <a:rPr lang="en-US" dirty="0"/>
              <a:t>(raja),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kekuasaan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dipatuhi</a:t>
            </a:r>
            <a:r>
              <a:rPr lang="en-US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Tipe</a:t>
            </a:r>
            <a:r>
              <a:rPr lang="en-US" dirty="0"/>
              <a:t> laissez faire (</a:t>
            </a:r>
            <a:r>
              <a:rPr lang="en-US" dirty="0" err="1"/>
              <a:t>lesafer</a:t>
            </a:r>
            <a:r>
              <a:rPr lang="en-US" dirty="0"/>
              <a:t>) </a:t>
            </a:r>
            <a:r>
              <a:rPr lang="en-US" dirty="0" err="1"/>
              <a:t>kebebasan</a:t>
            </a:r>
            <a:r>
              <a:rPr lang="en-US" dirty="0"/>
              <a:t>,  </a:t>
            </a:r>
            <a:r>
              <a:rPr lang="en-US" dirty="0" err="1"/>
              <a:t>membiarkan</a:t>
            </a:r>
            <a:r>
              <a:rPr lang="en-US" dirty="0"/>
              <a:t> </a:t>
            </a:r>
            <a:r>
              <a:rPr lang="en-US" dirty="0" err="1"/>
              <a:t>bawahan</a:t>
            </a:r>
            <a:r>
              <a:rPr lang="en-US" dirty="0"/>
              <a:t> </a:t>
            </a:r>
            <a:r>
              <a:rPr lang="en-US" dirty="0" err="1"/>
              <a:t>berbuat</a:t>
            </a:r>
            <a:r>
              <a:rPr lang="en-US" dirty="0"/>
              <a:t> </a:t>
            </a:r>
            <a:r>
              <a:rPr lang="en-US" dirty="0" err="1"/>
              <a:t>semaunya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dan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oleh </a:t>
            </a:r>
            <a:r>
              <a:rPr lang="en-US" dirty="0" err="1"/>
              <a:t>bawahan</a:t>
            </a:r>
            <a:r>
              <a:rPr lang="en-US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populis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Tipe</a:t>
            </a:r>
            <a:r>
              <a:rPr lang="en-US" dirty="0"/>
              <a:t> administrative, </a:t>
            </a:r>
            <a:r>
              <a:rPr lang="en-US" dirty="0" err="1"/>
              <a:t>pemimpin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tugas-tugas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demokratis</a:t>
            </a:r>
            <a:r>
              <a:rPr lang="en-US" dirty="0"/>
              <a:t>, </a:t>
            </a:r>
            <a:r>
              <a:rPr lang="en-US" dirty="0" err="1"/>
              <a:t>berorientasi</a:t>
            </a:r>
            <a:r>
              <a:rPr lang="en-US" dirty="0"/>
              <a:t> pada </a:t>
            </a:r>
            <a:r>
              <a:rPr lang="en-US" dirty="0" err="1"/>
              <a:t>manusia</a:t>
            </a:r>
            <a:r>
              <a:rPr lang="en-US" dirty="0"/>
              <a:t> dan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bimbingan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pengikutnya</a:t>
            </a:r>
            <a:r>
              <a:rPr lang="en-US" dirty="0"/>
              <a:t>.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749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51B06-1D52-4B4C-BB1D-D996DEDC4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9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346246-9D13-41E9-9A10-DF58B5C3428A}"/>
              </a:ext>
            </a:extLst>
          </p:cNvPr>
          <p:cNvSpPr txBox="1"/>
          <p:nvPr/>
        </p:nvSpPr>
        <p:spPr>
          <a:xfrm>
            <a:off x="400050" y="295737"/>
            <a:ext cx="939165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err="1"/>
              <a:t>Keterampilan</a:t>
            </a:r>
            <a:r>
              <a:rPr lang="en-US" sz="3200" b="1" dirty="0"/>
              <a:t> yang </a:t>
            </a:r>
            <a:r>
              <a:rPr lang="en-US" sz="3200" b="1" dirty="0" err="1"/>
              <a:t>harus</a:t>
            </a:r>
            <a:r>
              <a:rPr lang="en-US" sz="3200" b="1" dirty="0"/>
              <a:t> </a:t>
            </a:r>
            <a:r>
              <a:rPr lang="en-US" sz="3200" b="1" dirty="0" err="1"/>
              <a:t>dimiliki</a:t>
            </a:r>
            <a:r>
              <a:rPr lang="en-US" sz="3200" b="1" dirty="0"/>
              <a:t> </a:t>
            </a:r>
            <a:r>
              <a:rPr lang="en-US" sz="3200" b="1" dirty="0" err="1"/>
              <a:t>pemimpin</a:t>
            </a:r>
            <a:endParaRPr lang="en-US" sz="3200" b="1" dirty="0"/>
          </a:p>
          <a:p>
            <a:pPr algn="just">
              <a:lnSpc>
                <a:spcPct val="150000"/>
              </a:lnSpc>
            </a:pPr>
            <a:endParaRPr lang="en-US" sz="3200" b="1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Technical </a:t>
            </a:r>
            <a:r>
              <a:rPr lang="en-US" sz="2400" dirty="0" err="1"/>
              <a:t>skils</a:t>
            </a:r>
            <a:r>
              <a:rPr lang="en-US" sz="2400" dirty="0"/>
              <a:t>: independent, </a:t>
            </a:r>
            <a:r>
              <a:rPr lang="en-US" sz="2400" dirty="0" err="1"/>
              <a:t>menulis</a:t>
            </a:r>
            <a:r>
              <a:rPr lang="en-US" sz="2400" dirty="0"/>
              <a:t>, networking </a:t>
            </a:r>
            <a:r>
              <a:rPr lang="en-US" sz="2400" dirty="0" err="1"/>
              <a:t>dll</a:t>
            </a:r>
            <a:r>
              <a:rPr lang="en-US" sz="2400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Human skills,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bekerja</a:t>
            </a:r>
            <a:r>
              <a:rPr lang="en-US" sz="2400" dirty="0"/>
              <a:t> </a:t>
            </a:r>
            <a:r>
              <a:rPr lang="en-US" sz="2400" dirty="0" err="1"/>
              <a:t>sama</a:t>
            </a:r>
            <a:r>
              <a:rPr lang="en-US" sz="2400" dirty="0"/>
              <a:t> dan </a:t>
            </a:r>
            <a:r>
              <a:rPr lang="en-US" sz="2400" dirty="0" err="1"/>
              <a:t>membangun</a:t>
            </a:r>
            <a:r>
              <a:rPr lang="en-US" sz="2400" dirty="0"/>
              <a:t> </a:t>
            </a:r>
            <a:r>
              <a:rPr lang="en-US" sz="2400" dirty="0" err="1"/>
              <a:t>tim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Bersama orang lain.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Conceptual Skills,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berpikir</a:t>
            </a:r>
            <a:r>
              <a:rPr lang="en-US" sz="2400" dirty="0"/>
              <a:t> dan </a:t>
            </a:r>
            <a:r>
              <a:rPr lang="en-US" sz="2400" dirty="0" err="1"/>
              <a:t>mengungkapkan</a:t>
            </a:r>
            <a:r>
              <a:rPr lang="en-US" sz="2400" dirty="0"/>
              <a:t> </a:t>
            </a:r>
            <a:r>
              <a:rPr lang="en-US" sz="2400" dirty="0" err="1"/>
              <a:t>pemikirannya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bentuk</a:t>
            </a:r>
            <a:r>
              <a:rPr lang="en-US" sz="2400" dirty="0"/>
              <a:t> model </a:t>
            </a:r>
            <a:r>
              <a:rPr lang="en-US" sz="2400" dirty="0" err="1"/>
              <a:t>kerangka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dan </a:t>
            </a:r>
            <a:r>
              <a:rPr lang="en-US" sz="2400" dirty="0" err="1"/>
              <a:t>konsep-konsep</a:t>
            </a:r>
            <a:r>
              <a:rPr lang="en-US" sz="2400" dirty="0"/>
              <a:t> lain.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163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192E6C-000D-45F4-9885-C58D7C4E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10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E5240B-65BF-4FB1-B60B-9B273D6F7935}"/>
              </a:ext>
            </a:extLst>
          </p:cNvPr>
          <p:cNvSpPr txBox="1"/>
          <p:nvPr/>
        </p:nvSpPr>
        <p:spPr>
          <a:xfrm>
            <a:off x="406597" y="431930"/>
            <a:ext cx="10787062" cy="5666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dirty="0"/>
              <a:t>Power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Power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kekuasaan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untukmemepengaruhi</a:t>
            </a:r>
            <a:r>
              <a:rPr lang="en-US" sz="2000" dirty="0"/>
              <a:t> orang lain.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/>
              <a:t>Berbeda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Otoritas</a:t>
            </a:r>
            <a:r>
              <a:rPr lang="en-US" sz="2000" dirty="0"/>
              <a:t> yang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kewenangan</a:t>
            </a:r>
            <a:r>
              <a:rPr lang="en-US" sz="2000" dirty="0"/>
              <a:t> yang </a:t>
            </a:r>
            <a:r>
              <a:rPr lang="en-US" sz="2000" dirty="0" err="1"/>
              <a:t>diberikan</a:t>
            </a:r>
            <a:r>
              <a:rPr lang="en-US" sz="2000" dirty="0"/>
              <a:t>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400" b="1" dirty="0" err="1"/>
              <a:t>Tipe</a:t>
            </a:r>
            <a:r>
              <a:rPr lang="en-US" sz="2400" b="1" dirty="0"/>
              <a:t> </a:t>
            </a:r>
            <a:r>
              <a:rPr lang="en-US" sz="2400" b="1" dirty="0" err="1"/>
              <a:t>Kekuasaan</a:t>
            </a:r>
            <a:endParaRPr lang="en-US" sz="2400" b="1" dirty="0"/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000" dirty="0"/>
              <a:t>Personal power(aura, </a:t>
            </a:r>
            <a:r>
              <a:rPr lang="en-US" sz="2000" dirty="0" err="1"/>
              <a:t>karisma</a:t>
            </a:r>
            <a:r>
              <a:rPr lang="en-US" sz="2000" dirty="0"/>
              <a:t>), power yang </a:t>
            </a:r>
            <a:r>
              <a:rPr lang="en-US" sz="2000" dirty="0" err="1"/>
              <a:t>melekat</a:t>
            </a:r>
            <a:r>
              <a:rPr lang="en-US" sz="2000" dirty="0"/>
              <a:t> pada </a:t>
            </a:r>
            <a:r>
              <a:rPr lang="en-US" sz="2000" dirty="0" err="1"/>
              <a:t>pribadi</a:t>
            </a:r>
            <a:r>
              <a:rPr lang="en-US" sz="2000" dirty="0"/>
              <a:t> </a:t>
            </a:r>
            <a:r>
              <a:rPr lang="en-US" sz="2000" dirty="0" err="1"/>
              <a:t>pemimpin</a:t>
            </a:r>
            <a:r>
              <a:rPr lang="en-US" sz="2000" dirty="0"/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000" dirty="0"/>
              <a:t>Legitimate Power (SK), </a:t>
            </a:r>
            <a:r>
              <a:rPr lang="en-US" sz="2000" dirty="0" err="1"/>
              <a:t>kekuasaan</a:t>
            </a:r>
            <a:r>
              <a:rPr lang="en-US" sz="2000" dirty="0"/>
              <a:t> yang dating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pengangkatan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instusi</a:t>
            </a:r>
            <a:r>
              <a:rPr lang="en-US" sz="2000" dirty="0"/>
              <a:t> yang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000" dirty="0"/>
              <a:t>Expert Power (</a:t>
            </a:r>
            <a:r>
              <a:rPr lang="en-US" sz="2000" dirty="0" err="1"/>
              <a:t>keahlian</a:t>
            </a:r>
            <a:r>
              <a:rPr lang="en-US" sz="2000" dirty="0"/>
              <a:t>), </a:t>
            </a:r>
            <a:r>
              <a:rPr lang="en-US" sz="2000" dirty="0" err="1"/>
              <a:t>kekuasaan</a:t>
            </a:r>
            <a:r>
              <a:rPr lang="en-US" sz="2000" dirty="0"/>
              <a:t> yang </a:t>
            </a:r>
            <a:r>
              <a:rPr lang="en-US" sz="2000" dirty="0" err="1"/>
              <a:t>diperoleh</a:t>
            </a:r>
            <a:r>
              <a:rPr lang="en-US" sz="2000" dirty="0"/>
              <a:t> oleh </a:t>
            </a:r>
            <a:r>
              <a:rPr lang="en-US" sz="2000" dirty="0" err="1"/>
              <a:t>pemimpin</a:t>
            </a:r>
            <a:r>
              <a:rPr lang="en-US" sz="2000" dirty="0"/>
              <a:t>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dia</a:t>
            </a:r>
            <a:r>
              <a:rPr lang="en-US" sz="2000" dirty="0"/>
              <a:t> </a:t>
            </a:r>
            <a:r>
              <a:rPr lang="en-US" sz="2000" dirty="0" err="1"/>
              <a:t>mempunyai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dan </a:t>
            </a:r>
            <a:r>
              <a:rPr lang="en-US" sz="2000" dirty="0" err="1"/>
              <a:t>keistimewaan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000" dirty="0"/>
              <a:t>Political Power, </a:t>
            </a:r>
            <a:r>
              <a:rPr lang="en-US" sz="2000" dirty="0" err="1"/>
              <a:t>kekuasaan</a:t>
            </a:r>
            <a:r>
              <a:rPr lang="en-US" sz="2000" dirty="0"/>
              <a:t> yang  </a:t>
            </a:r>
            <a:r>
              <a:rPr lang="en-US" sz="2000" dirty="0" err="1"/>
              <a:t>berasal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penunjukkan</a:t>
            </a:r>
            <a:r>
              <a:rPr lang="en-US" sz="2000" dirty="0"/>
              <a:t> </a:t>
            </a:r>
            <a:r>
              <a:rPr lang="en-US" sz="2000" dirty="0" err="1"/>
              <a:t>kelompok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8731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65893" y="877940"/>
            <a:ext cx="7130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/>
              <a:t>Fokus</a:t>
            </a:r>
            <a:r>
              <a:rPr lang="en-GB" sz="3600" b="1" dirty="0"/>
              <a:t> </a:t>
            </a:r>
            <a:r>
              <a:rPr lang="en-GB" sz="3600" b="1" dirty="0" err="1"/>
              <a:t>kepemimpinan</a:t>
            </a:r>
            <a:r>
              <a:rPr lang="en-GB" sz="3600" b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BAC274-6025-48A1-9431-7B3C24136264}"/>
              </a:ext>
            </a:extLst>
          </p:cNvPr>
          <p:cNvSpPr txBox="1"/>
          <p:nvPr/>
        </p:nvSpPr>
        <p:spPr>
          <a:xfrm>
            <a:off x="3228975" y="1905000"/>
            <a:ext cx="573405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Ki Hajar </a:t>
            </a:r>
            <a:r>
              <a:rPr lang="en-GB" sz="2000" b="1" dirty="0" err="1"/>
              <a:t>Dewantara</a:t>
            </a:r>
            <a:r>
              <a:rPr lang="en-GB" sz="2000" b="1" dirty="0"/>
              <a:t>:</a:t>
            </a:r>
          </a:p>
          <a:p>
            <a:endParaRPr lang="en-GB" sz="2000" b="1" dirty="0"/>
          </a:p>
          <a:p>
            <a:pPr algn="ctr"/>
            <a:r>
              <a:rPr lang="en-GB" sz="2000" b="1" dirty="0"/>
              <a:t>“</a:t>
            </a:r>
            <a:r>
              <a:rPr lang="en-GB" sz="2000" b="1" i="1" dirty="0"/>
              <a:t>Ing </a:t>
            </a:r>
            <a:r>
              <a:rPr lang="en-GB" sz="2000" b="1" i="1" dirty="0" err="1"/>
              <a:t>ngarso</a:t>
            </a:r>
            <a:r>
              <a:rPr lang="en-GB" sz="2000" b="1" i="1" dirty="0"/>
              <a:t> sang </a:t>
            </a:r>
            <a:r>
              <a:rPr lang="en-GB" sz="2000" b="1" i="1" dirty="0" err="1"/>
              <a:t>tulodo</a:t>
            </a:r>
            <a:r>
              <a:rPr lang="en-GB" sz="2000" b="1" i="1" dirty="0"/>
              <a:t>,</a:t>
            </a:r>
          </a:p>
          <a:p>
            <a:pPr algn="ctr"/>
            <a:r>
              <a:rPr lang="en-GB" sz="2000" b="1" i="1" dirty="0"/>
              <a:t>Ing </a:t>
            </a:r>
            <a:r>
              <a:rPr lang="en-GB" sz="2000" b="1" i="1" dirty="0" err="1"/>
              <a:t>madyo</a:t>
            </a:r>
            <a:r>
              <a:rPr lang="en-GB" sz="2000" b="1" i="1" dirty="0"/>
              <a:t> Mangum </a:t>
            </a:r>
            <a:r>
              <a:rPr lang="en-GB" sz="2000" b="1" i="1" dirty="0" err="1"/>
              <a:t>karso</a:t>
            </a:r>
            <a:r>
              <a:rPr lang="en-GB" sz="2000" b="1" i="1" dirty="0"/>
              <a:t>,</a:t>
            </a:r>
          </a:p>
          <a:p>
            <a:pPr algn="ctr"/>
            <a:r>
              <a:rPr lang="en-GB" sz="2000" b="1" i="1" dirty="0"/>
              <a:t>Tut </a:t>
            </a:r>
            <a:r>
              <a:rPr lang="en-GB" sz="2000" b="1" i="1" dirty="0" err="1"/>
              <a:t>Wuri</a:t>
            </a:r>
            <a:r>
              <a:rPr lang="en-GB" sz="2000" b="1" i="1" dirty="0"/>
              <a:t> </a:t>
            </a:r>
            <a:r>
              <a:rPr lang="en-GB" sz="2000" b="1" i="1" dirty="0" err="1"/>
              <a:t>Handayani</a:t>
            </a:r>
            <a:r>
              <a:rPr lang="en-GB" sz="2000" b="1" i="1" dirty="0"/>
              <a:t>”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2E161-BBC4-4ABC-AEF5-6DF0F216D9F0}"/>
              </a:ext>
            </a:extLst>
          </p:cNvPr>
          <p:cNvSpPr txBox="1"/>
          <p:nvPr/>
        </p:nvSpPr>
        <p:spPr>
          <a:xfrm>
            <a:off x="1401977" y="4090214"/>
            <a:ext cx="6657974" cy="1684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2400" dirty="0"/>
              <a:t>Atas, </a:t>
            </a:r>
            <a:r>
              <a:rPr lang="en-GB" sz="2400" dirty="0" err="1"/>
              <a:t>sesama</a:t>
            </a:r>
            <a:r>
              <a:rPr lang="en-GB" sz="2400" dirty="0"/>
              <a:t> dan </a:t>
            </a:r>
            <a:r>
              <a:rPr lang="en-GB" sz="2400" dirty="0" err="1"/>
              <a:t>bawah</a:t>
            </a:r>
            <a:endParaRPr lang="en-GB" sz="2400" dirty="0"/>
          </a:p>
          <a:p>
            <a:pPr algn="just">
              <a:lnSpc>
                <a:spcPct val="150000"/>
              </a:lnSpc>
            </a:pPr>
            <a:r>
              <a:rPr lang="en-GB" sz="2400" dirty="0" err="1"/>
              <a:t>Bukan</a:t>
            </a:r>
            <a:r>
              <a:rPr lang="en-GB" sz="2400" dirty="0"/>
              <a:t> </a:t>
            </a:r>
            <a:r>
              <a:rPr lang="en-GB" sz="2400" dirty="0" err="1"/>
              <a:t>ilmu</a:t>
            </a:r>
            <a:r>
              <a:rPr lang="en-GB" sz="2400" dirty="0"/>
              <a:t> </a:t>
            </a:r>
            <a:r>
              <a:rPr lang="en-GB" sz="2400" dirty="0" err="1"/>
              <a:t>katak</a:t>
            </a:r>
            <a:endParaRPr lang="en-GB" sz="2400" dirty="0"/>
          </a:p>
          <a:p>
            <a:pPr algn="just">
              <a:lnSpc>
                <a:spcPct val="150000"/>
              </a:lnSpc>
            </a:pPr>
            <a:r>
              <a:rPr lang="en-GB" sz="2400" dirty="0"/>
              <a:t>Proses, </a:t>
            </a:r>
            <a:r>
              <a:rPr lang="en-GB" sz="2400" dirty="0" err="1"/>
              <a:t>cepat</a:t>
            </a:r>
            <a:r>
              <a:rPr lang="en-GB" sz="2400" dirty="0"/>
              <a:t> naik </a:t>
            </a:r>
            <a:r>
              <a:rPr lang="en-GB" sz="2400" dirty="0" err="1"/>
              <a:t>cepat</a:t>
            </a:r>
            <a:r>
              <a:rPr lang="en-GB" sz="2400" dirty="0"/>
              <a:t> </a:t>
            </a:r>
            <a:r>
              <a:rPr lang="en-GB" sz="2400" dirty="0" err="1"/>
              <a:t>turun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79089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95130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833</Words>
  <Application>Microsoft Office PowerPoint</Application>
  <PresentationFormat>Widescreen</PresentationFormat>
  <Paragraphs>107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Rounded MT Bold</vt:lpstr>
      <vt:lpstr>Century Gothic</vt:lpstr>
      <vt:lpstr>Wingdings 3</vt:lpstr>
      <vt:lpstr>Ion</vt:lpstr>
      <vt:lpstr>1_Ion</vt:lpstr>
      <vt:lpstr>PowerPoint Presentation</vt:lpstr>
      <vt:lpstr>KEPEMIMPINAN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Tiffany Annabel Blessing</cp:lastModifiedBy>
  <cp:revision>52</cp:revision>
  <dcterms:created xsi:type="dcterms:W3CDTF">2018-09-23T15:38:54Z</dcterms:created>
  <dcterms:modified xsi:type="dcterms:W3CDTF">2022-10-17T03:33:34Z</dcterms:modified>
</cp:coreProperties>
</file>