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74" r:id="rId5"/>
    <p:sldId id="261" r:id="rId6"/>
    <p:sldId id="275" r:id="rId7"/>
    <p:sldId id="276" r:id="rId8"/>
    <p:sldId id="262" r:id="rId9"/>
    <p:sldId id="260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58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FBD1310-6E10-4697-A732-9402D8A93C0D}"/>
              </a:ext>
            </a:extLst>
          </p:cNvPr>
          <p:cNvSpPr txBox="1"/>
          <p:nvPr/>
        </p:nvSpPr>
        <p:spPr>
          <a:xfrm>
            <a:off x="445770" y="420143"/>
            <a:ext cx="929259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PROFIL USAHA</a:t>
            </a:r>
          </a:p>
          <a:p>
            <a:pPr algn="just"/>
            <a:endParaRPr lang="en-US" sz="2000" b="1" dirty="0"/>
          </a:p>
          <a:p>
            <a:pPr algn="just"/>
            <a:endParaRPr lang="en-US" sz="1600" dirty="0"/>
          </a:p>
          <a:p>
            <a:pPr algn="just"/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memulai</a:t>
            </a:r>
            <a:r>
              <a:rPr lang="en-US" sz="2400" dirty="0"/>
              <a:t> Usaha;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Minat</a:t>
            </a:r>
            <a:r>
              <a:rPr lang="en-US" sz="2400" dirty="0"/>
              <a:t>, 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berminat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industry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kerajinan</a:t>
            </a:r>
            <a:r>
              <a:rPr lang="en-US" sz="2400" dirty="0"/>
              <a:t> dan </a:t>
            </a:r>
            <a:r>
              <a:rPr lang="en-US" sz="2400" dirty="0" err="1"/>
              <a:t>perdagangan</a:t>
            </a:r>
            <a:r>
              <a:rPr lang="en-US" sz="2400" dirty="0"/>
              <a:t>/</a:t>
            </a:r>
            <a:r>
              <a:rPr lang="en-US" sz="2400" dirty="0" err="1"/>
              <a:t>jasa</a:t>
            </a:r>
            <a:r>
              <a:rPr lang="en-US" sz="24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Modal,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tersedianya</a:t>
            </a:r>
            <a:r>
              <a:rPr lang="en-US" sz="2400" dirty="0"/>
              <a:t> modal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belum</a:t>
            </a:r>
            <a:r>
              <a:rPr lang="en-US" sz="2400" dirty="0"/>
              <a:t>/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dimiliki</a:t>
            </a:r>
            <a:r>
              <a:rPr lang="en-US" sz="2400" dirty="0"/>
              <a:t>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Relasi</a:t>
            </a:r>
            <a:r>
              <a:rPr lang="en-US" sz="2400" dirty="0"/>
              <a:t>, </a:t>
            </a:r>
            <a:r>
              <a:rPr lang="en-US" sz="2400" dirty="0" err="1"/>
              <a:t>apakah</a:t>
            </a:r>
            <a:r>
              <a:rPr lang="en-US" sz="2400" dirty="0"/>
              <a:t> Ada </a:t>
            </a:r>
            <a:r>
              <a:rPr lang="en-US" sz="2400" dirty="0" err="1"/>
              <a:t>keluarga</a:t>
            </a:r>
            <a:r>
              <a:rPr lang="en-US" sz="2400" dirty="0"/>
              <a:t>, </a:t>
            </a:r>
            <a:r>
              <a:rPr lang="en-US" sz="2400" dirty="0" err="1"/>
              <a:t>teman</a:t>
            </a:r>
            <a:r>
              <a:rPr lang="en-US" sz="2400" dirty="0"/>
              <a:t>,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menekuni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yang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dikerjakan</a:t>
            </a:r>
            <a:r>
              <a:rPr lang="en-US" sz="24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64EF1-4C62-40F8-A8CE-AF20B00B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3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390819-B024-4328-B0F3-276E89E825F5}"/>
              </a:ext>
            </a:extLst>
          </p:cNvPr>
          <p:cNvSpPr/>
          <p:nvPr/>
        </p:nvSpPr>
        <p:spPr>
          <a:xfrm>
            <a:off x="2805545" y="665373"/>
            <a:ext cx="5396345" cy="561038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66188D-D4AF-4101-9612-74D00FCCB584}"/>
              </a:ext>
            </a:extLst>
          </p:cNvPr>
          <p:cNvSpPr txBox="1"/>
          <p:nvPr/>
        </p:nvSpPr>
        <p:spPr>
          <a:xfrm>
            <a:off x="3332008" y="969817"/>
            <a:ext cx="4558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PROSES DAN KARAKTERISTIK ORANG YANG BERPOTENSI MENJADI KAYA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240CA5-33DA-48AA-B40A-DDE7882A13A6}"/>
              </a:ext>
            </a:extLst>
          </p:cNvPr>
          <p:cNvSpPr txBox="1"/>
          <p:nvPr/>
        </p:nvSpPr>
        <p:spPr>
          <a:xfrm>
            <a:off x="3886189" y="1872729"/>
            <a:ext cx="344978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IDE + KEMAMPUAN + RELASI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9AABC9-C7A1-44C8-9E1C-397696481E2E}"/>
              </a:ext>
            </a:extLst>
          </p:cNvPr>
          <p:cNvSpPr txBox="1"/>
          <p:nvPr/>
        </p:nvSpPr>
        <p:spPr>
          <a:xfrm>
            <a:off x="3886189" y="2678760"/>
            <a:ext cx="344978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PELUANG USAHA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9355C0-1672-4882-82E4-54A48E1F3A7C}"/>
              </a:ext>
            </a:extLst>
          </p:cNvPr>
          <p:cNvSpPr txBox="1"/>
          <p:nvPr/>
        </p:nvSpPr>
        <p:spPr>
          <a:xfrm>
            <a:off x="3044536" y="3531527"/>
            <a:ext cx="4918364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OPERASIONALISASI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824934-50A9-4E75-A99B-548689152EC0}"/>
              </a:ext>
            </a:extLst>
          </p:cNvPr>
          <p:cNvSpPr txBox="1"/>
          <p:nvPr/>
        </p:nvSpPr>
        <p:spPr>
          <a:xfrm>
            <a:off x="3258567" y="3896098"/>
            <a:ext cx="996141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KERJA KERAS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D50C63-6B8D-40C2-B8B2-2E80ACA6C96E}"/>
              </a:ext>
            </a:extLst>
          </p:cNvPr>
          <p:cNvSpPr txBox="1"/>
          <p:nvPr/>
        </p:nvSpPr>
        <p:spPr>
          <a:xfrm>
            <a:off x="4455596" y="3898059"/>
            <a:ext cx="1657015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MANAJEMEN USAHA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D970BA-8253-44EA-86C0-900CB63B93C8}"/>
              </a:ext>
            </a:extLst>
          </p:cNvPr>
          <p:cNvSpPr txBox="1"/>
          <p:nvPr/>
        </p:nvSpPr>
        <p:spPr>
          <a:xfrm>
            <a:off x="6274713" y="3881514"/>
            <a:ext cx="1615441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HEMAT &amp; MENABUNG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6DFBCC-3F96-489B-8F05-FC3B190F33CA}"/>
              </a:ext>
            </a:extLst>
          </p:cNvPr>
          <p:cNvSpPr txBox="1"/>
          <p:nvPr/>
        </p:nvSpPr>
        <p:spPr>
          <a:xfrm>
            <a:off x="3886189" y="5221793"/>
            <a:ext cx="344978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KAYA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4CC0F05F-CC4A-488A-ABC8-3C2E401763A2}"/>
              </a:ext>
            </a:extLst>
          </p:cNvPr>
          <p:cNvSpPr/>
          <p:nvPr/>
        </p:nvSpPr>
        <p:spPr>
          <a:xfrm>
            <a:off x="5434442" y="2280087"/>
            <a:ext cx="232065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076EA8B1-B773-4CD6-91D3-61095E82EA41}"/>
              </a:ext>
            </a:extLst>
          </p:cNvPr>
          <p:cNvSpPr/>
          <p:nvPr/>
        </p:nvSpPr>
        <p:spPr>
          <a:xfrm>
            <a:off x="5420587" y="3086118"/>
            <a:ext cx="232065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EC8168AB-77F2-4C76-BC28-D26972B1594E}"/>
              </a:ext>
            </a:extLst>
          </p:cNvPr>
          <p:cNvSpPr/>
          <p:nvPr/>
        </p:nvSpPr>
        <p:spPr>
          <a:xfrm>
            <a:off x="5434440" y="4759333"/>
            <a:ext cx="232065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B5B7E5F-DC61-4C27-811D-62F1F96C81DD}"/>
              </a:ext>
            </a:extLst>
          </p:cNvPr>
          <p:cNvSpPr txBox="1"/>
          <p:nvPr/>
        </p:nvSpPr>
        <p:spPr>
          <a:xfrm>
            <a:off x="445770" y="240030"/>
            <a:ext cx="9292590" cy="649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err="1"/>
              <a:t>Ciri-ciri</a:t>
            </a:r>
            <a:r>
              <a:rPr lang="en-US" sz="2000" b="1" dirty="0"/>
              <a:t> </a:t>
            </a:r>
            <a:r>
              <a:rPr lang="en-US" sz="2000" b="1" dirty="0" err="1"/>
              <a:t>perdagangan</a:t>
            </a:r>
            <a:r>
              <a:rPr lang="en-US" sz="2000" b="1" dirty="0"/>
              <a:t> </a:t>
            </a:r>
            <a:r>
              <a:rPr lang="en-US" sz="2000" b="1" dirty="0" err="1"/>
              <a:t>besar</a:t>
            </a:r>
            <a:r>
              <a:rPr lang="en-US" sz="2000" b="1" dirty="0"/>
              <a:t>/ wholesaler</a:t>
            </a:r>
          </a:p>
          <a:p>
            <a:pPr marL="69215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Motif </a:t>
            </a:r>
            <a:r>
              <a:rPr lang="en-US" sz="2000" dirty="0" err="1"/>
              <a:t>pembelian</a:t>
            </a:r>
            <a:r>
              <a:rPr lang="en-US" sz="2000" dirty="0"/>
              <a:t>: “no </a:t>
            </a:r>
            <a:r>
              <a:rPr lang="en-US" sz="2000" dirty="0" err="1"/>
              <a:t>konsumsi</a:t>
            </a:r>
            <a:r>
              <a:rPr lang="en-US" sz="2000" dirty="0"/>
              <a:t> but </a:t>
            </a:r>
            <a:r>
              <a:rPr lang="en-US" sz="2000" dirty="0" err="1"/>
              <a:t>distribusi</a:t>
            </a:r>
            <a:r>
              <a:rPr lang="en-US" sz="2000" dirty="0"/>
              <a:t>”</a:t>
            </a:r>
          </a:p>
          <a:p>
            <a:pPr marL="69215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pembelian</a:t>
            </a:r>
            <a:endParaRPr lang="en-US" sz="2000" dirty="0"/>
          </a:p>
          <a:p>
            <a:pPr marL="977900" indent="-285750">
              <a:lnSpc>
                <a:spcPct val="150000"/>
              </a:lnSpc>
              <a:buFontTx/>
              <a:buChar char="-"/>
            </a:pPr>
            <a:r>
              <a:rPr lang="en-US" sz="2000" i="1" dirty="0"/>
              <a:t>Commercial consumers,</a:t>
            </a:r>
          </a:p>
          <a:p>
            <a:pPr marL="977900" indent="-285750">
              <a:lnSpc>
                <a:spcPct val="150000"/>
              </a:lnSpc>
              <a:buFontTx/>
              <a:buChar char="-"/>
            </a:pPr>
            <a:r>
              <a:rPr lang="en-US" sz="2000" i="1" dirty="0"/>
              <a:t>Industrial consumers, dan</a:t>
            </a:r>
          </a:p>
          <a:p>
            <a:pPr marL="977900" indent="-285750">
              <a:lnSpc>
                <a:spcPct val="150000"/>
              </a:lnSpc>
              <a:buFontTx/>
              <a:buChar char="-"/>
            </a:pPr>
            <a:r>
              <a:rPr lang="en-US" sz="2000" i="1" dirty="0" err="1"/>
              <a:t>Govermental</a:t>
            </a:r>
            <a:r>
              <a:rPr lang="en-US" sz="2000" i="1" dirty="0"/>
              <a:t> consumers</a:t>
            </a:r>
            <a:endParaRPr lang="en-US" sz="2000" dirty="0"/>
          </a:p>
          <a:p>
            <a:pPr marL="69215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endParaRPr lang="en-US" sz="2000" dirty="0"/>
          </a:p>
          <a:p>
            <a:pPr marL="969963" indent="-2778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melayani</a:t>
            </a:r>
            <a:r>
              <a:rPr lang="en-US" sz="2000" dirty="0"/>
              <a:t> </a:t>
            </a: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eceran</a:t>
            </a:r>
            <a:endParaRPr lang="en-US" sz="2000" dirty="0"/>
          </a:p>
          <a:p>
            <a:pPr marL="969963" indent="-2778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endParaRPr lang="en-US" sz="2000" dirty="0"/>
          </a:p>
          <a:p>
            <a:pPr marL="969963" indent="-2778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pembayaran</a:t>
            </a:r>
            <a:r>
              <a:rPr lang="en-US" sz="2000" dirty="0"/>
              <a:t>  multi</a:t>
            </a:r>
          </a:p>
          <a:p>
            <a:pPr marL="285750">
              <a:lnSpc>
                <a:spcPct val="150000"/>
              </a:lnSpc>
            </a:pPr>
            <a:endParaRPr lang="en-US" sz="2000" dirty="0"/>
          </a:p>
          <a:p>
            <a:pPr marL="692150">
              <a:lnSpc>
                <a:spcPct val="150000"/>
              </a:lnSpc>
            </a:pPr>
            <a:r>
              <a:rPr lang="en-US" sz="2000" b="1" dirty="0"/>
              <a:t>Paul D. Converse, </a:t>
            </a:r>
            <a:r>
              <a:rPr lang="en-US" sz="2000" b="1" dirty="0" err="1"/>
              <a:t>Huegy</a:t>
            </a:r>
            <a:r>
              <a:rPr lang="en-US" sz="2000" b="1" dirty="0"/>
              <a:t> and Mitchell </a:t>
            </a:r>
            <a:r>
              <a:rPr lang="en-US" sz="2000" dirty="0"/>
              <a:t>– </a:t>
            </a:r>
            <a:r>
              <a:rPr lang="en-US" sz="2000" dirty="0" err="1"/>
              <a:t>kegiatan</a:t>
            </a:r>
            <a:r>
              <a:rPr lang="en-US" sz="2000" dirty="0"/>
              <a:t> marketing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menyalurkan</a:t>
            </a:r>
            <a:r>
              <a:rPr lang="en-US" sz="2000" dirty="0"/>
              <a:t> </a:t>
            </a:r>
            <a:r>
              <a:rPr lang="en-US" sz="2000" dirty="0" err="1"/>
              <a:t>barang-barang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produsen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pengecer</a:t>
            </a:r>
            <a:r>
              <a:rPr lang="en-US" sz="20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6D065-69F2-49A2-916C-30582DCA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5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90631-C315-4000-9158-66B10A57CDD0}"/>
              </a:ext>
            </a:extLst>
          </p:cNvPr>
          <p:cNvSpPr txBox="1"/>
          <p:nvPr/>
        </p:nvSpPr>
        <p:spPr>
          <a:xfrm>
            <a:off x="832086" y="0"/>
            <a:ext cx="9712036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2. </a:t>
            </a:r>
            <a:r>
              <a:rPr lang="en-US" sz="2000" b="1" dirty="0" err="1"/>
              <a:t>Tipe</a:t>
            </a:r>
            <a:r>
              <a:rPr lang="en-US" sz="2000" b="1" dirty="0"/>
              <a:t> </a:t>
            </a:r>
            <a:r>
              <a:rPr lang="en-US" sz="2000" b="1" dirty="0" err="1"/>
              <a:t>grosir</a:t>
            </a:r>
            <a:endParaRPr lang="en-US" sz="2000" b="1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Gr</a:t>
            </a:r>
            <a:r>
              <a:rPr lang="en-US" sz="2000" dirty="0" err="1"/>
              <a:t>osir</a:t>
            </a:r>
            <a:r>
              <a:rPr lang="en-US" sz="2000" dirty="0"/>
              <a:t> yang </a:t>
            </a:r>
            <a:r>
              <a:rPr lang="en-US" sz="2000" dirty="0" err="1"/>
              <a:t>berfungsi</a:t>
            </a:r>
            <a:r>
              <a:rPr lang="en-US" sz="2000" dirty="0"/>
              <a:t> </a:t>
            </a:r>
            <a:r>
              <a:rPr lang="en-US" sz="2000" dirty="0" err="1"/>
              <a:t>terbatas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Pengumpul</a:t>
            </a:r>
            <a:r>
              <a:rPr lang="en-US" sz="2000" b="1" dirty="0"/>
              <a:t> </a:t>
            </a:r>
            <a:r>
              <a:rPr lang="en-US" sz="2000" b="1" dirty="0" err="1"/>
              <a:t>hasil</a:t>
            </a:r>
            <a:r>
              <a:rPr lang="en-US" sz="2000" b="1" dirty="0"/>
              <a:t> </a:t>
            </a:r>
            <a:r>
              <a:rPr lang="en-US" sz="2000" b="1" dirty="0" err="1"/>
              <a:t>pertanian</a:t>
            </a:r>
            <a:endParaRPr lang="en-US" sz="2000" b="1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Menurut</a:t>
            </a:r>
            <a:r>
              <a:rPr lang="en-US" sz="2000" b="1" dirty="0"/>
              <a:t> </a:t>
            </a:r>
            <a:r>
              <a:rPr lang="en-US" sz="2000" b="1" dirty="0" err="1"/>
              <a:t>jenis</a:t>
            </a:r>
            <a:r>
              <a:rPr lang="en-US" sz="2000" b="1" dirty="0"/>
              <a:t> </a:t>
            </a:r>
            <a:r>
              <a:rPr lang="en-US" sz="2000" b="1" dirty="0" err="1"/>
              <a:t>barang</a:t>
            </a:r>
            <a:r>
              <a:rPr lang="en-US" sz="2000" b="1" dirty="0"/>
              <a:t> yang di </a:t>
            </a:r>
            <a:r>
              <a:rPr lang="en-US" sz="2000" b="1" dirty="0" err="1"/>
              <a:t>perdagangkan</a:t>
            </a:r>
            <a:endParaRPr lang="en-US" sz="2000" b="1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Menurut</a:t>
            </a:r>
            <a:r>
              <a:rPr lang="en-US" sz="2000" b="1" dirty="0"/>
              <a:t> </a:t>
            </a:r>
            <a:r>
              <a:rPr lang="en-US" sz="2000" b="1" dirty="0" err="1"/>
              <a:t>lapangannya</a:t>
            </a:r>
            <a:endParaRPr lang="en-US" sz="2000" b="1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Menurut</a:t>
            </a:r>
            <a:r>
              <a:rPr lang="en-US" sz="2000" b="1" dirty="0"/>
              <a:t> </a:t>
            </a:r>
            <a:r>
              <a:rPr lang="en-US" sz="2000" b="1" dirty="0" err="1"/>
              <a:t>daerah</a:t>
            </a:r>
            <a:r>
              <a:rPr lang="en-US" sz="2000" b="1" dirty="0"/>
              <a:t> </a:t>
            </a:r>
            <a:r>
              <a:rPr lang="en-US" sz="2000" b="1" dirty="0" err="1"/>
              <a:t>operasi</a:t>
            </a:r>
            <a:endParaRPr lang="en-US" sz="2000" b="1" dirty="0"/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b="1" dirty="0"/>
              <a:t>3. </a:t>
            </a:r>
            <a:r>
              <a:rPr lang="en-US" sz="2000" b="1" dirty="0" err="1"/>
              <a:t>Fungsi</a:t>
            </a:r>
            <a:r>
              <a:rPr lang="en-US" sz="2000" b="1" dirty="0"/>
              <a:t> </a:t>
            </a:r>
            <a:r>
              <a:rPr lang="en-US" sz="2000" b="1" dirty="0" err="1"/>
              <a:t>pedagang</a:t>
            </a:r>
            <a:r>
              <a:rPr lang="en-US" sz="2000" b="1" dirty="0"/>
              <a:t> </a:t>
            </a:r>
            <a:r>
              <a:rPr lang="en-US" sz="2000" b="1" dirty="0" err="1"/>
              <a:t>besar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Pengumpulan</a:t>
            </a:r>
            <a:r>
              <a:rPr lang="en-US" sz="2000" dirty="0"/>
              <a:t> dan </a:t>
            </a:r>
            <a:r>
              <a:rPr lang="en-US" sz="2000" dirty="0" err="1"/>
              <a:t>penyebaran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Pembelian</a:t>
            </a:r>
            <a:r>
              <a:rPr lang="en-US" sz="2000" dirty="0"/>
              <a:t> dan </a:t>
            </a:r>
            <a:r>
              <a:rPr lang="en-US" sz="2000" dirty="0" err="1"/>
              <a:t>Penjualan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Pemilihan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Pembelian</a:t>
            </a:r>
            <a:r>
              <a:rPr lang="en-US" sz="2000" dirty="0"/>
              <a:t> </a:t>
            </a:r>
            <a:r>
              <a:rPr lang="en-US" sz="2000" dirty="0" err="1"/>
              <a:t>kredit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Penyimpanan</a:t>
            </a:r>
            <a:endParaRPr lang="en-US" sz="2000" dirty="0"/>
          </a:p>
          <a:p>
            <a:pPr marL="457200" indent="-222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Pengangkutan</a:t>
            </a:r>
            <a:endParaRPr lang="en-US" sz="20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812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A1848-AECA-452D-AAC9-7FC23569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6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EF950-FD1F-4632-B84C-5D3A12DDBD27}"/>
              </a:ext>
            </a:extLst>
          </p:cNvPr>
          <p:cNvSpPr txBox="1"/>
          <p:nvPr/>
        </p:nvSpPr>
        <p:spPr>
          <a:xfrm>
            <a:off x="638122" y="127843"/>
            <a:ext cx="7973978" cy="70788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4. </a:t>
            </a:r>
            <a:r>
              <a:rPr lang="en-US" sz="2000" b="1" dirty="0" err="1"/>
              <a:t>Perdagangan</a:t>
            </a:r>
            <a:r>
              <a:rPr lang="en-US" sz="2000" b="1" dirty="0"/>
              <a:t> </a:t>
            </a:r>
            <a:r>
              <a:rPr lang="en-US" sz="2000" b="1" dirty="0" err="1"/>
              <a:t>eceran</a:t>
            </a:r>
            <a:r>
              <a:rPr lang="en-US" sz="2000" b="1" dirty="0"/>
              <a:t> (retailer)</a:t>
            </a:r>
          </a:p>
          <a:p>
            <a:pPr marL="512763" indent="-2778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dan </a:t>
            </a:r>
            <a:r>
              <a:rPr lang="en-US" sz="2000" dirty="0" err="1"/>
              <a:t>jasa</a:t>
            </a:r>
            <a:r>
              <a:rPr lang="en-US" sz="2000" dirty="0"/>
              <a:t> pada </a:t>
            </a:r>
            <a:r>
              <a:rPr lang="en-US" sz="2000" dirty="0" err="1"/>
              <a:t>konsumen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endParaRPr lang="en-US" sz="2000" dirty="0"/>
          </a:p>
          <a:p>
            <a:pPr marL="51276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Tipe</a:t>
            </a:r>
            <a:r>
              <a:rPr lang="en-US" sz="2000" dirty="0"/>
              <a:t> retailer (Kotler)</a:t>
            </a:r>
          </a:p>
          <a:p>
            <a:pPr marL="227013"/>
            <a:r>
              <a:rPr lang="en-US" sz="2000" dirty="0"/>
              <a:t>	Store retailer, non store retailer, retailer </a:t>
            </a:r>
            <a:r>
              <a:rPr lang="en-US" sz="2000" dirty="0" err="1"/>
              <a:t>organisasi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5</a:t>
            </a:r>
            <a:r>
              <a:rPr lang="en-US" sz="2000" b="1" dirty="0"/>
              <a:t>. </a:t>
            </a:r>
            <a:r>
              <a:rPr lang="en-US" sz="2000" b="1" dirty="0" err="1"/>
              <a:t>Keuntungan</a:t>
            </a:r>
            <a:r>
              <a:rPr lang="en-US" sz="2000" b="1" dirty="0"/>
              <a:t> </a:t>
            </a:r>
            <a:r>
              <a:rPr lang="en-US" sz="2000" b="1" dirty="0" err="1"/>
              <a:t>pedagang</a:t>
            </a:r>
            <a:r>
              <a:rPr lang="en-US" sz="2000" b="1" dirty="0"/>
              <a:t> </a:t>
            </a:r>
            <a:r>
              <a:rPr lang="en-US" sz="2000" b="1" dirty="0" err="1"/>
              <a:t>eceran</a:t>
            </a:r>
            <a:endParaRPr lang="en-US" sz="2000" b="1" dirty="0"/>
          </a:p>
          <a:p>
            <a:pPr marL="51276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Modal </a:t>
            </a:r>
            <a:r>
              <a:rPr lang="en-US" sz="2000" dirty="0" err="1"/>
              <a:t>kecil</a:t>
            </a:r>
            <a:r>
              <a:rPr lang="en-US" sz="2000" dirty="0"/>
              <a:t> dan profit </a:t>
            </a:r>
            <a:r>
              <a:rPr lang="en-US" sz="2000" dirty="0" err="1"/>
              <a:t>besar</a:t>
            </a:r>
            <a:endParaRPr lang="en-US" sz="2000" dirty="0"/>
          </a:p>
          <a:p>
            <a:pPr marL="51276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sampingan</a:t>
            </a:r>
            <a:endParaRPr lang="en-US" sz="2000" dirty="0"/>
          </a:p>
          <a:p>
            <a:pPr marL="51276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Lokasi</a:t>
            </a:r>
            <a:r>
              <a:rPr lang="en-US" sz="2000" dirty="0"/>
              <a:t> </a:t>
            </a:r>
            <a:r>
              <a:rPr lang="en-US" sz="2000" dirty="0" err="1"/>
              <a:t>strategis</a:t>
            </a:r>
            <a:endParaRPr lang="en-US" sz="2000" dirty="0"/>
          </a:p>
          <a:p>
            <a:pPr marL="51276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Relasi</a:t>
            </a:r>
            <a:r>
              <a:rPr lang="en-US" sz="2000" dirty="0"/>
              <a:t> </a:t>
            </a:r>
            <a:r>
              <a:rPr lang="en-US" sz="2000" dirty="0" err="1"/>
              <a:t>kuat</a:t>
            </a:r>
            <a:r>
              <a:rPr lang="en-US" sz="2000" dirty="0"/>
              <a:t>/loyal</a:t>
            </a:r>
          </a:p>
          <a:p>
            <a:endParaRPr lang="en-US" sz="2000" dirty="0"/>
          </a:p>
          <a:p>
            <a:r>
              <a:rPr lang="en-US" sz="2000" b="1" dirty="0"/>
              <a:t>6. </a:t>
            </a:r>
            <a:r>
              <a:rPr lang="en-US" sz="2000" b="1" dirty="0" err="1"/>
              <a:t>Kelemahan</a:t>
            </a:r>
            <a:r>
              <a:rPr lang="en-US" sz="2000" b="1" dirty="0"/>
              <a:t> </a:t>
            </a:r>
            <a:r>
              <a:rPr lang="en-US" sz="2000" b="1" dirty="0" err="1"/>
              <a:t>pedagang</a:t>
            </a:r>
            <a:r>
              <a:rPr lang="en-US" sz="2000" b="1" dirty="0"/>
              <a:t> </a:t>
            </a:r>
            <a:r>
              <a:rPr lang="en-US" sz="2000" b="1" dirty="0" err="1"/>
              <a:t>eceran</a:t>
            </a:r>
            <a:r>
              <a:rPr lang="en-US" sz="2000" dirty="0"/>
              <a:t> </a:t>
            </a:r>
          </a:p>
          <a:p>
            <a:pPr marL="45720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Keahlian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endParaRPr lang="en-US" sz="2000" dirty="0"/>
          </a:p>
          <a:p>
            <a:pPr marL="45720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Administrasi</a:t>
            </a:r>
            <a:r>
              <a:rPr lang="en-US" sz="2000" dirty="0"/>
              <a:t> </a:t>
            </a:r>
            <a:r>
              <a:rPr lang="en-US" sz="2000" dirty="0" err="1"/>
              <a:t>lemah</a:t>
            </a:r>
            <a:endParaRPr lang="en-US" sz="2000" dirty="0"/>
          </a:p>
          <a:p>
            <a:pPr marL="45720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Kurang</a:t>
            </a:r>
            <a:r>
              <a:rPr lang="en-US" sz="2000" dirty="0"/>
              <a:t>/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promosi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53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01F51A-C01E-40C6-93F2-98012142B831}"/>
              </a:ext>
            </a:extLst>
          </p:cNvPr>
          <p:cNvSpPr txBox="1"/>
          <p:nvPr/>
        </p:nvSpPr>
        <p:spPr>
          <a:xfrm>
            <a:off x="752995" y="520511"/>
            <a:ext cx="904113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7</a:t>
            </a:r>
            <a:r>
              <a:rPr lang="en-US" sz="1600" dirty="0"/>
              <a:t>. </a:t>
            </a:r>
            <a:r>
              <a:rPr lang="en-US" sz="2000" b="1" dirty="0" err="1"/>
              <a:t>Faktor</a:t>
            </a:r>
            <a:r>
              <a:rPr lang="en-US" sz="2000" b="1" dirty="0"/>
              <a:t> </a:t>
            </a:r>
            <a:r>
              <a:rPr lang="en-US" sz="2000" b="1" dirty="0" err="1"/>
              <a:t>Keberhasilan</a:t>
            </a:r>
            <a:r>
              <a:rPr lang="en-US" sz="2000" b="1" dirty="0"/>
              <a:t> retailer</a:t>
            </a:r>
          </a:p>
          <a:p>
            <a:pPr marL="512763" indent="-285750" algn="just">
              <a:buFont typeface="Arial" panose="020B0604020202020204" pitchFamily="34" charset="0"/>
              <a:buChar char="•"/>
            </a:pPr>
            <a:r>
              <a:rPr lang="en-US" sz="2000" dirty="0" err="1"/>
              <a:t>Lokasi</a:t>
            </a:r>
            <a:r>
              <a:rPr lang="en-US" sz="2000" dirty="0"/>
              <a:t>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citra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 dan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tarik</a:t>
            </a:r>
            <a:r>
              <a:rPr lang="en-US" sz="2000" dirty="0"/>
              <a:t> yang </a:t>
            </a:r>
            <a:r>
              <a:rPr lang="en-US" sz="2000" dirty="0" err="1"/>
              <a:t>dibuat</a:t>
            </a:r>
            <a:r>
              <a:rPr lang="en-US" sz="2000" dirty="0"/>
              <a:t> oleh </a:t>
            </a:r>
            <a:r>
              <a:rPr lang="en-US" sz="2000" dirty="0" err="1"/>
              <a:t>toko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pelanggannya</a:t>
            </a:r>
            <a:r>
              <a:rPr lang="en-US" sz="2000" dirty="0"/>
              <a:t>. </a:t>
            </a:r>
            <a:r>
              <a:rPr lang="en-US" sz="2000" b="1" dirty="0"/>
              <a:t>Kotler</a:t>
            </a:r>
          </a:p>
          <a:p>
            <a:pPr marL="512763" indent="-285750" algn="just">
              <a:buFont typeface="Arial" panose="020B0604020202020204" pitchFamily="34" charset="0"/>
              <a:buChar char="•"/>
            </a:pPr>
            <a:r>
              <a:rPr lang="en-US" sz="2000" dirty="0" err="1"/>
              <a:t>Kelengkapan</a:t>
            </a:r>
            <a:r>
              <a:rPr lang="en-US" sz="2000" dirty="0"/>
              <a:t> (right place, merchandise, time, price, </a:t>
            </a:r>
            <a:r>
              <a:rPr lang="en-US" sz="2000" dirty="0" err="1"/>
              <a:t>kuantitas</a:t>
            </a:r>
            <a:r>
              <a:rPr lang="en-US" sz="2000" dirty="0"/>
              <a:t>). </a:t>
            </a:r>
            <a:r>
              <a:rPr lang="en-US" sz="2000" b="1" dirty="0" err="1"/>
              <a:t>Minichello</a:t>
            </a:r>
            <a:endParaRPr lang="en-US" sz="2000" b="1" dirty="0"/>
          </a:p>
          <a:p>
            <a:pPr marL="512763" indent="-285750" algn="just">
              <a:buFont typeface="Arial" panose="020B0604020202020204" pitchFamily="34" charset="0"/>
              <a:buChar char="•"/>
            </a:pPr>
            <a:r>
              <a:rPr lang="en-US" sz="2000" dirty="0" err="1"/>
              <a:t>Harga</a:t>
            </a:r>
            <a:r>
              <a:rPr lang="en-US" sz="2000" dirty="0"/>
              <a:t> yang </a:t>
            </a:r>
            <a:r>
              <a:rPr lang="en-US" sz="2000" dirty="0" err="1"/>
              <a:t>tepat</a:t>
            </a:r>
            <a:r>
              <a:rPr lang="en-US" sz="2000" dirty="0"/>
              <a:t>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penting</a:t>
            </a:r>
            <a:r>
              <a:rPr lang="en-US" sz="2000" dirty="0"/>
              <a:t> demi </a:t>
            </a:r>
            <a:r>
              <a:rPr lang="en-US" sz="2000" dirty="0" err="1"/>
              <a:t>kemajuan</a:t>
            </a:r>
            <a:r>
              <a:rPr lang="en-US" sz="2000" dirty="0"/>
              <a:t> took </a:t>
            </a:r>
            <a:r>
              <a:rPr lang="en-US" sz="2000" dirty="0" err="1"/>
              <a:t>eceran</a:t>
            </a:r>
            <a:r>
              <a:rPr lang="en-US" sz="2000" dirty="0"/>
              <a:t> yang </a:t>
            </a:r>
            <a:r>
              <a:rPr lang="en-US" sz="2000" dirty="0" err="1"/>
              <a:t>berada</a:t>
            </a:r>
            <a:r>
              <a:rPr lang="en-US" sz="2000" dirty="0"/>
              <a:t> di </a:t>
            </a:r>
            <a:r>
              <a:rPr lang="en-US" sz="2000" dirty="0" err="1"/>
              <a:t>kota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.</a:t>
            </a:r>
          </a:p>
          <a:p>
            <a:pPr marL="512763" indent="-285750" algn="just">
              <a:buFont typeface="Arial" panose="020B0604020202020204" pitchFamily="34" charset="0"/>
              <a:buChar char="•"/>
            </a:pPr>
            <a:r>
              <a:rPr lang="en-US" sz="2000" dirty="0" err="1"/>
              <a:t>Suasana</a:t>
            </a:r>
            <a:r>
              <a:rPr lang="en-US" sz="2000" dirty="0"/>
              <a:t> /atmosphere </a:t>
            </a:r>
            <a:r>
              <a:rPr lang="en-US" sz="2000" dirty="0" err="1"/>
              <a:t>toko</a:t>
            </a:r>
            <a:r>
              <a:rPr lang="en-US" sz="2000" dirty="0"/>
              <a:t> yang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berpengaruh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persepsi</a:t>
            </a:r>
            <a:r>
              <a:rPr lang="en-US" sz="2000" dirty="0"/>
              <a:t> </a:t>
            </a:r>
            <a:r>
              <a:rPr lang="en-US" sz="2000" dirty="0" err="1"/>
              <a:t>konsumen</a:t>
            </a:r>
            <a:r>
              <a:rPr lang="en-US" sz="2000" dirty="0"/>
              <a:t> (layout, displays, wall and floor colors, lighting, scents, music and the kind of sales personnel also contribute to store image. </a:t>
            </a:r>
            <a:r>
              <a:rPr lang="en-US" sz="2000" b="1" dirty="0"/>
              <a:t>Berman and </a:t>
            </a:r>
            <a:r>
              <a:rPr lang="en-US" sz="2000" b="1" dirty="0" err="1"/>
              <a:t>Revans</a:t>
            </a:r>
            <a:endParaRPr lang="en-US" sz="2000" b="1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8</a:t>
            </a:r>
            <a:r>
              <a:rPr lang="en-US" sz="2000" b="1" dirty="0"/>
              <a:t>. </a:t>
            </a:r>
            <a:r>
              <a:rPr lang="en-US" sz="2000" b="1" dirty="0" err="1"/>
              <a:t>Pedagang</a:t>
            </a:r>
            <a:r>
              <a:rPr lang="en-US" sz="2000" b="1" dirty="0"/>
              <a:t> kaki lima/ Street Vendor</a:t>
            </a:r>
          </a:p>
          <a:p>
            <a:pPr marL="512763" indent="-285750" algn="just">
              <a:buFont typeface="Arial" panose="020B0604020202020204" pitchFamily="34" charset="0"/>
              <a:buChar char="•"/>
            </a:pP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golongan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lemah</a:t>
            </a:r>
            <a:r>
              <a:rPr lang="en-US" sz="2000" dirty="0"/>
              <a:t> yang </a:t>
            </a:r>
            <a:r>
              <a:rPr lang="en-US" sz="2000" dirty="0" err="1"/>
              <a:t>berjualan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sehari-hari</a:t>
            </a:r>
            <a:r>
              <a:rPr lang="en-US" sz="2000" dirty="0"/>
              <a:t>,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modal </a:t>
            </a:r>
            <a:r>
              <a:rPr lang="en-US" sz="2000" dirty="0" err="1"/>
              <a:t>kecil</a:t>
            </a:r>
            <a:r>
              <a:rPr lang="en-US" sz="2000" dirty="0"/>
              <a:t> di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 (</a:t>
            </a:r>
            <a:r>
              <a:rPr lang="en-US" sz="2000" dirty="0" err="1"/>
              <a:t>lebar</a:t>
            </a:r>
            <a:r>
              <a:rPr lang="en-US" sz="2000" dirty="0"/>
              <a:t> lima kaki)</a:t>
            </a:r>
          </a:p>
          <a:p>
            <a:pPr marL="512763" indent="-277813" algn="just">
              <a:buFont typeface="Arial" panose="020B0604020202020204" pitchFamily="34" charset="0"/>
              <a:buChar char="•"/>
            </a:pP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beri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,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teratur</a:t>
            </a:r>
            <a:r>
              <a:rPr lang="en-US" sz="2000" dirty="0"/>
              <a:t>,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terorganisir</a:t>
            </a:r>
            <a:r>
              <a:rPr lang="en-US" sz="2000" dirty="0"/>
              <a:t>.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1FC689-4E06-49E6-814B-7DD67ECC4273}"/>
              </a:ext>
            </a:extLst>
          </p:cNvPr>
          <p:cNvSpPr txBox="1"/>
          <p:nvPr/>
        </p:nvSpPr>
        <p:spPr>
          <a:xfrm>
            <a:off x="528637" y="673245"/>
            <a:ext cx="982980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/>
              <a:t>9. Franchising</a:t>
            </a:r>
          </a:p>
          <a:p>
            <a:pPr marL="5143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Hisrich</a:t>
            </a:r>
            <a:r>
              <a:rPr lang="en-US" sz="2000" b="1" dirty="0"/>
              <a:t>-Peters - </a:t>
            </a:r>
            <a:r>
              <a:rPr lang="en-US" sz="2000" dirty="0" err="1"/>
              <a:t>Pelimpahan</a:t>
            </a:r>
            <a:r>
              <a:rPr lang="en-US" sz="2000" dirty="0"/>
              <a:t> </a:t>
            </a:r>
            <a:r>
              <a:rPr lang="en-US" sz="2000" dirty="0" err="1"/>
              <a:t>wewenang</a:t>
            </a:r>
            <a:r>
              <a:rPr lang="en-US" sz="2000" dirty="0"/>
              <a:t> – </a:t>
            </a:r>
            <a:r>
              <a:rPr lang="en-US" sz="2000" dirty="0" err="1"/>
              <a:t>Pengecer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royalty</a:t>
            </a:r>
          </a:p>
          <a:p>
            <a:pPr marL="5143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Bygrave</a:t>
            </a:r>
            <a:r>
              <a:rPr lang="en-US" sz="2000" dirty="0"/>
              <a:t> – </a:t>
            </a:r>
            <a:r>
              <a:rPr lang="en-US" sz="2000" dirty="0" err="1"/>
              <a:t>peluang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 </a:t>
            </a:r>
            <a:r>
              <a:rPr lang="en-US" sz="2000" dirty="0" err="1"/>
              <a:t>dimana</a:t>
            </a:r>
            <a:r>
              <a:rPr lang="en-US" sz="2000" dirty="0"/>
              <a:t> </a:t>
            </a:r>
            <a:r>
              <a:rPr lang="en-US" sz="2000" dirty="0" err="1"/>
              <a:t>pemilik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hak</a:t>
            </a:r>
            <a:r>
              <a:rPr lang="en-US" sz="2000" dirty="0"/>
              <a:t> </a:t>
            </a:r>
            <a:r>
              <a:rPr lang="en-US" sz="2000" dirty="0" err="1"/>
              <a:t>ekslusif</a:t>
            </a:r>
            <a:r>
              <a:rPr lang="en-US" sz="2000" dirty="0"/>
              <a:t> –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memperoleh</a:t>
            </a:r>
            <a:r>
              <a:rPr lang="en-US" sz="2000" dirty="0"/>
              <a:t> </a:t>
            </a:r>
            <a:r>
              <a:rPr lang="en-US" sz="2000" dirty="0" err="1"/>
              <a:t>pembayaran</a:t>
            </a:r>
            <a:r>
              <a:rPr lang="en-US" sz="2000" dirty="0"/>
              <a:t> / </a:t>
            </a:r>
            <a:r>
              <a:rPr lang="en-US" sz="2000" dirty="0" err="1"/>
              <a:t>royalti</a:t>
            </a:r>
            <a:r>
              <a:rPr lang="en-US" sz="2000" dirty="0"/>
              <a:t> (Franchisor – Franchisee) </a:t>
            </a:r>
            <a:r>
              <a:rPr lang="en-US" sz="2000" dirty="0" err="1"/>
              <a:t>merk</a:t>
            </a:r>
            <a:r>
              <a:rPr lang="en-US" sz="2000" dirty="0"/>
              <a:t>, </a:t>
            </a:r>
            <a:r>
              <a:rPr lang="en-US" sz="2000" dirty="0" err="1"/>
              <a:t>merk</a:t>
            </a:r>
            <a:r>
              <a:rPr lang="en-US" sz="2000" dirty="0"/>
              <a:t>,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kualitas</a:t>
            </a:r>
            <a:r>
              <a:rPr lang="en-US" sz="2000" dirty="0"/>
              <a:t> (start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5) , HAKI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b="1" dirty="0"/>
              <a:t>10. </a:t>
            </a:r>
            <a:r>
              <a:rPr lang="en-US" sz="2000" b="1" dirty="0" err="1"/>
              <a:t>Keuntungan</a:t>
            </a:r>
            <a:r>
              <a:rPr lang="en-US" sz="2000" b="1" dirty="0"/>
              <a:t> Franchise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Produk</a:t>
            </a:r>
            <a:r>
              <a:rPr lang="en-US" sz="2000" dirty="0"/>
              <a:t> yang </a:t>
            </a:r>
            <a:r>
              <a:rPr lang="en-US" sz="2000" dirty="0" err="1"/>
              <a:t>ditawarkan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memasuki</a:t>
            </a:r>
            <a:r>
              <a:rPr lang="en-US" sz="2000" dirty="0"/>
              <a:t> </a:t>
            </a:r>
            <a:r>
              <a:rPr lang="en-US" sz="2000" dirty="0" err="1"/>
              <a:t>pasaran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dan </a:t>
            </a:r>
            <a:r>
              <a:rPr lang="en-US" sz="2000" dirty="0" err="1"/>
              <a:t>diterima</a:t>
            </a:r>
            <a:r>
              <a:rPr lang="en-US" sz="2000" dirty="0"/>
              <a:t> oleh </a:t>
            </a:r>
            <a:r>
              <a:rPr lang="en-US" sz="2000" dirty="0" err="1"/>
              <a:t>umum</a:t>
            </a:r>
            <a:r>
              <a:rPr lang="en-US" sz="20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mengeluarkan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memperkenalkan</a:t>
            </a:r>
            <a:r>
              <a:rPr lang="en-US" sz="2000" dirty="0"/>
              <a:t> </a:t>
            </a:r>
            <a:r>
              <a:rPr lang="en-US" sz="2000" dirty="0" err="1"/>
              <a:t>kredibilitas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Keahlian</a:t>
            </a:r>
            <a:r>
              <a:rPr lang="en-US" sz="2000" dirty="0"/>
              <a:t> </a:t>
            </a:r>
            <a:r>
              <a:rPr lang="en-US" sz="2000" dirty="0" err="1"/>
              <a:t>manajemen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Kelengkapan</a:t>
            </a:r>
            <a:r>
              <a:rPr lang="en-US" sz="2000" dirty="0"/>
              <a:t> modal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pasar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499</Words>
  <Application>Microsoft Office PowerPoint</Application>
  <PresentationFormat>Widescreen</PresentationFormat>
  <Paragraphs>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Rounded MT Bold</vt:lpstr>
      <vt:lpstr>Century Gothic</vt:lpstr>
      <vt:lpstr>Wingdings</vt:lpstr>
      <vt:lpstr>Wingdings 3</vt:lpstr>
      <vt:lpstr>Ion</vt:lpstr>
      <vt:lpstr>1_Ion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Tiffany Annabel Blessing</cp:lastModifiedBy>
  <cp:revision>50</cp:revision>
  <dcterms:created xsi:type="dcterms:W3CDTF">2018-09-23T15:38:54Z</dcterms:created>
  <dcterms:modified xsi:type="dcterms:W3CDTF">2022-10-17T03:35:12Z</dcterms:modified>
</cp:coreProperties>
</file>