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12"/>
  </p:notesMasterIdLst>
  <p:handoutMasterIdLst>
    <p:handoutMasterId r:id="rId13"/>
  </p:handoutMasterIdLst>
  <p:sldIdLst>
    <p:sldId id="256" r:id="rId2"/>
    <p:sldId id="342" r:id="rId3"/>
    <p:sldId id="343" r:id="rId4"/>
    <p:sldId id="345" r:id="rId5"/>
    <p:sldId id="294" r:id="rId6"/>
    <p:sldId id="346" r:id="rId7"/>
    <p:sldId id="329" r:id="rId8"/>
    <p:sldId id="330" r:id="rId9"/>
    <p:sldId id="331" r:id="rId10"/>
    <p:sldId id="341" r:id="rId11"/>
  </p:sldIdLst>
  <p:sldSz cx="9144000" cy="6858000" type="screen4x3"/>
  <p:notesSz cx="7053263" cy="9309100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7A"/>
    <a:srgbClr val="FFCC66"/>
    <a:srgbClr val="800000"/>
    <a:srgbClr val="33CC33"/>
    <a:srgbClr val="FF99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11" autoAdjust="0"/>
    <p:restoredTop sz="87744" autoAdjust="0"/>
  </p:normalViewPr>
  <p:slideViewPr>
    <p:cSldViewPr>
      <p:cViewPr varScale="1">
        <p:scale>
          <a:sx n="97" d="100"/>
          <a:sy n="97" d="100"/>
        </p:scale>
        <p:origin x="203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7564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699" y="0"/>
            <a:ext cx="3055921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2A97819-5069-4967-AA7E-DC393CC8E22D}" type="datetimeFigureOut">
              <a:rPr lang="en-US"/>
              <a:pPr>
                <a:defRPr/>
              </a:pPr>
              <a:t>10/24/2022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3943"/>
            <a:ext cx="3057564" cy="463672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699" y="8843943"/>
            <a:ext cx="3055921" cy="463672"/>
          </a:xfrm>
          <a:prstGeom prst="rect">
            <a:avLst/>
          </a:prstGeom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B43D4FE-DF8C-42A3-BF4F-0CF17E72E0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9186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21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699" y="0"/>
            <a:ext cx="3055921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8C9C1C-4A4F-4088-A723-88A57DF6C408}" type="datetimeFigureOut">
              <a:rPr lang="id-ID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1738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14" tIns="45807" rIns="91614" bIns="45807" rtlCol="0" anchor="ctr"/>
          <a:lstStyle/>
          <a:p>
            <a:pPr lvl="0"/>
            <a:endParaRPr lang="id-ID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6478" y="4422716"/>
            <a:ext cx="5641953" cy="4187906"/>
          </a:xfrm>
          <a:prstGeom prst="rect">
            <a:avLst/>
          </a:prstGeom>
        </p:spPr>
        <p:txBody>
          <a:bodyPr vert="horz" lIns="91614" tIns="45807" rIns="91614" bIns="4580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d-ID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3943"/>
            <a:ext cx="3055921" cy="463672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699" y="8843943"/>
            <a:ext cx="3055921" cy="463672"/>
          </a:xfrm>
          <a:prstGeom prst="rect">
            <a:avLst/>
          </a:prstGeom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88EBE94-33EE-4BAF-A49E-62E404D0E996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9356101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EBE94-33EE-4BAF-A49E-62E404D0E996}" type="slidenum">
              <a:rPr lang="id-ID" altLang="en-US" smtClean="0"/>
              <a:pPr/>
              <a:t>7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523116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263232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/>
              <a:pPr/>
              <a:t>‹#›</a:t>
            </a:fld>
            <a:endParaRPr lang="id-ID" alt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064" y="381000"/>
            <a:ext cx="1011936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512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228981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691643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377426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825914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0662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939269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869563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72067174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78570552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807242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48008986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91585349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43069456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275395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926098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24/10/2022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4311620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647564" y="2276872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en-US" sz="4400" dirty="0">
                <a:latin typeface="Arial Rounded MT Bold" pitchFamily="34" charset="0"/>
              </a:rPr>
              <a:t>“</a:t>
            </a:r>
            <a:r>
              <a:rPr lang="en-US" altLang="en-US" sz="4400" dirty="0"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latin typeface="Arial Rounded MT Bold" pitchFamily="34" charset="0"/>
              </a:rPr>
              <a:t>”</a:t>
            </a:r>
            <a:endParaRPr lang="en-US" altLang="en-US" sz="4400" dirty="0"/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307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399658" cy="1400530"/>
          </a:xfrm>
        </p:spPr>
        <p:txBody>
          <a:bodyPr/>
          <a:lstStyle/>
          <a:p>
            <a:r>
              <a:rPr lang="en-US" b="1" dirty="0" err="1"/>
              <a:t>Profil</a:t>
            </a:r>
            <a:r>
              <a:rPr lang="en-US" b="1" dirty="0"/>
              <a:t> Usaha Kecil dan Model </a:t>
            </a:r>
            <a:r>
              <a:rPr lang="en-US" b="1" dirty="0" err="1"/>
              <a:t>Pengembangannya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436" y="2564904"/>
            <a:ext cx="7271956" cy="4032448"/>
          </a:xfrm>
        </p:spPr>
        <p:txBody>
          <a:bodyPr>
            <a:normAutofit/>
          </a:bodyPr>
          <a:lstStyle/>
          <a:p>
            <a:r>
              <a:rPr lang="en-GB" sz="3200" dirty="0"/>
              <a:t> </a:t>
            </a:r>
            <a:r>
              <a:rPr lang="en-GB" sz="3200" dirty="0" err="1"/>
              <a:t>Memahami</a:t>
            </a:r>
            <a:r>
              <a:rPr lang="en-GB" sz="3200" dirty="0"/>
              <a:t> </a:t>
            </a:r>
            <a:r>
              <a:rPr lang="en-GB" sz="3200" dirty="0" err="1"/>
              <a:t>Profil</a:t>
            </a:r>
            <a:r>
              <a:rPr lang="en-GB" sz="3200" dirty="0"/>
              <a:t> Usaha Kecil</a:t>
            </a:r>
          </a:p>
          <a:p>
            <a:r>
              <a:rPr lang="en-GB" sz="3200" dirty="0" err="1"/>
              <a:t>Memahami</a:t>
            </a:r>
            <a:r>
              <a:rPr lang="en-GB" sz="3200" dirty="0"/>
              <a:t> Proses </a:t>
            </a:r>
            <a:r>
              <a:rPr lang="en-GB" sz="3200" dirty="0" err="1"/>
              <a:t>Pengembangan</a:t>
            </a:r>
            <a:r>
              <a:rPr lang="en-GB" sz="3200" dirty="0"/>
              <a:t> Usaha Kecil</a:t>
            </a:r>
          </a:p>
        </p:txBody>
      </p:sp>
    </p:spTree>
    <p:extLst>
      <p:ext uri="{BB962C8B-B14F-4D97-AF65-F5344CB8AC3E}">
        <p14:creationId xmlns:p14="http://schemas.microsoft.com/office/powerpoint/2010/main" val="1761337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16042"/>
          </a:xfrm>
        </p:spPr>
        <p:txBody>
          <a:bodyPr/>
          <a:lstStyle/>
          <a:p>
            <a:r>
              <a:rPr lang="en-US" b="1" dirty="0" err="1"/>
              <a:t>Profil</a:t>
            </a:r>
            <a:r>
              <a:rPr lang="en-US" b="1" dirty="0"/>
              <a:t> Usaha Kecil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710" y="1268760"/>
            <a:ext cx="8307915" cy="48965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2400" dirty="0" err="1"/>
              <a:t>Sampai</a:t>
            </a:r>
            <a:r>
              <a:rPr lang="en-GB" sz="2400" dirty="0"/>
              <a:t> </a:t>
            </a:r>
            <a:r>
              <a:rPr lang="en-GB" sz="2400" dirty="0" err="1"/>
              <a:t>saat</a:t>
            </a:r>
            <a:r>
              <a:rPr lang="en-GB" sz="2400" dirty="0"/>
              <a:t> </a:t>
            </a:r>
            <a:r>
              <a:rPr lang="en-GB" sz="2400" dirty="0" err="1"/>
              <a:t>ini</a:t>
            </a:r>
            <a:r>
              <a:rPr lang="en-GB" sz="2400" dirty="0"/>
              <a:t>, Batasan </a:t>
            </a:r>
            <a:r>
              <a:rPr lang="en-GB" sz="2400" dirty="0" err="1"/>
              <a:t>usaha</a:t>
            </a:r>
            <a:r>
              <a:rPr lang="en-GB" sz="2400" dirty="0"/>
              <a:t> </a:t>
            </a:r>
            <a:r>
              <a:rPr lang="en-GB" sz="2400" dirty="0" err="1"/>
              <a:t>kecil</a:t>
            </a:r>
            <a:r>
              <a:rPr lang="en-GB" sz="2400" dirty="0"/>
              <a:t> </a:t>
            </a:r>
            <a:r>
              <a:rPr lang="en-GB" sz="2400" dirty="0" err="1"/>
              <a:t>masih</a:t>
            </a:r>
            <a:r>
              <a:rPr lang="en-GB" sz="2400" dirty="0"/>
              <a:t> </a:t>
            </a:r>
            <a:r>
              <a:rPr lang="en-GB" sz="2400" dirty="0" err="1"/>
              <a:t>berbeda</a:t>
            </a:r>
            <a:r>
              <a:rPr lang="en-GB" sz="2400" dirty="0"/>
              <a:t> – </a:t>
            </a:r>
            <a:r>
              <a:rPr lang="en-GB" sz="2400" dirty="0" err="1"/>
              <a:t>beda</a:t>
            </a:r>
            <a:r>
              <a:rPr lang="en-GB" sz="2400" dirty="0"/>
              <a:t> </a:t>
            </a:r>
            <a:r>
              <a:rPr lang="en-GB" sz="2400" dirty="0" err="1"/>
              <a:t>bergantung</a:t>
            </a:r>
            <a:r>
              <a:rPr lang="en-GB" sz="2400" dirty="0"/>
              <a:t> pada </a:t>
            </a:r>
            <a:r>
              <a:rPr lang="en-GB" sz="2400" dirty="0" err="1"/>
              <a:t>fokus</a:t>
            </a:r>
            <a:r>
              <a:rPr lang="en-GB" sz="2400" dirty="0"/>
              <a:t> </a:t>
            </a:r>
            <a:r>
              <a:rPr lang="en-GB" sz="2400" dirty="0" err="1"/>
              <a:t>permasalahan</a:t>
            </a:r>
            <a:r>
              <a:rPr lang="en-GB" sz="2400" dirty="0"/>
              <a:t> masing – masing. </a:t>
            </a:r>
            <a:r>
              <a:rPr lang="en-GB" sz="2400" dirty="0" err="1"/>
              <a:t>Seperti</a:t>
            </a:r>
            <a:r>
              <a:rPr lang="en-GB" sz="2400" dirty="0"/>
              <a:t> </a:t>
            </a:r>
            <a:r>
              <a:rPr lang="en-GB" sz="2400" dirty="0" err="1"/>
              <a:t>dikemukakan</a:t>
            </a:r>
            <a:r>
              <a:rPr lang="en-GB" sz="2400" dirty="0"/>
              <a:t> oleh Dun Steinhoff dan John F. Burgess (1993: 14), “Usaha </a:t>
            </a:r>
            <a:r>
              <a:rPr lang="en-GB" sz="2400" dirty="0" err="1"/>
              <a:t>kecil</a:t>
            </a:r>
            <a:r>
              <a:rPr lang="en-GB" sz="2400" dirty="0"/>
              <a:t> </a:t>
            </a:r>
            <a:r>
              <a:rPr lang="en-GB" sz="2400" dirty="0" err="1"/>
              <a:t>telah</a:t>
            </a:r>
            <a:r>
              <a:rPr lang="en-GB" sz="2400" dirty="0"/>
              <a:t> </a:t>
            </a:r>
            <a:r>
              <a:rPr lang="en-GB" sz="2400" dirty="0" err="1"/>
              <a:t>didefinisikan</a:t>
            </a:r>
            <a:r>
              <a:rPr lang="en-GB" sz="2400" dirty="0"/>
              <a:t> </a:t>
            </a:r>
            <a:r>
              <a:rPr lang="en-GB" sz="2400" dirty="0" err="1"/>
              <a:t>dengan</a:t>
            </a:r>
            <a:r>
              <a:rPr lang="en-GB" sz="2400" dirty="0"/>
              <a:t> </a:t>
            </a:r>
            <a:r>
              <a:rPr lang="en-GB" sz="2400" dirty="0" err="1"/>
              <a:t>cara</a:t>
            </a:r>
            <a:r>
              <a:rPr lang="en-GB" sz="2400" dirty="0"/>
              <a:t> yang </a:t>
            </a:r>
            <a:r>
              <a:rPr lang="en-GB" sz="2400" dirty="0" err="1"/>
              <a:t>berbeda</a:t>
            </a:r>
            <a:r>
              <a:rPr lang="en-GB" sz="2400" dirty="0"/>
              <a:t> </a:t>
            </a:r>
            <a:r>
              <a:rPr lang="en-GB" sz="2400" dirty="0" err="1"/>
              <a:t>bergantung</a:t>
            </a:r>
            <a:r>
              <a:rPr lang="en-GB" sz="2400" dirty="0"/>
              <a:t> pada </a:t>
            </a:r>
            <a:r>
              <a:rPr lang="en-GB" sz="2400" dirty="0" err="1"/>
              <a:t>kepentingan</a:t>
            </a:r>
            <a:r>
              <a:rPr lang="en-GB" sz="2400" dirty="0"/>
              <a:t> </a:t>
            </a:r>
            <a:r>
              <a:rPr lang="en-GB" sz="2400" dirty="0" err="1"/>
              <a:t>organisasi</a:t>
            </a:r>
            <a:r>
              <a:rPr lang="en-GB" sz="24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816056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16042"/>
          </a:xfrm>
        </p:spPr>
        <p:txBody>
          <a:bodyPr/>
          <a:lstStyle/>
          <a:p>
            <a:r>
              <a:rPr lang="en-US" b="1" dirty="0" err="1"/>
              <a:t>Profil</a:t>
            </a:r>
            <a:r>
              <a:rPr lang="en-US" b="1" dirty="0"/>
              <a:t> Usaha Kecil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572" y="1268760"/>
            <a:ext cx="7947876" cy="46085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2800" dirty="0"/>
              <a:t>Di Indonesia </a:t>
            </a:r>
            <a:r>
              <a:rPr lang="en-GB" sz="2800" dirty="0" err="1"/>
              <a:t>sendiri</a:t>
            </a:r>
            <a:r>
              <a:rPr lang="en-GB" sz="2800" dirty="0"/>
              <a:t> </a:t>
            </a:r>
            <a:r>
              <a:rPr lang="en-GB" sz="2800" dirty="0" err="1"/>
              <a:t>belum</a:t>
            </a:r>
            <a:r>
              <a:rPr lang="en-GB" sz="2800" dirty="0"/>
              <a:t> </a:t>
            </a:r>
            <a:r>
              <a:rPr lang="en-GB" sz="2800" dirty="0" err="1"/>
              <a:t>terdapat</a:t>
            </a:r>
            <a:r>
              <a:rPr lang="en-GB" sz="2800" dirty="0"/>
              <a:t> </a:t>
            </a:r>
            <a:r>
              <a:rPr lang="en-GB" sz="2800" dirty="0" err="1"/>
              <a:t>batasan</a:t>
            </a:r>
            <a:r>
              <a:rPr lang="en-GB" sz="2800" dirty="0"/>
              <a:t> dan </a:t>
            </a:r>
            <a:r>
              <a:rPr lang="en-GB" sz="2800" dirty="0" err="1"/>
              <a:t>kriteria</a:t>
            </a:r>
            <a:r>
              <a:rPr lang="en-GB" sz="2800" dirty="0"/>
              <a:t> yang </a:t>
            </a:r>
            <a:r>
              <a:rPr lang="en-GB" sz="2800" dirty="0" err="1"/>
              <a:t>baku</a:t>
            </a:r>
            <a:r>
              <a:rPr lang="en-GB" sz="2800" dirty="0"/>
              <a:t> </a:t>
            </a:r>
            <a:r>
              <a:rPr lang="en-GB" sz="2800" dirty="0" err="1"/>
              <a:t>mengenai</a:t>
            </a:r>
            <a:r>
              <a:rPr lang="en-GB" sz="2800" dirty="0"/>
              <a:t> </a:t>
            </a:r>
            <a:r>
              <a:rPr lang="en-GB" sz="2800" dirty="0" err="1"/>
              <a:t>usaha</a:t>
            </a:r>
            <a:r>
              <a:rPr lang="en-GB" sz="2800" dirty="0"/>
              <a:t> </a:t>
            </a:r>
            <a:r>
              <a:rPr lang="en-GB" sz="2800" dirty="0" err="1"/>
              <a:t>kecil</a:t>
            </a:r>
            <a:r>
              <a:rPr lang="en-GB" sz="2800" dirty="0"/>
              <a:t>. </a:t>
            </a:r>
            <a:r>
              <a:rPr lang="en-GB" sz="2800" dirty="0" err="1"/>
              <a:t>Dalam</a:t>
            </a:r>
            <a:r>
              <a:rPr lang="en-GB" sz="2800" dirty="0"/>
              <a:t> </a:t>
            </a:r>
            <a:r>
              <a:rPr lang="en-GB" sz="2800" dirty="0" err="1"/>
              <a:t>Undang</a:t>
            </a:r>
            <a:r>
              <a:rPr lang="en-GB" sz="2800" dirty="0"/>
              <a:t> – </a:t>
            </a:r>
            <a:r>
              <a:rPr lang="en-GB" sz="2800" dirty="0" err="1"/>
              <a:t>Undang</a:t>
            </a:r>
            <a:r>
              <a:rPr lang="en-GB" sz="2800" dirty="0"/>
              <a:t> No. 9/1995 </a:t>
            </a:r>
            <a:r>
              <a:rPr lang="en-GB" sz="2800" dirty="0" err="1"/>
              <a:t>Pasal</a:t>
            </a:r>
            <a:r>
              <a:rPr lang="en-GB" sz="2800" dirty="0"/>
              <a:t> 5 </a:t>
            </a:r>
            <a:r>
              <a:rPr lang="en-GB" sz="2800" dirty="0" err="1"/>
              <a:t>tentang</a:t>
            </a:r>
            <a:r>
              <a:rPr lang="en-GB" sz="2800" dirty="0"/>
              <a:t> </a:t>
            </a:r>
            <a:r>
              <a:rPr lang="en-GB" sz="2800" dirty="0" err="1"/>
              <a:t>usaha</a:t>
            </a:r>
            <a:r>
              <a:rPr lang="en-GB" sz="2800" dirty="0"/>
              <a:t> </a:t>
            </a:r>
            <a:r>
              <a:rPr lang="en-GB" sz="2800" dirty="0" err="1"/>
              <a:t>kecil</a:t>
            </a:r>
            <a:r>
              <a:rPr lang="en-GB" sz="2800" dirty="0"/>
              <a:t> </a:t>
            </a:r>
            <a:r>
              <a:rPr lang="en-GB" sz="2800" dirty="0" err="1"/>
              <a:t>disebutkan</a:t>
            </a:r>
            <a:r>
              <a:rPr lang="en-GB" sz="2800" dirty="0"/>
              <a:t> </a:t>
            </a:r>
            <a:r>
              <a:rPr lang="en-GB" sz="2800" dirty="0" err="1"/>
              <a:t>beberapa</a:t>
            </a:r>
            <a:r>
              <a:rPr lang="en-GB" sz="2800" dirty="0"/>
              <a:t> </a:t>
            </a:r>
            <a:r>
              <a:rPr lang="en-GB" sz="2800" dirty="0" err="1"/>
              <a:t>kriteria</a:t>
            </a:r>
            <a:r>
              <a:rPr lang="en-GB" sz="2800" dirty="0"/>
              <a:t> </a:t>
            </a:r>
            <a:r>
              <a:rPr lang="en-GB" sz="2800" dirty="0" err="1"/>
              <a:t>usaha</a:t>
            </a:r>
            <a:r>
              <a:rPr lang="en-GB" sz="2800" dirty="0"/>
              <a:t> </a:t>
            </a:r>
            <a:r>
              <a:rPr lang="en-GB" sz="2800" dirty="0" err="1"/>
              <a:t>kecil</a:t>
            </a:r>
            <a:r>
              <a:rPr lang="en-GB" sz="2800" dirty="0"/>
              <a:t> </a:t>
            </a:r>
            <a:r>
              <a:rPr lang="en-GB" sz="2800" dirty="0" err="1"/>
              <a:t>sebagai</a:t>
            </a:r>
            <a:r>
              <a:rPr lang="en-GB" sz="2800" dirty="0"/>
              <a:t> </a:t>
            </a:r>
            <a:r>
              <a:rPr lang="en-GB" sz="2800" dirty="0" err="1"/>
              <a:t>berikut</a:t>
            </a:r>
            <a:r>
              <a:rPr lang="en-GB" sz="2800" dirty="0"/>
              <a:t>.</a:t>
            </a:r>
          </a:p>
          <a:p>
            <a:pPr marL="514350" indent="-514350" algn="just">
              <a:buAutoNum type="arabicPeriod"/>
            </a:pPr>
            <a:r>
              <a:rPr lang="en-GB" sz="2800" dirty="0" err="1"/>
              <a:t>Memiliki</a:t>
            </a:r>
            <a:r>
              <a:rPr lang="en-GB" sz="2800" dirty="0"/>
              <a:t> </a:t>
            </a:r>
            <a:r>
              <a:rPr lang="en-GB" sz="2800" dirty="0" err="1"/>
              <a:t>kekayaan</a:t>
            </a:r>
            <a:r>
              <a:rPr lang="en-GB" sz="2800" dirty="0"/>
              <a:t> </a:t>
            </a:r>
            <a:r>
              <a:rPr lang="en-GB" sz="2800" dirty="0" err="1"/>
              <a:t>bersih</a:t>
            </a:r>
            <a:r>
              <a:rPr lang="en-GB" sz="2800" dirty="0"/>
              <a:t> paling </a:t>
            </a:r>
            <a:r>
              <a:rPr lang="en-GB" sz="2800" dirty="0" err="1"/>
              <a:t>banyak</a:t>
            </a:r>
            <a:r>
              <a:rPr lang="en-GB" sz="2800" dirty="0"/>
              <a:t> </a:t>
            </a:r>
            <a:r>
              <a:rPr lang="en-GB" sz="2800" dirty="0" err="1"/>
              <a:t>Rp</a:t>
            </a:r>
            <a:r>
              <a:rPr lang="en-GB" sz="2800" dirty="0"/>
              <a:t>. 200.000.000 </a:t>
            </a:r>
            <a:r>
              <a:rPr lang="en-GB" sz="2800" dirty="0" err="1"/>
              <a:t>tidak</a:t>
            </a:r>
            <a:r>
              <a:rPr lang="en-GB" sz="2800" dirty="0"/>
              <a:t> </a:t>
            </a:r>
            <a:r>
              <a:rPr lang="en-GB" sz="2800" dirty="0" err="1"/>
              <a:t>termasuk</a:t>
            </a:r>
            <a:r>
              <a:rPr lang="en-GB" sz="2800" dirty="0"/>
              <a:t> </a:t>
            </a:r>
            <a:r>
              <a:rPr lang="en-GB" sz="2800" dirty="0" err="1"/>
              <a:t>tanah</a:t>
            </a:r>
            <a:r>
              <a:rPr lang="en-GB" sz="2800" dirty="0"/>
              <a:t> dan </a:t>
            </a:r>
            <a:r>
              <a:rPr lang="en-GB" sz="2800" dirty="0" err="1"/>
              <a:t>bangunan</a:t>
            </a:r>
            <a:r>
              <a:rPr lang="en-GB" sz="2800" dirty="0"/>
              <a:t> </a:t>
            </a:r>
            <a:r>
              <a:rPr lang="en-GB" sz="2800" dirty="0" err="1"/>
              <a:t>tempat</a:t>
            </a:r>
            <a:r>
              <a:rPr lang="en-GB" sz="2800" dirty="0"/>
              <a:t> </a:t>
            </a:r>
            <a:r>
              <a:rPr lang="en-GB" sz="2800" dirty="0" err="1"/>
              <a:t>usaha</a:t>
            </a:r>
            <a:endParaRPr lang="en-GB" sz="2800" dirty="0"/>
          </a:p>
          <a:p>
            <a:pPr marL="514350" indent="-514350" algn="just">
              <a:buAutoNum type="arabicPeriod"/>
            </a:pPr>
            <a:r>
              <a:rPr lang="en-GB" sz="2800" dirty="0" err="1"/>
              <a:t>Memiliki</a:t>
            </a:r>
            <a:r>
              <a:rPr lang="en-GB" sz="2800" dirty="0"/>
              <a:t> </a:t>
            </a:r>
            <a:r>
              <a:rPr lang="en-GB" sz="2800" dirty="0" err="1"/>
              <a:t>hasil</a:t>
            </a:r>
            <a:r>
              <a:rPr lang="en-GB" sz="2800" dirty="0"/>
              <a:t> </a:t>
            </a:r>
            <a:r>
              <a:rPr lang="en-GB" sz="2800" dirty="0" err="1"/>
              <a:t>penjualan</a:t>
            </a:r>
            <a:r>
              <a:rPr lang="en-GB" sz="2800" dirty="0"/>
              <a:t> </a:t>
            </a:r>
            <a:r>
              <a:rPr lang="en-GB" sz="2800" dirty="0" err="1"/>
              <a:t>tahunan</a:t>
            </a:r>
            <a:r>
              <a:rPr lang="en-GB" sz="2800" dirty="0"/>
              <a:t> paling </a:t>
            </a:r>
            <a:r>
              <a:rPr lang="en-GB" sz="2800" dirty="0" err="1"/>
              <a:t>banyak</a:t>
            </a:r>
            <a:r>
              <a:rPr lang="en-GB" sz="2800" dirty="0"/>
              <a:t> 1.000.000.000.</a:t>
            </a:r>
          </a:p>
        </p:txBody>
      </p:sp>
    </p:spTree>
    <p:extLst>
      <p:ext uri="{BB962C8B-B14F-4D97-AF65-F5344CB8AC3E}">
        <p14:creationId xmlns:p14="http://schemas.microsoft.com/office/powerpoint/2010/main" val="3163279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3"/>
          <p:cNvSpPr>
            <a:spLocks noGrp="1" noChangeArrowheads="1"/>
          </p:cNvSpPr>
          <p:nvPr/>
        </p:nvSpPr>
        <p:spPr>
          <a:xfrm>
            <a:off x="465170" y="1195011"/>
            <a:ext cx="8247290" cy="3970318"/>
          </a:xfrm>
          <a:prstGeom prst="rect">
            <a:avLst/>
          </a:prstGeom>
          <a:noFill/>
          <a:ln w="9525" cap="flat" cmpd="sng">
            <a:noFill/>
            <a:prstDash/>
          </a:ln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latin typeface="+mj-lt"/>
                <a:ea typeface="+mj-ea"/>
                <a:cs typeface="+mj-cs"/>
              </a:rPr>
              <a:t>Biro Pusat </a:t>
            </a:r>
            <a:r>
              <a:rPr lang="en-US" sz="2800" dirty="0" err="1">
                <a:latin typeface="+mj-lt"/>
                <a:ea typeface="+mj-ea"/>
                <a:cs typeface="+mj-cs"/>
              </a:rPr>
              <a:t>Statistik</a:t>
            </a:r>
            <a:r>
              <a:rPr lang="en-US" sz="2800" dirty="0">
                <a:latin typeface="+mj-lt"/>
                <a:ea typeface="+mj-ea"/>
                <a:cs typeface="+mj-cs"/>
              </a:rPr>
              <a:t> Indonesia BPS </a:t>
            </a:r>
            <a:r>
              <a:rPr lang="en-US" sz="2800" dirty="0" err="1">
                <a:latin typeface="+mj-lt"/>
                <a:ea typeface="+mj-ea"/>
                <a:cs typeface="+mj-cs"/>
              </a:rPr>
              <a:t>mendefinisikan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usaha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kecil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dengan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ukuran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tenaga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kerja</a:t>
            </a:r>
            <a:r>
              <a:rPr lang="en-US" sz="2800" dirty="0">
                <a:latin typeface="+mj-lt"/>
                <a:ea typeface="+mj-ea"/>
                <a:cs typeface="+mj-cs"/>
              </a:rPr>
              <a:t>, </a:t>
            </a:r>
            <a:r>
              <a:rPr lang="en-US" sz="2800" dirty="0" err="1">
                <a:latin typeface="+mj-lt"/>
                <a:ea typeface="+mj-ea"/>
                <a:cs typeface="+mj-cs"/>
              </a:rPr>
              <a:t>yaitu</a:t>
            </a:r>
            <a:r>
              <a:rPr lang="en-US" sz="2800" dirty="0">
                <a:latin typeface="+mj-lt"/>
                <a:ea typeface="+mj-ea"/>
                <a:cs typeface="+mj-cs"/>
              </a:rPr>
              <a:t> lima </a:t>
            </a:r>
            <a:r>
              <a:rPr lang="en-US" sz="2800" dirty="0" err="1">
                <a:latin typeface="+mj-lt"/>
                <a:ea typeface="+mj-ea"/>
                <a:cs typeface="+mj-cs"/>
              </a:rPr>
              <a:t>sampai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dengan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sembilan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belas</a:t>
            </a:r>
            <a:r>
              <a:rPr lang="en-US" sz="2800" dirty="0">
                <a:latin typeface="+mj-lt"/>
                <a:ea typeface="+mj-ea"/>
                <a:cs typeface="+mj-cs"/>
              </a:rPr>
              <a:t> orang yang </a:t>
            </a:r>
            <a:r>
              <a:rPr lang="en-US" sz="2800" dirty="0" err="1">
                <a:latin typeface="+mj-lt"/>
                <a:ea typeface="+mj-ea"/>
                <a:cs typeface="+mj-cs"/>
              </a:rPr>
              <a:t>terdiri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atas</a:t>
            </a:r>
            <a:r>
              <a:rPr lang="en-US" sz="2800" dirty="0">
                <a:latin typeface="+mj-lt"/>
                <a:ea typeface="+mj-ea"/>
                <a:cs typeface="+mj-cs"/>
              </a:rPr>
              <a:t> (</a:t>
            </a:r>
            <a:r>
              <a:rPr lang="en-US" sz="2800" dirty="0" err="1">
                <a:latin typeface="+mj-lt"/>
                <a:ea typeface="+mj-ea"/>
                <a:cs typeface="+mj-cs"/>
              </a:rPr>
              <a:t>termasuk</a:t>
            </a:r>
            <a:r>
              <a:rPr lang="en-US" sz="2800" dirty="0">
                <a:latin typeface="+mj-lt"/>
                <a:ea typeface="+mj-ea"/>
                <a:cs typeface="+mj-cs"/>
              </a:rPr>
              <a:t>) </a:t>
            </a:r>
            <a:r>
              <a:rPr lang="en-US" sz="2800" dirty="0" err="1">
                <a:latin typeface="+mj-lt"/>
                <a:ea typeface="+mj-ea"/>
                <a:cs typeface="+mj-cs"/>
              </a:rPr>
              <a:t>pekerja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kasar</a:t>
            </a:r>
            <a:r>
              <a:rPr lang="en-US" sz="2800" dirty="0">
                <a:latin typeface="+mj-lt"/>
                <a:ea typeface="+mj-ea"/>
                <a:cs typeface="+mj-cs"/>
              </a:rPr>
              <a:t> yang </a:t>
            </a:r>
            <a:r>
              <a:rPr lang="en-US" sz="2800" dirty="0" err="1">
                <a:latin typeface="+mj-lt"/>
                <a:ea typeface="+mj-ea"/>
                <a:cs typeface="+mj-cs"/>
              </a:rPr>
              <a:t>dibayar</a:t>
            </a:r>
            <a:r>
              <a:rPr lang="en-US" sz="2800" dirty="0">
                <a:latin typeface="+mj-lt"/>
                <a:ea typeface="+mj-ea"/>
                <a:cs typeface="+mj-cs"/>
              </a:rPr>
              <a:t>, </a:t>
            </a:r>
            <a:r>
              <a:rPr lang="en-US" sz="2800" dirty="0" err="1">
                <a:latin typeface="+mj-lt"/>
                <a:ea typeface="+mj-ea"/>
                <a:cs typeface="+mj-cs"/>
              </a:rPr>
              <a:t>pekerja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pemilik</a:t>
            </a:r>
            <a:r>
              <a:rPr lang="en-US" sz="2800" dirty="0">
                <a:latin typeface="+mj-lt"/>
                <a:ea typeface="+mj-ea"/>
                <a:cs typeface="+mj-cs"/>
              </a:rPr>
              <a:t>, dan </a:t>
            </a:r>
            <a:r>
              <a:rPr lang="en-US" sz="2800" dirty="0" err="1">
                <a:latin typeface="+mj-lt"/>
                <a:ea typeface="+mj-ea"/>
                <a:cs typeface="+mj-cs"/>
              </a:rPr>
              <a:t>pekerja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keluarga</a:t>
            </a:r>
            <a:r>
              <a:rPr lang="en-US" sz="2800" dirty="0">
                <a:latin typeface="+mj-lt"/>
                <a:ea typeface="+mj-ea"/>
                <a:cs typeface="+mj-cs"/>
              </a:rPr>
              <a:t>. Perusahaan </a:t>
            </a:r>
            <a:r>
              <a:rPr lang="en-US" sz="2800" dirty="0" err="1">
                <a:latin typeface="+mj-lt"/>
                <a:ea typeface="+mj-ea"/>
                <a:cs typeface="+mj-cs"/>
              </a:rPr>
              <a:t>industri</a:t>
            </a:r>
            <a:r>
              <a:rPr lang="en-US" sz="2800" dirty="0">
                <a:latin typeface="+mj-lt"/>
                <a:ea typeface="+mj-ea"/>
                <a:cs typeface="+mj-cs"/>
              </a:rPr>
              <a:t> yang </a:t>
            </a:r>
            <a:r>
              <a:rPr lang="en-US" sz="2800" dirty="0" err="1">
                <a:latin typeface="+mj-lt"/>
                <a:ea typeface="+mj-ea"/>
                <a:cs typeface="+mj-cs"/>
              </a:rPr>
              <a:t>memiliki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tenaga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kerja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kurang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dari</a:t>
            </a:r>
            <a:r>
              <a:rPr lang="en-US" sz="2800" dirty="0">
                <a:latin typeface="+mj-lt"/>
                <a:ea typeface="+mj-ea"/>
                <a:cs typeface="+mj-cs"/>
              </a:rPr>
              <a:t> lima orang </a:t>
            </a:r>
            <a:r>
              <a:rPr lang="en-US" sz="2800" dirty="0" err="1">
                <a:latin typeface="+mj-lt"/>
                <a:ea typeface="+mj-ea"/>
                <a:cs typeface="+mj-cs"/>
              </a:rPr>
              <a:t>diklasifikasikan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sebagai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industri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rumah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tangga</a:t>
            </a:r>
            <a:endParaRPr lang="en-US" sz="280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6367" y="548680"/>
            <a:ext cx="8031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DEFINISI USAHA KECIL</a:t>
            </a:r>
          </a:p>
        </p:txBody>
      </p:sp>
    </p:spTree>
    <p:extLst>
      <p:ext uri="{BB962C8B-B14F-4D97-AF65-F5344CB8AC3E}">
        <p14:creationId xmlns:p14="http://schemas.microsoft.com/office/powerpoint/2010/main" val="279384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3"/>
          <p:cNvSpPr>
            <a:spLocks noGrp="1" noChangeArrowheads="1"/>
          </p:cNvSpPr>
          <p:nvPr/>
        </p:nvSpPr>
        <p:spPr>
          <a:xfrm>
            <a:off x="465170" y="1195011"/>
            <a:ext cx="8247290" cy="4401205"/>
          </a:xfrm>
          <a:prstGeom prst="rect">
            <a:avLst/>
          </a:prstGeom>
          <a:noFill/>
          <a:ln w="9525" cap="flat" cmpd="sng">
            <a:noFill/>
            <a:prstDash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 dirty="0" err="1">
                <a:latin typeface="+mj-lt"/>
                <a:ea typeface="+mj-ea"/>
                <a:cs typeface="+mj-cs"/>
              </a:rPr>
              <a:t>Komisi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untuk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Perkembangan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Ekonomi</a:t>
            </a:r>
            <a:r>
              <a:rPr lang="en-US" sz="2800" dirty="0">
                <a:latin typeface="+mj-lt"/>
                <a:ea typeface="+mj-ea"/>
                <a:cs typeface="+mj-cs"/>
              </a:rPr>
              <a:t> (Committee for Economic Development – CED), </a:t>
            </a:r>
            <a:r>
              <a:rPr lang="en-US" sz="2800" dirty="0" err="1">
                <a:latin typeface="+mj-lt"/>
                <a:ea typeface="+mj-ea"/>
                <a:cs typeface="+mj-cs"/>
              </a:rPr>
              <a:t>mengemukakan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kriteria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usaha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kecil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sebagai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berikut</a:t>
            </a:r>
            <a:r>
              <a:rPr lang="en-US" sz="2800" dirty="0">
                <a:latin typeface="+mj-lt"/>
                <a:ea typeface="+mj-ea"/>
                <a:cs typeface="+mj-cs"/>
              </a:rPr>
              <a:t>:</a:t>
            </a:r>
          </a:p>
          <a:p>
            <a:pPr marL="514350" indent="-514350">
              <a:buAutoNum type="arabicPeriod"/>
            </a:pPr>
            <a:r>
              <a:rPr lang="en-US" sz="2800" dirty="0" err="1">
                <a:latin typeface="+mj-lt"/>
                <a:ea typeface="+mj-ea"/>
                <a:cs typeface="+mj-cs"/>
              </a:rPr>
              <a:t>Manajemen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berdiri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sendiri</a:t>
            </a:r>
            <a:r>
              <a:rPr lang="en-US" sz="2800" dirty="0">
                <a:latin typeface="+mj-lt"/>
                <a:ea typeface="+mj-ea"/>
                <a:cs typeface="+mj-cs"/>
              </a:rPr>
              <a:t>, </a:t>
            </a:r>
            <a:r>
              <a:rPr lang="en-US" sz="2800" dirty="0" err="1">
                <a:latin typeface="+mj-lt"/>
                <a:ea typeface="+mj-ea"/>
                <a:cs typeface="+mj-cs"/>
              </a:rPr>
              <a:t>manajer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adalah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pemilik</a:t>
            </a:r>
            <a:endParaRPr lang="en-US" sz="2800" dirty="0">
              <a:latin typeface="+mj-lt"/>
              <a:ea typeface="+mj-ea"/>
              <a:cs typeface="+mj-cs"/>
            </a:endParaRPr>
          </a:p>
          <a:p>
            <a:pPr marL="514350" indent="-514350">
              <a:buAutoNum type="arabicPeriod"/>
            </a:pPr>
            <a:r>
              <a:rPr lang="en-US" sz="2800" dirty="0">
                <a:latin typeface="+mj-lt"/>
                <a:ea typeface="+mj-ea"/>
                <a:cs typeface="+mj-cs"/>
              </a:rPr>
              <a:t>Modal </a:t>
            </a:r>
            <a:r>
              <a:rPr lang="en-US" sz="2800" dirty="0" err="1">
                <a:latin typeface="+mj-lt"/>
                <a:ea typeface="+mj-ea"/>
                <a:cs typeface="+mj-cs"/>
              </a:rPr>
              <a:t>disediakan</a:t>
            </a:r>
            <a:r>
              <a:rPr lang="en-US" sz="2800" dirty="0">
                <a:latin typeface="+mj-lt"/>
                <a:ea typeface="+mj-ea"/>
                <a:cs typeface="+mj-cs"/>
              </a:rPr>
              <a:t> oleh </a:t>
            </a:r>
            <a:r>
              <a:rPr lang="en-US" sz="2800" dirty="0" err="1">
                <a:latin typeface="+mj-lt"/>
                <a:ea typeface="+mj-ea"/>
                <a:cs typeface="+mj-cs"/>
              </a:rPr>
              <a:t>pemilik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atau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sekelompok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kecil</a:t>
            </a:r>
            <a:endParaRPr lang="en-US" sz="2800" dirty="0">
              <a:latin typeface="+mj-lt"/>
              <a:ea typeface="+mj-ea"/>
              <a:cs typeface="+mj-cs"/>
            </a:endParaRPr>
          </a:p>
          <a:p>
            <a:pPr marL="514350" indent="-514350">
              <a:buAutoNum type="arabicPeriod"/>
            </a:pPr>
            <a:r>
              <a:rPr lang="en-US" sz="2800" dirty="0">
                <a:latin typeface="+mj-lt"/>
                <a:ea typeface="+mj-ea"/>
                <a:cs typeface="+mj-cs"/>
              </a:rPr>
              <a:t>Daerah </a:t>
            </a:r>
            <a:r>
              <a:rPr lang="en-US" sz="2800" dirty="0" err="1">
                <a:latin typeface="+mj-lt"/>
                <a:ea typeface="+mj-ea"/>
                <a:cs typeface="+mj-cs"/>
              </a:rPr>
              <a:t>operasi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bersifat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lokal</a:t>
            </a:r>
            <a:endParaRPr lang="en-US" sz="2800" dirty="0">
              <a:latin typeface="+mj-lt"/>
              <a:ea typeface="+mj-ea"/>
              <a:cs typeface="+mj-cs"/>
            </a:endParaRPr>
          </a:p>
          <a:p>
            <a:pPr marL="514350" indent="-514350">
              <a:buAutoNum type="arabicPeriod"/>
            </a:pPr>
            <a:r>
              <a:rPr lang="en-US" sz="2800" dirty="0" err="1">
                <a:latin typeface="+mj-lt"/>
                <a:ea typeface="+mj-ea"/>
                <a:cs typeface="+mj-cs"/>
              </a:rPr>
              <a:t>Ukuran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dalam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keseluruhan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relatif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kecil</a:t>
            </a:r>
            <a:endParaRPr lang="en-US" sz="280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6367" y="548680"/>
            <a:ext cx="8031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Kriteria</a:t>
            </a:r>
            <a:r>
              <a:rPr lang="en-US" sz="3600" b="1" dirty="0"/>
              <a:t> Usaha Kecil</a:t>
            </a:r>
          </a:p>
        </p:txBody>
      </p:sp>
    </p:spTree>
    <p:extLst>
      <p:ext uri="{BB962C8B-B14F-4D97-AF65-F5344CB8AC3E}">
        <p14:creationId xmlns:p14="http://schemas.microsoft.com/office/powerpoint/2010/main" val="175715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1179742"/>
              </p:ext>
            </p:extLst>
          </p:nvPr>
        </p:nvGraphicFramePr>
        <p:xfrm>
          <a:off x="179388" y="1554163"/>
          <a:ext cx="86868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41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/>
                        <a:t>Kekuatan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KELEMAHAN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err="1"/>
                        <a:t>Memiliki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kebebasan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untuk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bertindak</a:t>
                      </a:r>
                      <a:endParaRPr lang="en-US" sz="3200" dirty="0"/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err="1"/>
                        <a:t>Fleksibel</a:t>
                      </a:r>
                      <a:endParaRPr lang="en-US" sz="3200" dirty="0"/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err="1"/>
                        <a:t>Tidak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mudah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terganggu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err="1"/>
                        <a:t>Aspek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kelemahan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struktural</a:t>
                      </a:r>
                      <a:r>
                        <a:rPr lang="en-US" sz="3200" dirty="0"/>
                        <a:t> 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err="1"/>
                        <a:t>Kurangnya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permodalan</a:t>
                      </a:r>
                      <a:endParaRPr lang="en-US" sz="3200" dirty="0"/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 err="1"/>
                        <a:t>Kelemahan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kultural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6FAB746-A976-4955-98D1-E4DAE69590DE}"/>
              </a:ext>
            </a:extLst>
          </p:cNvPr>
          <p:cNvSpPr txBox="1"/>
          <p:nvPr/>
        </p:nvSpPr>
        <p:spPr>
          <a:xfrm>
            <a:off x="507155" y="957907"/>
            <a:ext cx="8031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/>
              <a:t>Kekuatan</a:t>
            </a:r>
            <a:r>
              <a:rPr lang="en-US" sz="2800" b="1" dirty="0"/>
              <a:t> dan </a:t>
            </a:r>
            <a:r>
              <a:rPr lang="en-US" sz="2800" b="1" dirty="0" err="1"/>
              <a:t>Kelemahan</a:t>
            </a:r>
            <a:r>
              <a:rPr lang="en-US" sz="2800" b="1" dirty="0"/>
              <a:t> Usaha Kecil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211144" cy="838200"/>
          </a:xfrm>
        </p:spPr>
        <p:txBody>
          <a:bodyPr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Kerangka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Hipotetis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Pengembangan</a:t>
            </a:r>
            <a:r>
              <a:rPr lang="en-US" sz="2800" b="1" dirty="0">
                <a:solidFill>
                  <a:schemeClr val="tx1"/>
                </a:solidFill>
              </a:rPr>
              <a:t> Usaha Kecil</a:t>
            </a:r>
            <a:endParaRPr lang="id-ID" sz="2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28800"/>
            <a:ext cx="4464496" cy="4248472"/>
          </a:xfrm>
          <a:solidFill>
            <a:schemeClr val="accent4">
              <a:lumMod val="50000"/>
            </a:schemeClr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>
                <a:solidFill>
                  <a:schemeClr val="tx1"/>
                </a:solidFill>
              </a:rPr>
              <a:t>6 </a:t>
            </a:r>
            <a:r>
              <a:rPr lang="en-US" sz="2400" dirty="0" err="1">
                <a:solidFill>
                  <a:schemeClr val="tx1"/>
                </a:solidFill>
              </a:rPr>
              <a:t>Tahap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pengembangan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Bisnis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</a:p>
          <a:p>
            <a:pPr algn="just">
              <a:buFont typeface="+mj-lt"/>
              <a:buAutoNum type="arabicPeriod"/>
            </a:pPr>
            <a:r>
              <a:rPr lang="en-US" sz="2400" dirty="0" err="1">
                <a:solidFill>
                  <a:schemeClr val="tx1"/>
                </a:solidFill>
              </a:rPr>
              <a:t>Tahap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Konsepsi</a:t>
            </a:r>
            <a:endParaRPr lang="en-US" sz="2400" dirty="0">
              <a:solidFill>
                <a:schemeClr val="tx1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en-US" sz="2400" dirty="0" err="1">
                <a:solidFill>
                  <a:schemeClr val="tx1"/>
                </a:solidFill>
              </a:rPr>
              <a:t>Tahap</a:t>
            </a:r>
            <a:r>
              <a:rPr lang="en-US" sz="2400" dirty="0">
                <a:solidFill>
                  <a:schemeClr val="tx1"/>
                </a:solidFill>
              </a:rPr>
              <a:t> survival</a:t>
            </a:r>
          </a:p>
          <a:p>
            <a:pPr algn="just">
              <a:buFont typeface="+mj-lt"/>
              <a:buAutoNum type="arabicPeriod"/>
            </a:pPr>
            <a:r>
              <a:rPr lang="en-US" sz="2400" dirty="0" err="1"/>
              <a:t>Tahap</a:t>
            </a:r>
            <a:r>
              <a:rPr lang="en-US" sz="2400" dirty="0"/>
              <a:t> </a:t>
            </a:r>
            <a:r>
              <a:rPr lang="en-US" sz="2400" dirty="0" err="1"/>
              <a:t>stabilisasi</a:t>
            </a:r>
            <a:endParaRPr lang="en-US" sz="2400" dirty="0"/>
          </a:p>
          <a:p>
            <a:pPr algn="just">
              <a:buFont typeface="+mj-lt"/>
              <a:buAutoNum type="arabicPeriod"/>
            </a:pPr>
            <a:r>
              <a:rPr lang="en-US" sz="2400" dirty="0" err="1">
                <a:solidFill>
                  <a:schemeClr val="tx1"/>
                </a:solidFill>
              </a:rPr>
              <a:t>Tahap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orientasi</a:t>
            </a:r>
            <a:endParaRPr lang="en-US" sz="2400" dirty="0">
              <a:solidFill>
                <a:schemeClr val="tx1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en-US" sz="2400" dirty="0" err="1"/>
              <a:t>Tahap</a:t>
            </a:r>
            <a:r>
              <a:rPr lang="en-US" sz="2400" dirty="0"/>
              <a:t> </a:t>
            </a:r>
            <a:r>
              <a:rPr lang="en-US" sz="2400" dirty="0" err="1"/>
              <a:t>pertumbuhan</a:t>
            </a:r>
            <a:r>
              <a:rPr lang="en-US" sz="2400" dirty="0"/>
              <a:t> yang </a:t>
            </a:r>
            <a:r>
              <a:rPr lang="en-US" sz="2400" dirty="0" err="1"/>
              <a:t>cepat</a:t>
            </a:r>
            <a:endParaRPr lang="en-US" sz="2400" dirty="0"/>
          </a:p>
          <a:p>
            <a:pPr algn="just">
              <a:buFont typeface="+mj-lt"/>
              <a:buAutoNum type="arabicPeriod"/>
            </a:pPr>
            <a:r>
              <a:rPr lang="en-US" sz="2400" dirty="0" err="1">
                <a:solidFill>
                  <a:schemeClr val="tx1"/>
                </a:solidFill>
              </a:rPr>
              <a:t>Tahap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kematangan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1533465"/>
            <a:ext cx="457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ea typeface="+mj-ea"/>
                <a:cs typeface="+mj-cs"/>
              </a:rPr>
              <a:t>Syarat</a:t>
            </a:r>
            <a:r>
              <a:rPr lang="en-US" sz="240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 err="1">
                <a:latin typeface="+mj-lt"/>
                <a:ea typeface="+mj-ea"/>
                <a:cs typeface="+mj-cs"/>
              </a:rPr>
              <a:t>perusahaan</a:t>
            </a:r>
            <a:r>
              <a:rPr lang="en-US" sz="240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 err="1">
                <a:latin typeface="+mj-lt"/>
                <a:ea typeface="+mj-ea"/>
                <a:cs typeface="+mj-cs"/>
              </a:rPr>
              <a:t>mampu</a:t>
            </a:r>
            <a:r>
              <a:rPr lang="en-US" sz="240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 err="1">
                <a:latin typeface="+mj-lt"/>
                <a:ea typeface="+mj-ea"/>
                <a:cs typeface="+mj-cs"/>
              </a:rPr>
              <a:t>bersaing</a:t>
            </a:r>
            <a:r>
              <a:rPr lang="en-US" sz="240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 err="1">
                <a:latin typeface="+mj-lt"/>
                <a:ea typeface="+mj-ea"/>
                <a:cs typeface="+mj-cs"/>
              </a:rPr>
              <a:t>memiliki</a:t>
            </a:r>
            <a:r>
              <a:rPr lang="en-US" sz="240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 err="1">
                <a:latin typeface="+mj-lt"/>
                <a:ea typeface="+mj-ea"/>
                <a:cs typeface="+mj-cs"/>
              </a:rPr>
              <a:t>faktor</a:t>
            </a:r>
            <a:r>
              <a:rPr lang="en-US" sz="240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 err="1">
                <a:latin typeface="+mj-lt"/>
                <a:ea typeface="+mj-ea"/>
                <a:cs typeface="+mj-cs"/>
              </a:rPr>
              <a:t>berikut</a:t>
            </a:r>
            <a:r>
              <a:rPr lang="en-US" sz="2400" dirty="0">
                <a:latin typeface="+mj-lt"/>
                <a:ea typeface="+mj-ea"/>
                <a:cs typeface="+mj-cs"/>
              </a:rPr>
              <a:t>:</a:t>
            </a:r>
          </a:p>
          <a:p>
            <a:pPr marL="342900" indent="-342900">
              <a:lnSpc>
                <a:spcPct val="150000"/>
              </a:lnSpc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en-US" sz="2400" dirty="0" err="1">
                <a:latin typeface="+mj-lt"/>
                <a:ea typeface="+mj-ea"/>
                <a:cs typeface="+mj-cs"/>
              </a:rPr>
              <a:t>Kompetensi</a:t>
            </a:r>
            <a:r>
              <a:rPr lang="en-US" sz="240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 err="1">
                <a:latin typeface="+mj-lt"/>
                <a:ea typeface="+mj-ea"/>
                <a:cs typeface="+mj-cs"/>
              </a:rPr>
              <a:t>khusus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 marL="342900" indent="-342900">
              <a:lnSpc>
                <a:spcPct val="150000"/>
              </a:lnSpc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en-US" sz="2400" dirty="0" err="1">
                <a:latin typeface="+mj-lt"/>
                <a:ea typeface="+mj-ea"/>
                <a:cs typeface="+mj-cs"/>
              </a:rPr>
              <a:t>Kemampuan</a:t>
            </a:r>
            <a:r>
              <a:rPr lang="en-US" sz="2400" dirty="0">
                <a:latin typeface="+mj-lt"/>
                <a:ea typeface="+mj-ea"/>
                <a:cs typeface="+mj-cs"/>
              </a:rPr>
              <a:t> internal</a:t>
            </a:r>
          </a:p>
          <a:p>
            <a:pPr marL="342900" indent="-342900">
              <a:lnSpc>
                <a:spcPct val="150000"/>
              </a:lnSpc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en-US" sz="2400" dirty="0" err="1">
                <a:latin typeface="+mj-lt"/>
                <a:ea typeface="+mj-ea"/>
                <a:cs typeface="+mj-cs"/>
              </a:rPr>
              <a:t>Kompetensi</a:t>
            </a:r>
            <a:r>
              <a:rPr lang="en-US" sz="2400" dirty="0">
                <a:latin typeface="+mj-lt"/>
                <a:ea typeface="+mj-ea"/>
                <a:cs typeface="+mj-cs"/>
              </a:rPr>
              <a:t> inti</a:t>
            </a:r>
          </a:p>
          <a:p>
            <a:pPr marL="342900" indent="-342900">
              <a:lnSpc>
                <a:spcPct val="150000"/>
              </a:lnSpc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en-US" sz="2400" dirty="0" err="1">
                <a:latin typeface="+mj-lt"/>
                <a:ea typeface="+mj-ea"/>
                <a:cs typeface="+mj-cs"/>
              </a:rPr>
              <a:t>Kreativitas</a:t>
            </a:r>
            <a:r>
              <a:rPr lang="en-US" sz="2400" dirty="0">
                <a:latin typeface="+mj-lt"/>
                <a:ea typeface="+mj-ea"/>
                <a:cs typeface="+mj-cs"/>
              </a:rPr>
              <a:t> dan </a:t>
            </a:r>
            <a:r>
              <a:rPr lang="en-US" sz="2400" dirty="0" err="1">
                <a:latin typeface="+mj-lt"/>
                <a:ea typeface="+mj-ea"/>
                <a:cs typeface="+mj-cs"/>
              </a:rPr>
              <a:t>keinovasian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 marL="342900" indent="-342900">
              <a:lnSpc>
                <a:spcPct val="150000"/>
              </a:lnSpc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en-US" sz="2400" dirty="0" err="1">
                <a:latin typeface="+mj-lt"/>
                <a:ea typeface="+mj-ea"/>
                <a:cs typeface="+mj-cs"/>
              </a:rPr>
              <a:t>Fokus</a:t>
            </a:r>
            <a:r>
              <a:rPr lang="en-US" sz="2400" dirty="0">
                <a:latin typeface="+mj-lt"/>
                <a:ea typeface="+mj-ea"/>
                <a:cs typeface="+mj-cs"/>
              </a:rPr>
              <a:t> strategi</a:t>
            </a:r>
          </a:p>
          <a:p>
            <a:pPr marL="342900" indent="-342900">
              <a:lnSpc>
                <a:spcPct val="150000"/>
              </a:lnSpc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en-US" sz="2400" dirty="0" err="1">
                <a:latin typeface="+mj-lt"/>
                <a:ea typeface="+mj-ea"/>
                <a:cs typeface="+mj-cs"/>
              </a:rPr>
              <a:t>Teori</a:t>
            </a:r>
            <a:r>
              <a:rPr lang="en-US" sz="240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 err="1">
                <a:latin typeface="+mj-lt"/>
                <a:ea typeface="+mj-ea"/>
                <a:cs typeface="+mj-cs"/>
              </a:rPr>
              <a:t>dinamis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16042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PANDANGAN AHLI</a:t>
            </a:r>
            <a:endParaRPr lang="id-ID" sz="36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178552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Michael P. Porter (1980, 1999): </a:t>
            </a:r>
            <a:r>
              <a:rPr lang="en-US" sz="2400" dirty="0" err="1"/>
              <a:t>teori</a:t>
            </a:r>
            <a:r>
              <a:rPr lang="en-US" sz="2400" dirty="0"/>
              <a:t> strategi </a:t>
            </a:r>
            <a:r>
              <a:rPr lang="en-US" sz="2400" dirty="0" err="1"/>
              <a:t>kompetitif</a:t>
            </a:r>
            <a:r>
              <a:rPr lang="en-US" sz="2400" dirty="0"/>
              <a:t> </a:t>
            </a: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tampak</a:t>
            </a:r>
            <a:r>
              <a:rPr lang="en-US" sz="2400" dirty="0"/>
              <a:t> </a:t>
            </a:r>
            <a:r>
              <a:rPr lang="en-US" sz="2400" dirty="0" err="1"/>
              <a:t>relevan</a:t>
            </a:r>
            <a:r>
              <a:rPr lang="en-US" sz="2400" dirty="0"/>
              <a:t> </a:t>
            </a:r>
            <a:r>
              <a:rPr lang="en-US" sz="2400" dirty="0" err="1"/>
              <a:t>walaupun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perkembangannya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sedikit</a:t>
            </a:r>
            <a:r>
              <a:rPr lang="en-US" sz="2400" dirty="0"/>
              <a:t> yang </a:t>
            </a:r>
            <a:r>
              <a:rPr lang="en-US" sz="2400" dirty="0" err="1"/>
              <a:t>mengkritik</a:t>
            </a:r>
            <a:endParaRPr lang="en-US" sz="2400" dirty="0"/>
          </a:p>
          <a:p>
            <a:pPr marL="357188" indent="-342900" algn="just"/>
            <a:r>
              <a:rPr lang="en-US" sz="2400" dirty="0"/>
              <a:t>Burns (1990) yang </a:t>
            </a:r>
            <a:r>
              <a:rPr lang="en-US" sz="2400" dirty="0" err="1"/>
              <a:t>dikutip</a:t>
            </a:r>
            <a:r>
              <a:rPr lang="en-US" sz="2400" dirty="0"/>
              <a:t> </a:t>
            </a:r>
            <a:r>
              <a:rPr lang="en-US" sz="2400" dirty="0" err="1"/>
              <a:t>Yuyun</a:t>
            </a:r>
            <a:r>
              <a:rPr lang="en-US" sz="2400" dirty="0"/>
              <a:t> </a:t>
            </a:r>
            <a:r>
              <a:rPr lang="en-US" sz="2400" dirty="0" err="1"/>
              <a:t>Wirasasmita</a:t>
            </a:r>
            <a:r>
              <a:rPr lang="en-US" sz="2400" dirty="0"/>
              <a:t> (1993:2) </a:t>
            </a:r>
            <a:r>
              <a:rPr lang="en-US" sz="2400" dirty="0" err="1"/>
              <a:t>menyarankan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agar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kecil</a:t>
            </a:r>
            <a:r>
              <a:rPr lang="en-US" sz="2400" dirty="0"/>
              <a:t> </a:t>
            </a:r>
            <a:r>
              <a:rPr lang="en-US" sz="2400" dirty="0" err="1"/>
              <a:t>berhasil</a:t>
            </a:r>
            <a:r>
              <a:rPr lang="en-US" sz="2400" dirty="0"/>
              <a:t> </a:t>
            </a:r>
            <a:r>
              <a:rPr lang="en-US" sz="2400" i="1" dirty="0"/>
              <a:t>take – off</a:t>
            </a:r>
            <a:r>
              <a:rPr lang="en-US" sz="2400" dirty="0"/>
              <a:t>,</a:t>
            </a:r>
            <a:r>
              <a:rPr lang="en-US" sz="2400" i="1" dirty="0"/>
              <a:t>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–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 yang </a:t>
            </a:r>
            <a:r>
              <a:rPr lang="en-US" sz="2400" dirty="0" err="1"/>
              <a:t>diarahkan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kelangsungan</a:t>
            </a:r>
            <a:r>
              <a:rPr lang="en-US" sz="2400" dirty="0"/>
              <a:t> </a:t>
            </a:r>
            <a:r>
              <a:rPr lang="en-US" sz="2400" dirty="0" err="1"/>
              <a:t>hidup</a:t>
            </a:r>
            <a:r>
              <a:rPr lang="en-US" sz="2400" dirty="0"/>
              <a:t>, </a:t>
            </a:r>
            <a:r>
              <a:rPr lang="en-US" sz="2400" dirty="0" err="1"/>
              <a:t>konsolidasi</a:t>
            </a:r>
            <a:r>
              <a:rPr lang="en-US" sz="2400" dirty="0"/>
              <a:t>, </a:t>
            </a:r>
            <a:r>
              <a:rPr lang="en-US" sz="2400" dirty="0" err="1"/>
              <a:t>pengendalian</a:t>
            </a:r>
            <a:r>
              <a:rPr lang="en-US" sz="2400" dirty="0"/>
              <a:t>, </a:t>
            </a:r>
            <a:r>
              <a:rPr lang="en-US" sz="2400" dirty="0" err="1"/>
              <a:t>perencanaan</a:t>
            </a:r>
            <a:r>
              <a:rPr lang="en-US" sz="2400" dirty="0"/>
              <a:t>, dan </a:t>
            </a:r>
            <a:r>
              <a:rPr lang="en-US" sz="2400" dirty="0" err="1"/>
              <a:t>harapan</a:t>
            </a:r>
            <a:r>
              <a:rPr lang="en-US" sz="2400" dirty="0"/>
              <a:t>.</a:t>
            </a:r>
          </a:p>
          <a:p>
            <a:pPr marL="357188" indent="-342900" algn="just"/>
            <a:r>
              <a:rPr lang="en-US" sz="2400" dirty="0" err="1">
                <a:solidFill>
                  <a:schemeClr val="tx1"/>
                </a:solidFill>
                <a:latin typeface="Arial Rounded MT Bold" pitchFamily="34" charset="0"/>
              </a:rPr>
              <a:t>Berdasarkan</a:t>
            </a:r>
            <a:r>
              <a:rPr lang="en-US" sz="2400" dirty="0">
                <a:solidFill>
                  <a:schemeClr val="tx1"/>
                </a:solidFill>
                <a:latin typeface="Arial Rounded MT Bold" pitchFamily="34" charset="0"/>
              </a:rPr>
              <a:t> para </a:t>
            </a:r>
            <a:r>
              <a:rPr lang="en-US" sz="2400" dirty="0" err="1">
                <a:solidFill>
                  <a:schemeClr val="tx1"/>
                </a:solidFill>
                <a:latin typeface="Arial Rounded MT Bold" pitchFamily="34" charset="0"/>
              </a:rPr>
              <a:t>ahli</a:t>
            </a:r>
            <a:r>
              <a:rPr lang="en-US" sz="24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Rounded MT Bold" pitchFamily="34" charset="0"/>
              </a:rPr>
              <a:t>tersebut</a:t>
            </a:r>
            <a:r>
              <a:rPr lang="en-US" sz="2400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Arial Rounded MT Bold" pitchFamily="34" charset="0"/>
              </a:rPr>
              <a:t>jelaslah</a:t>
            </a:r>
            <a:r>
              <a:rPr lang="en-US" sz="24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Rounded MT Bold" pitchFamily="34" charset="0"/>
              </a:rPr>
              <a:t>bahwa</a:t>
            </a:r>
            <a:r>
              <a:rPr lang="en-US" sz="24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Rounded MT Bold" pitchFamily="34" charset="0"/>
              </a:rPr>
              <a:t>kelangsungan</a:t>
            </a:r>
            <a:r>
              <a:rPr lang="en-US" sz="24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Rounded MT Bold" pitchFamily="34" charset="0"/>
              </a:rPr>
              <a:t>hidup</a:t>
            </a:r>
            <a:r>
              <a:rPr lang="en-US" sz="24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err="1">
                <a:latin typeface="Arial Rounded MT Bold" pitchFamily="34" charset="0"/>
              </a:rPr>
              <a:t>pe</a:t>
            </a:r>
            <a:r>
              <a:rPr lang="en-US" sz="2400" dirty="0" err="1">
                <a:solidFill>
                  <a:schemeClr val="tx1"/>
                </a:solidFill>
                <a:latin typeface="Arial Rounded MT Bold" pitchFamily="34" charset="0"/>
              </a:rPr>
              <a:t>rusahaan</a:t>
            </a:r>
            <a:r>
              <a:rPr lang="en-US" sz="2400" dirty="0">
                <a:latin typeface="Arial Rounded MT Bold" pitchFamily="34" charset="0"/>
              </a:rPr>
              <a:t>, </a:t>
            </a:r>
            <a:r>
              <a:rPr lang="en-US" sz="2400" dirty="0" err="1">
                <a:latin typeface="Arial Rounded MT Bold" pitchFamily="34" charset="0"/>
              </a:rPr>
              <a:t>baik</a:t>
            </a:r>
            <a:r>
              <a:rPr lang="en-US" sz="2400" dirty="0">
                <a:latin typeface="Arial Rounded MT Bold" pitchFamily="34" charset="0"/>
              </a:rPr>
              <a:t> </a:t>
            </a:r>
            <a:r>
              <a:rPr lang="en-US" sz="2400" dirty="0" err="1">
                <a:latin typeface="Arial Rounded MT Bold" pitchFamily="34" charset="0"/>
              </a:rPr>
              <a:t>kecil</a:t>
            </a:r>
            <a:r>
              <a:rPr lang="en-US" sz="2400" dirty="0">
                <a:latin typeface="Arial Rounded MT Bold" pitchFamily="34" charset="0"/>
              </a:rPr>
              <a:t> </a:t>
            </a:r>
            <a:r>
              <a:rPr lang="en-US" sz="2400" dirty="0" err="1">
                <a:latin typeface="Arial Rounded MT Bold" pitchFamily="34" charset="0"/>
              </a:rPr>
              <a:t>maupun</a:t>
            </a:r>
            <a:r>
              <a:rPr lang="en-US" sz="2400" dirty="0">
                <a:latin typeface="Arial Rounded MT Bold" pitchFamily="34" charset="0"/>
              </a:rPr>
              <a:t> </a:t>
            </a:r>
            <a:r>
              <a:rPr lang="en-US" sz="2400" dirty="0" err="1">
                <a:latin typeface="Arial Rounded MT Bold" pitchFamily="34" charset="0"/>
              </a:rPr>
              <a:t>besar</a:t>
            </a:r>
            <a:r>
              <a:rPr lang="en-US" sz="2400" dirty="0">
                <a:latin typeface="Arial Rounded MT Bold" pitchFamily="34" charset="0"/>
              </a:rPr>
              <a:t> pada </a:t>
            </a:r>
            <a:r>
              <a:rPr lang="en-US" sz="2400" dirty="0" err="1">
                <a:latin typeface="Arial Rounded MT Bold" pitchFamily="34" charset="0"/>
              </a:rPr>
              <a:t>umumnya</a:t>
            </a:r>
            <a:r>
              <a:rPr lang="en-US" sz="2400" dirty="0">
                <a:latin typeface="Arial Rounded MT Bold" pitchFamily="34" charset="0"/>
              </a:rPr>
              <a:t> sangat </a:t>
            </a:r>
            <a:r>
              <a:rPr lang="en-US" sz="2400" dirty="0" err="1">
                <a:latin typeface="Arial Rounded MT Bold" pitchFamily="34" charset="0"/>
              </a:rPr>
              <a:t>bergantung</a:t>
            </a:r>
            <a:r>
              <a:rPr lang="en-US" sz="2400" dirty="0">
                <a:latin typeface="Arial Rounded MT Bold" pitchFamily="34" charset="0"/>
              </a:rPr>
              <a:t> pada strategi </a:t>
            </a:r>
            <a:r>
              <a:rPr lang="en-US" sz="2400" dirty="0" err="1">
                <a:latin typeface="Arial Rounded MT Bold" pitchFamily="34" charset="0"/>
              </a:rPr>
              <a:t>manajemen</a:t>
            </a:r>
            <a:r>
              <a:rPr lang="en-US" sz="2400" dirty="0">
                <a:latin typeface="Arial Rounded MT Bold" pitchFamily="34" charset="0"/>
              </a:rPr>
              <a:t> </a:t>
            </a:r>
            <a:r>
              <a:rPr lang="en-US" sz="2400" dirty="0" err="1">
                <a:latin typeface="Arial Rounded MT Bold" pitchFamily="34" charset="0"/>
              </a:rPr>
              <a:t>perusahaan</a:t>
            </a:r>
            <a:r>
              <a:rPr lang="en-US" sz="2400" dirty="0">
                <a:latin typeface="Arial Rounded MT Bold" pitchFamily="34" charset="0"/>
              </a:rPr>
              <a:t> </a:t>
            </a:r>
            <a:r>
              <a:rPr lang="en-US" sz="2400" dirty="0" err="1">
                <a:latin typeface="Arial Rounded MT Bold" pitchFamily="34" charset="0"/>
              </a:rPr>
              <a:t>dalam</a:t>
            </a:r>
            <a:r>
              <a:rPr lang="en-US" sz="2400" dirty="0">
                <a:latin typeface="Arial Rounded MT Bold" pitchFamily="34" charset="0"/>
              </a:rPr>
              <a:t> </a:t>
            </a:r>
            <a:r>
              <a:rPr lang="en-US" sz="2400" dirty="0" err="1">
                <a:latin typeface="Arial Rounded MT Bold" pitchFamily="34" charset="0"/>
              </a:rPr>
              <a:t>memberdayakan</a:t>
            </a:r>
            <a:r>
              <a:rPr lang="en-US" sz="2400" dirty="0">
                <a:latin typeface="Arial Rounded MT Bold" pitchFamily="34" charset="0"/>
              </a:rPr>
              <a:t> </a:t>
            </a:r>
            <a:r>
              <a:rPr lang="en-US" sz="2400" dirty="0" err="1">
                <a:latin typeface="Arial Rounded MT Bold" pitchFamily="34" charset="0"/>
              </a:rPr>
              <a:t>sumber</a:t>
            </a:r>
            <a:r>
              <a:rPr lang="en-US" sz="2400" dirty="0">
                <a:latin typeface="Arial Rounded MT Bold" pitchFamily="34" charset="0"/>
              </a:rPr>
              <a:t> </a:t>
            </a:r>
            <a:r>
              <a:rPr lang="en-US" sz="2400" dirty="0" err="1">
                <a:latin typeface="Arial Rounded MT Bold" pitchFamily="34" charset="0"/>
              </a:rPr>
              <a:t>daya</a:t>
            </a:r>
            <a:r>
              <a:rPr lang="en-US" sz="2400" dirty="0">
                <a:latin typeface="Arial Rounded MT Bold" pitchFamily="34" charset="0"/>
              </a:rPr>
              <a:t> </a:t>
            </a:r>
            <a:r>
              <a:rPr lang="en-US" sz="2400" dirty="0" err="1">
                <a:latin typeface="Arial Rounded MT Bold" pitchFamily="34" charset="0"/>
              </a:rPr>
              <a:t>internalnya</a:t>
            </a:r>
            <a:endParaRPr lang="id-ID" sz="18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id-ID" sz="16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647564" y="2276872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307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445347"/>
      </p:ext>
    </p:extLst>
  </p:cSld>
  <p:clrMapOvr>
    <a:masterClrMapping/>
  </p:clrMapOvr>
  <p:transition spd="med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6095</TotalTime>
  <Words>441</Words>
  <Application>Microsoft Office PowerPoint</Application>
  <PresentationFormat>On-screen Show (4:3)</PresentationFormat>
  <Paragraphs>66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Rounded MT Bold</vt:lpstr>
      <vt:lpstr>Calibri</vt:lpstr>
      <vt:lpstr>Century Gothic</vt:lpstr>
      <vt:lpstr>Wingdings 3</vt:lpstr>
      <vt:lpstr>Ion</vt:lpstr>
      <vt:lpstr>PowerPoint Presentation</vt:lpstr>
      <vt:lpstr>Profil Usaha Kecil dan Model Pengembangannya</vt:lpstr>
      <vt:lpstr>Profil Usaha Kecil</vt:lpstr>
      <vt:lpstr>Profil Usaha Kecil</vt:lpstr>
      <vt:lpstr>PowerPoint Presentation</vt:lpstr>
      <vt:lpstr>PowerPoint Presentation</vt:lpstr>
      <vt:lpstr>PowerPoint Presentation</vt:lpstr>
      <vt:lpstr>Kerangka Hipotetis Pengembangan Usaha Kecil</vt:lpstr>
      <vt:lpstr>PANDANGAN AHLI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Sarah</dc:creator>
  <cp:lastModifiedBy>Tiffany Annabel Blessing</cp:lastModifiedBy>
  <cp:revision>519</cp:revision>
  <cp:lastPrinted>2014-12-19T09:37:29Z</cp:lastPrinted>
  <dcterms:created xsi:type="dcterms:W3CDTF">2014-11-04T02:27:37Z</dcterms:created>
  <dcterms:modified xsi:type="dcterms:W3CDTF">2022-10-24T00:28:35Z</dcterms:modified>
</cp:coreProperties>
</file>