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5" r:id="rId2"/>
    <p:sldMasterId id="2147483678" r:id="rId3"/>
  </p:sldMasterIdLst>
  <p:notesMasterIdLst>
    <p:notesMasterId r:id="rId29"/>
  </p:notesMasterIdLst>
  <p:sldIdLst>
    <p:sldId id="261" r:id="rId4"/>
    <p:sldId id="256" r:id="rId5"/>
    <p:sldId id="283" r:id="rId6"/>
    <p:sldId id="257" r:id="rId7"/>
    <p:sldId id="25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59" r:id="rId26"/>
    <p:sldId id="260" r:id="rId27"/>
    <p:sldId id="262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C637C-72D9-4062-BD2E-E5103E1F6FC5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28C71-45BA-4485-9CFE-D7E422D8E3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650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2908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25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635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2355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5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5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5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5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356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23561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6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7AB4462-3BF7-457D-A9E8-F823E8BBBBE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356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356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2CC2B-201F-4076-B45C-608A7ABE17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9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CD726-58BB-471B-B447-90679FBD8F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1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DFB18-19D1-44CF-8375-3E2A89BF24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76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7B768-3B4F-4B02-87B4-04233C3504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8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649D3-646F-4ED0-A64D-2C8D605457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5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317E4-AC8C-4251-868E-72F980D75A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9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7C6C89-306A-445A-9F34-A26C13DF01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82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E4D2DA-5120-41F1-A134-4B014266CF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5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21978-2C23-4074-820D-35D6648D2F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0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50D7E-43C7-408E-BC3B-7FB229D818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43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7544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fld id="{B58F5FE6-351C-4866-A167-435DF9D214CE}" type="datetimeFigureOut">
              <a:rPr lang="en-US" altLang="ko-KR"/>
              <a:pPr>
                <a:defRPr/>
              </a:pPr>
              <a:t>6/7/2019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25804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1222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fld id="{B58F5FE6-351C-4866-A167-435DF9D214CE}" type="datetimeFigureOut">
              <a:rPr lang="en-US" altLang="ko-KR"/>
              <a:pPr>
                <a:defRPr/>
              </a:pPr>
              <a:t>6/7/2019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5421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22531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2532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2533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2534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2535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2253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3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253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2253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A51D1E9D-A037-45C5-800D-93689F2CE2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254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fld id="{16527AE7-0BAE-4263-A1E6-78AE7A9F6B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850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>
              <a:defRPr/>
            </a:pPr>
            <a:fld id="{16527AE7-0BAE-4263-A1E6-78AE7A9F6B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356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/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eaLnBrk="1" hangingPunct="1"/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211802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685800" y="1096963"/>
            <a:ext cx="769620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4800" b="1">
                <a:latin typeface="Bookman Old Style" panose="02050604050505020204" pitchFamily="18" charset="0"/>
              </a:rPr>
              <a:t>ANALISIS REGRESI LINIER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219200" y="3429000"/>
            <a:ext cx="7239000" cy="2514600"/>
          </a:xfrm>
          <a:prstGeom prst="rect">
            <a:avLst/>
          </a:prstGeom>
          <a:gradFill rotWithShape="1">
            <a:gsLst>
              <a:gs pos="0">
                <a:srgbClr val="576869"/>
              </a:gs>
              <a:gs pos="50000">
                <a:schemeClr val="accent1"/>
              </a:gs>
              <a:gs pos="100000">
                <a:srgbClr val="57686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algn="r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accent1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b="1"/>
          </a:p>
          <a:p>
            <a:pPr eaLnBrk="1" hangingPunct="1"/>
            <a:r>
              <a:rPr lang="en-US" b="1"/>
              <a:t>Regresi linier Sederhana</a:t>
            </a:r>
          </a:p>
          <a:p>
            <a:pPr eaLnBrk="1" hangingPunct="1"/>
            <a:r>
              <a:rPr lang="en-US" b="1"/>
              <a:t>Regresi Ganda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Regresi</a:t>
            </a:r>
            <a:r>
              <a:rPr lang="en-GB" dirty="0" smtClean="0"/>
              <a:t> </a:t>
            </a:r>
            <a:r>
              <a:rPr lang="en-GB" dirty="0" err="1" smtClean="0"/>
              <a:t>atau</a:t>
            </a:r>
            <a:r>
              <a:rPr lang="en-GB" dirty="0" smtClean="0"/>
              <a:t> </a:t>
            </a:r>
            <a:r>
              <a:rPr lang="en-GB" dirty="0" err="1" smtClean="0"/>
              <a:t>peramalan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Regresi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peramalan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suatu</a:t>
            </a:r>
            <a:r>
              <a:rPr lang="en-GB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proses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memperkirakan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secara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sistematis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tentang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paling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mungkin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terjadi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dimasa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datang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berdasarkan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informasi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masa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lalu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sekarang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dimiliki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agar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kesalahannya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diperkecil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Kegunaan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regresi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penelitian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salah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satunya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meramalkan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memprediksi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terikat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(Y)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apabila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bebas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(X)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diketahui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724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Analisis Regresi Linier Sederhana</a:t>
            </a:r>
          </a:p>
        </p:txBody>
      </p:sp>
      <p:pic>
        <p:nvPicPr>
          <p:cNvPr id="3076" name="Picture 4" descr="regresi sederh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" y="1295400"/>
            <a:ext cx="762952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4876800"/>
            <a:ext cx="78533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 = variable </a:t>
            </a:r>
            <a:r>
              <a:rPr lang="en-US" dirty="0" err="1" smtClean="0"/>
              <a:t>terikat</a:t>
            </a:r>
            <a:endParaRPr lang="en-US" dirty="0" smtClean="0"/>
          </a:p>
          <a:p>
            <a:r>
              <a:rPr lang="en-US" dirty="0" smtClean="0"/>
              <a:t>X = variable </a:t>
            </a:r>
            <a:r>
              <a:rPr lang="en-US" dirty="0" err="1" smtClean="0"/>
              <a:t>bebas</a:t>
            </a:r>
            <a:r>
              <a:rPr lang="en-US" dirty="0" smtClean="0"/>
              <a:t> yang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diprediksikan</a:t>
            </a:r>
            <a:endParaRPr lang="en-US" dirty="0" smtClean="0"/>
          </a:p>
          <a:p>
            <a:r>
              <a:rPr lang="en-US" dirty="0" smtClean="0"/>
              <a:t>a =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konstanta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Y </a:t>
            </a:r>
            <a:r>
              <a:rPr lang="en-US" dirty="0" err="1" smtClean="0"/>
              <a:t>jika</a:t>
            </a:r>
            <a:r>
              <a:rPr lang="en-US" dirty="0" smtClean="0"/>
              <a:t> X = 0</a:t>
            </a:r>
          </a:p>
          <a:p>
            <a:r>
              <a:rPr lang="en-US" dirty="0" smtClean="0"/>
              <a:t>b =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penentu</a:t>
            </a:r>
            <a:r>
              <a:rPr lang="en-US" dirty="0" smtClean="0"/>
              <a:t> </a:t>
            </a:r>
            <a:r>
              <a:rPr lang="en-US" dirty="0" err="1" smtClean="0"/>
              <a:t>ramalan</a:t>
            </a:r>
            <a:r>
              <a:rPr lang="en-US" dirty="0" smtClean="0"/>
              <a:t> yang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penurunan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Y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Analisis Regresi Linier Sederhana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/>
          </a:p>
        </p:txBody>
      </p:sp>
      <p:pic>
        <p:nvPicPr>
          <p:cNvPr id="4100" name="Picture 4" descr="rumus signifikansi lin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4582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57200" y="1417638"/>
            <a:ext cx="838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/>
              <a:t>Judul</a:t>
            </a:r>
            <a:r>
              <a:rPr lang="en-GB" dirty="0" smtClean="0"/>
              <a:t> </a:t>
            </a:r>
            <a:r>
              <a:rPr lang="en-GB" dirty="0" err="1" smtClean="0"/>
              <a:t>Penelitian</a:t>
            </a:r>
            <a:r>
              <a:rPr lang="en-GB" dirty="0" smtClean="0"/>
              <a:t>:</a:t>
            </a:r>
          </a:p>
          <a:p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”PENGARUH PENGALAMAN KERJA TERHADAP PENJUALAN BARANG ELEKTRONIK DI KABUPATEN GRESIK”</a:t>
            </a:r>
          </a:p>
          <a:p>
            <a:endParaRPr lang="en-GB" dirty="0"/>
          </a:p>
          <a:p>
            <a:r>
              <a:rPr lang="en-GB" dirty="0" smtClean="0"/>
              <a:t>Data </a:t>
            </a:r>
            <a:r>
              <a:rPr lang="en-GB" dirty="0" err="1" smtClean="0"/>
              <a:t>dianggap</a:t>
            </a:r>
            <a:r>
              <a:rPr lang="en-GB" dirty="0" smtClean="0"/>
              <a:t> </a:t>
            </a:r>
            <a:r>
              <a:rPr lang="en-GB" dirty="0" err="1" smtClean="0"/>
              <a:t>memenuhi</a:t>
            </a:r>
            <a:r>
              <a:rPr lang="en-GB" dirty="0" smtClean="0"/>
              <a:t> </a:t>
            </a:r>
            <a:r>
              <a:rPr lang="en-GB" dirty="0" err="1" smtClean="0"/>
              <a:t>asumsi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persyaratan</a:t>
            </a:r>
            <a:r>
              <a:rPr lang="en-GB" dirty="0" smtClean="0"/>
              <a:t> </a:t>
            </a:r>
            <a:r>
              <a:rPr lang="en-GB" dirty="0" err="1" smtClean="0"/>
              <a:t>analisis</a:t>
            </a:r>
            <a:r>
              <a:rPr lang="en-GB" dirty="0" smtClean="0"/>
              <a:t>; data </a:t>
            </a:r>
            <a:r>
              <a:rPr lang="en-GB" dirty="0" err="1" smtClean="0"/>
              <a:t>dipilih</a:t>
            </a:r>
            <a:r>
              <a:rPr lang="en-GB" dirty="0" smtClean="0"/>
              <a:t> </a:t>
            </a:r>
            <a:r>
              <a:rPr lang="en-GB" dirty="0" err="1" smtClean="0"/>
              <a:t>secara</a:t>
            </a:r>
            <a:r>
              <a:rPr lang="en-GB" dirty="0" smtClean="0"/>
              <a:t> random; </a:t>
            </a:r>
            <a:r>
              <a:rPr lang="en-GB" dirty="0" err="1" smtClean="0"/>
              <a:t>berdistribusi</a:t>
            </a:r>
            <a:r>
              <a:rPr lang="en-GB" dirty="0" smtClean="0"/>
              <a:t> normal; </a:t>
            </a:r>
            <a:r>
              <a:rPr lang="en-GB" dirty="0" err="1" smtClean="0"/>
              <a:t>berpola</a:t>
            </a:r>
            <a:r>
              <a:rPr lang="en-GB" dirty="0" smtClean="0"/>
              <a:t> linier; data </a:t>
            </a:r>
            <a:r>
              <a:rPr lang="en-GB" dirty="0" err="1" smtClean="0"/>
              <a:t>sudah</a:t>
            </a:r>
            <a:r>
              <a:rPr lang="en-GB" dirty="0" smtClean="0"/>
              <a:t> </a:t>
            </a:r>
            <a:r>
              <a:rPr lang="en-GB" dirty="0" err="1" smtClean="0"/>
              <a:t>homogen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mempunyai</a:t>
            </a:r>
            <a:r>
              <a:rPr lang="en-GB" dirty="0" smtClean="0"/>
              <a:t> </a:t>
            </a:r>
            <a:r>
              <a:rPr lang="en-GB" dirty="0" err="1" smtClean="0"/>
              <a:t>pasangan</a:t>
            </a:r>
            <a:r>
              <a:rPr lang="en-GB" dirty="0" smtClean="0"/>
              <a:t> yang </a:t>
            </a:r>
            <a:r>
              <a:rPr lang="en-GB" dirty="0" err="1" smtClean="0"/>
              <a:t>sama</a:t>
            </a:r>
            <a:r>
              <a:rPr lang="en-GB" dirty="0" smtClean="0"/>
              <a:t> </a:t>
            </a:r>
            <a:r>
              <a:rPr lang="en-GB" dirty="0" err="1" smtClean="0"/>
              <a:t>sesuai</a:t>
            </a:r>
            <a:r>
              <a:rPr lang="en-GB" dirty="0" smtClean="0"/>
              <a:t> </a:t>
            </a:r>
            <a:r>
              <a:rPr lang="en-GB" dirty="0" err="1" smtClean="0"/>
              <a:t>dengan</a:t>
            </a:r>
            <a:r>
              <a:rPr lang="en-GB" dirty="0" smtClean="0"/>
              <a:t> </a:t>
            </a:r>
            <a:r>
              <a:rPr lang="en-GB" dirty="0" err="1" smtClean="0"/>
              <a:t>subjek</a:t>
            </a:r>
            <a:r>
              <a:rPr lang="en-GB" dirty="0" smtClean="0"/>
              <a:t> yang </a:t>
            </a:r>
            <a:r>
              <a:rPr lang="en-GB" dirty="0" err="1" smtClean="0"/>
              <a:t>sama</a:t>
            </a:r>
            <a:r>
              <a:rPr lang="en-GB" dirty="0" smtClean="0"/>
              <a:t>. </a:t>
            </a:r>
          </a:p>
          <a:p>
            <a:endParaRPr lang="en-GB" dirty="0"/>
          </a:p>
          <a:p>
            <a:r>
              <a:rPr lang="en-GB" dirty="0" smtClean="0"/>
              <a:t>Data </a:t>
            </a:r>
            <a:r>
              <a:rPr lang="en-GB" dirty="0" err="1" smtClean="0"/>
              <a:t>sebagai</a:t>
            </a:r>
            <a:r>
              <a:rPr lang="en-GB" dirty="0" smtClean="0"/>
              <a:t> </a:t>
            </a:r>
            <a:r>
              <a:rPr lang="en-GB" dirty="0" err="1" smtClean="0"/>
              <a:t>berikut</a:t>
            </a:r>
            <a:r>
              <a:rPr lang="en-GB" dirty="0" smtClean="0"/>
              <a:t>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11241"/>
              </p:ext>
            </p:extLst>
          </p:nvPr>
        </p:nvGraphicFramePr>
        <p:xfrm>
          <a:off x="457200" y="4279960"/>
          <a:ext cx="7010399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81000"/>
                <a:gridCol w="396561"/>
                <a:gridCol w="453595"/>
                <a:gridCol w="492539"/>
                <a:gridCol w="483476"/>
                <a:gridCol w="483476"/>
                <a:gridCol w="483476"/>
                <a:gridCol w="483476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dirty="0" err="1" smtClean="0">
                          <a:solidFill>
                            <a:schemeClr val="tx1"/>
                          </a:solidFill>
                        </a:rPr>
                        <a:t>Pengalaman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400" dirty="0" err="1" smtClean="0">
                          <a:solidFill>
                            <a:schemeClr val="tx1"/>
                          </a:solidFill>
                        </a:rPr>
                        <a:t>Kerja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 (X) </a:t>
                      </a:r>
                      <a:r>
                        <a:rPr lang="en-GB" sz="1400" dirty="0" err="1" smtClean="0">
                          <a:solidFill>
                            <a:schemeClr val="tx1"/>
                          </a:solidFill>
                        </a:rPr>
                        <a:t>tahun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4	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	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3	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	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err="1" smtClean="0"/>
                        <a:t>Penjualan</a:t>
                      </a:r>
                      <a:r>
                        <a:rPr lang="en-GB" sz="1400" b="1" dirty="0" smtClean="0"/>
                        <a:t> </a:t>
                      </a:r>
                      <a:r>
                        <a:rPr lang="en-GB" sz="1400" b="1" dirty="0" err="1" smtClean="0"/>
                        <a:t>Barang</a:t>
                      </a:r>
                      <a:r>
                        <a:rPr lang="en-GB" sz="1400" b="1" dirty="0" smtClean="0"/>
                        <a:t> </a:t>
                      </a:r>
                      <a:r>
                        <a:rPr lang="en-GB" sz="1400" b="1" dirty="0" err="1" smtClean="0"/>
                        <a:t>Elektronik</a:t>
                      </a:r>
                      <a:r>
                        <a:rPr lang="en-GB" sz="1400" b="1" dirty="0" smtClean="0"/>
                        <a:t> (Y) unit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40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35</a:t>
                      </a:r>
                      <a:endParaRPr lang="en-GB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199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038599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  <a:tabLst>
                <a:tab pos="685800" algn="l"/>
              </a:tabLst>
            </a:pPr>
            <a:r>
              <a:rPr lang="en-GB" sz="2400" b="1" u="sng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Pertanyaan</a:t>
            </a:r>
            <a:r>
              <a:rPr lang="en-GB" sz="24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+mj-lt"/>
              <a:buAutoNum type="alphaLcPeriod"/>
              <a:tabLst>
                <a:tab pos="540385" algn="l"/>
              </a:tabLst>
            </a:pP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Bagaimana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persamaan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regrensinya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+mj-lt"/>
              <a:buAutoNum type="alphaLcPeriod"/>
              <a:tabLst>
                <a:tab pos="540385" algn="l"/>
              </a:tabLst>
            </a:pP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Gambarkan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diagram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pancarnya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+mj-lt"/>
              <a:buAutoNum type="alphaLcPeriod"/>
              <a:tabLst>
                <a:tab pos="540385" algn="l"/>
              </a:tabLst>
            </a:pP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Gambarkan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arah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garis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regresi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!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+mj-lt"/>
              <a:buAutoNum type="alphaLcPeriod"/>
              <a:tabLst>
                <a:tab pos="540385" algn="l"/>
              </a:tabLst>
            </a:pP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Buktikan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apakah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pengaruh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signifikan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antara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pengalaman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kerja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(X)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penjualan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elektronik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(Y)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+mj-lt"/>
              <a:buAutoNum type="alphaLcPeriod"/>
              <a:tabLst>
                <a:tab pos="540385" algn="l"/>
              </a:tabLst>
            </a:pP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Buktikan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apakah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tersebut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berpola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linier?</a:t>
            </a:r>
          </a:p>
        </p:txBody>
      </p:sp>
    </p:spTree>
    <p:extLst>
      <p:ext uri="{BB962C8B-B14F-4D97-AF65-F5344CB8AC3E}">
        <p14:creationId xmlns:p14="http://schemas.microsoft.com/office/powerpoint/2010/main" val="1982525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04800"/>
            <a:ext cx="7924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3200" b="1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Langkah-langkah</a:t>
            </a:r>
            <a:r>
              <a:rPr lang="en-GB" sz="3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3200" b="1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menjawab</a:t>
            </a:r>
            <a:r>
              <a:rPr lang="en-GB" sz="3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266700" lvl="0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6700" lvl="0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en-GB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1.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266700" lvl="0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Membuat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Ha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bentuk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kalimat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540385" lvl="0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Ha: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Terdapat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pengaruh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signifikan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antara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pengalaman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kerja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GB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penjualan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elektronik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kabupaten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Gresik.</a:t>
            </a:r>
          </a:p>
          <a:p>
            <a:pPr marL="540385" lvl="0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Tidak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terdapat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pengaruh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signifikan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antara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pengalaman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kerja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penjualan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elektronik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kabupaten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Gresik.</a:t>
            </a:r>
          </a:p>
          <a:p>
            <a:pPr marL="540385" lvl="0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40385" lvl="0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en-GB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2. </a:t>
            </a:r>
            <a:endParaRPr lang="en-GB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40385" lvl="0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Membuat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Ha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dan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bentuk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statistik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540385" lvl="0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Ha: r ≠ 0</a:t>
            </a:r>
          </a:p>
          <a:p>
            <a:pPr marL="540385" lvl="0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r = 0</a:t>
            </a:r>
          </a:p>
        </p:txBody>
      </p:sp>
    </p:spTree>
    <p:extLst>
      <p:ext uri="{BB962C8B-B14F-4D97-AF65-F5344CB8AC3E}">
        <p14:creationId xmlns:p14="http://schemas.microsoft.com/office/powerpoint/2010/main" val="148020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609600"/>
            <a:ext cx="7467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385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en-GB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3.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40385" indent="-273685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Membuat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penolong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menghitung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angka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statistik</a:t>
            </a:r>
            <a:r>
              <a:rPr lang="en-GB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008608"/>
              </p:ext>
            </p:extLst>
          </p:nvPr>
        </p:nvGraphicFramePr>
        <p:xfrm>
          <a:off x="914400" y="1905002"/>
          <a:ext cx="7619999" cy="4038600"/>
        </p:xfrm>
        <a:graphic>
          <a:graphicData uri="http://schemas.openxmlformats.org/drawingml/2006/table">
            <a:tbl>
              <a:tblPr firstRow="1" firstCol="1" bandRow="1"/>
              <a:tblGrid>
                <a:gridCol w="1311204"/>
                <a:gridCol w="1247077"/>
                <a:gridCol w="1261422"/>
                <a:gridCol w="1248765"/>
                <a:gridCol w="1290109"/>
                <a:gridCol w="1261422"/>
              </a:tblGrid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No/</a:t>
                      </a:r>
                      <a:r>
                        <a:rPr lang="en-GB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statistik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r>
                        <a:rPr lang="en-GB" sz="12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</a:t>
                      </a:r>
                      <a:r>
                        <a:rPr lang="en-GB" sz="12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XY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Jumlah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      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18825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930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7120655"/>
              </p:ext>
            </p:extLst>
          </p:nvPr>
        </p:nvGraphicFramePr>
        <p:xfrm>
          <a:off x="1676401" y="5638800"/>
          <a:ext cx="228599" cy="268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Equation" r:id="rId3" imgW="164957" imgH="190335" progId="Equation.3">
                  <p:embed/>
                </p:oleObj>
              </mc:Choice>
              <mc:Fallback>
                <p:oleObj name="Equation" r:id="rId3" imgW="164957" imgH="19033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5638800"/>
                        <a:ext cx="228599" cy="2689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232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52" y="914400"/>
            <a:ext cx="848979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99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82423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90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85800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 smtClean="0"/>
              <a:t>Menguji</a:t>
            </a:r>
            <a:r>
              <a:rPr lang="en-GB" sz="2400" dirty="0" smtClean="0"/>
              <a:t> </a:t>
            </a:r>
            <a:r>
              <a:rPr lang="en-GB" sz="2400" dirty="0" err="1" smtClean="0"/>
              <a:t>Signifikansi</a:t>
            </a:r>
            <a:r>
              <a:rPr lang="en-GB" sz="2400" dirty="0" smtClean="0"/>
              <a:t> </a:t>
            </a:r>
            <a:r>
              <a:rPr lang="en-GB" sz="2400" dirty="0" err="1" smtClean="0"/>
              <a:t>dengan</a:t>
            </a:r>
            <a:r>
              <a:rPr lang="en-GB" sz="2400" dirty="0" smtClean="0"/>
              <a:t> </a:t>
            </a:r>
            <a:r>
              <a:rPr lang="en-GB" sz="2400" dirty="0" err="1" smtClean="0"/>
              <a:t>Langkah-langkah</a:t>
            </a:r>
            <a:r>
              <a:rPr lang="en-GB" sz="2400" dirty="0" smtClean="0"/>
              <a:t> </a:t>
            </a:r>
            <a:r>
              <a:rPr lang="en-GB" sz="2400" dirty="0" err="1" smtClean="0"/>
              <a:t>berikut</a:t>
            </a:r>
            <a:r>
              <a:rPr lang="en-GB" sz="2400" dirty="0" smtClean="0"/>
              <a:t>: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95400"/>
            <a:ext cx="8037053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49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13" y="1524000"/>
            <a:ext cx="7877287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29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"/>
            <a:ext cx="7041659" cy="3162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24000" y="3505200"/>
            <a:ext cx="5562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Carilah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nilai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menggunakan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rumus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</a:t>
            </a:r>
          </a:p>
          <a:p>
            <a:pPr marL="63055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 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F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{1-α) </a:t>
            </a:r>
            <a:r>
              <a:rPr lang="en-GB" sz="1600" b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</a:t>
            </a:r>
            <a:r>
              <a:rPr lang="en-GB" sz="1600" b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[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b|a</a:t>
            </a:r>
            <a:r>
              <a:rPr lang="en-GB" sz="1600" b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],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Res)}</a:t>
            </a:r>
            <a:endParaRPr lang="en-GB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055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  = F 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{(1 – 0,05)(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</a:t>
            </a:r>
            <a:r>
              <a:rPr lang="en-GB" sz="1600" b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[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b|a</a:t>
            </a:r>
            <a:r>
              <a:rPr lang="en-GB" sz="1600" b="1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]=1,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Res=8 – 2 = 6)}</a:t>
            </a:r>
            <a:endParaRPr lang="en-GB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055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  = F </a:t>
            </a:r>
            <a:r>
              <a:rPr lang="en-GB" sz="1600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{(0,95)(1,6)}</a:t>
            </a:r>
            <a:endParaRPr lang="en-GB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055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Cara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mencari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 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angka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 =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pembilang</a:t>
            </a:r>
            <a:endParaRPr lang="en-GB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055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 </a:t>
            </a:r>
            <a:r>
              <a:rPr lang="en-GB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ngka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 =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penyebut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63055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5,99</a:t>
            </a:r>
          </a:p>
          <a:p>
            <a:pPr marL="630555" algn="just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Ternyata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hitung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&gt;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sz="1600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maka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tolak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signifikan</a:t>
            </a: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05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762000"/>
            <a:ext cx="8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8.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Membuat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Kesimpulan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Karena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hitung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lebih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besar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tolak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terima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Ha.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demikian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terdapat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pengaruh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signifikan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antara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pengalaman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kerja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penjualan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elektronik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kabupaten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Gresik.................................... 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Jawaban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d)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3105835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 smtClean="0"/>
              <a:t>Menguji</a:t>
            </a:r>
            <a:r>
              <a:rPr lang="en-GB" sz="2400" dirty="0" smtClean="0"/>
              <a:t> </a:t>
            </a:r>
            <a:r>
              <a:rPr lang="en-GB" sz="2400" dirty="0" err="1" smtClean="0"/>
              <a:t>Linieritas</a:t>
            </a:r>
            <a:r>
              <a:rPr lang="en-GB" sz="2400" dirty="0" smtClean="0"/>
              <a:t> </a:t>
            </a:r>
            <a:r>
              <a:rPr lang="en-GB" sz="2400" dirty="0" err="1" smtClean="0"/>
              <a:t>dengan</a:t>
            </a:r>
            <a:r>
              <a:rPr lang="en-GB" sz="2400" dirty="0" smtClean="0"/>
              <a:t> </a:t>
            </a:r>
            <a:r>
              <a:rPr lang="en-GB" sz="2400" dirty="0" err="1" smtClean="0"/>
              <a:t>Langkah-langkah</a:t>
            </a:r>
            <a:r>
              <a:rPr lang="en-GB" sz="2400" dirty="0" smtClean="0"/>
              <a:t> </a:t>
            </a:r>
            <a:r>
              <a:rPr lang="en-GB" sz="2400" dirty="0" err="1" smtClean="0"/>
              <a:t>berikut</a:t>
            </a:r>
            <a:r>
              <a:rPr lang="en-GB" sz="2400" dirty="0" smtClean="0"/>
              <a:t>:</a:t>
            </a:r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810000"/>
            <a:ext cx="806663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37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04800"/>
            <a:ext cx="9067800" cy="620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68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71600"/>
            <a:ext cx="807952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28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47800"/>
            <a:ext cx="8485518" cy="452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5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838200"/>
            <a:ext cx="74676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6. 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Menentukan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Keputusan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Linieritas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algn="just">
              <a:lnSpc>
                <a:spcPct val="150000"/>
              </a:lnSpc>
              <a:spcAft>
                <a:spcPts val="0"/>
              </a:spcAft>
            </a:pP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Jika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hitung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≥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tolak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berpola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linier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dan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10260" algn="just">
              <a:lnSpc>
                <a:spcPct val="150000"/>
              </a:lnSpc>
              <a:spcAft>
                <a:spcPts val="0"/>
              </a:spcAf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hitung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≥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tolak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berpola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tidak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linier</a:t>
            </a:r>
          </a:p>
          <a:p>
            <a:pPr marL="540385"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taraf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signifikan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(α) =0,05</a:t>
            </a:r>
          </a:p>
          <a:p>
            <a:pPr marL="540385"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= F 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(1-α) (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TC, 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E)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= F 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(1-0,05)(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k -2, 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n – k)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= F 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(1-0,05)(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4 – 2, 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8 – 4) 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= F 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 – 0,05)(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2, 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4)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= F 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(0,95)(2,4)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Cara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mencari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2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pembilang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4 =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penyebut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6,94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961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524000"/>
            <a:ext cx="7924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7.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Membandingkan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hitung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 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endParaRPr lang="en-GB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Ternyata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hitung</a:t>
            </a:r>
            <a:r>
              <a:rPr lang="en-GB" baseline="-25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 F </a:t>
            </a:r>
            <a:r>
              <a:rPr lang="en-GB" baseline="-25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0,35 &lt; 6,94,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tolak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berpola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linier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Kesimpulan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variabel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pengalaman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kerja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penjualan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elektronik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kabupaten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Gresik </a:t>
            </a:r>
            <a:r>
              <a:rPr lang="en-GB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berpola</a:t>
            </a:r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linier ...........................................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Jawaban</a:t>
            </a:r>
            <a:r>
              <a:rPr lang="en-GB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e)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96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" y="1524000"/>
            <a:ext cx="90805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98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9681"/>
            <a:ext cx="9144000" cy="462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3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Analisis Regresi Ganda</a:t>
            </a:r>
          </a:p>
        </p:txBody>
      </p:sp>
      <p:pic>
        <p:nvPicPr>
          <p:cNvPr id="5124" name="Picture 4" descr="regresi ga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391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Analisis Regresi Ganda</a:t>
            </a:r>
          </a:p>
        </p:txBody>
      </p:sp>
      <p:pic>
        <p:nvPicPr>
          <p:cNvPr id="6148" name="Picture 4" descr="rumus signifikansi linier regresi ga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76" y="1676400"/>
            <a:ext cx="7938048" cy="389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/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eaLnBrk="1" hangingPunct="1"/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eaLnBrk="1" hangingPunct="1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243043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178</TotalTime>
  <Words>484</Words>
  <Application>Microsoft Office PowerPoint</Application>
  <PresentationFormat>On-screen Show (4:3)</PresentationFormat>
  <Paragraphs>163</Paragraphs>
  <Slides>25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굴림</vt:lpstr>
      <vt:lpstr>맑은 고딕</vt:lpstr>
      <vt:lpstr>Arial</vt:lpstr>
      <vt:lpstr>Bookman Old Style</vt:lpstr>
      <vt:lpstr>Calibri</vt:lpstr>
      <vt:lpstr>Lucida Sans Unicode</vt:lpstr>
      <vt:lpstr>Times New Roman</vt:lpstr>
      <vt:lpstr>Wingdings</vt:lpstr>
      <vt:lpstr>Watermark</vt:lpstr>
      <vt:lpstr>1_Office Theme</vt:lpstr>
      <vt:lpstr>2_Office Theme</vt:lpstr>
      <vt:lpstr>Equation</vt:lpstr>
      <vt:lpstr>PENGANTAR STATISTIK</vt:lpstr>
      <vt:lpstr>PowerPoint Presentation</vt:lpstr>
      <vt:lpstr>Regresi atau peramalan </vt:lpstr>
      <vt:lpstr>Analisis Regresi Linier Sederhana</vt:lpstr>
      <vt:lpstr>Analisis Regresi Linier Sederhana</vt:lpstr>
      <vt:lpstr>Contoh Soal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Analisis Regresi Ganda</vt:lpstr>
      <vt:lpstr>Analisis Regresi Ganda</vt:lpstr>
      <vt:lpstr>PENGANTAR STATISTIK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BARAMA</dc:creator>
  <cp:lastModifiedBy>B Rhama</cp:lastModifiedBy>
  <cp:revision>14</cp:revision>
  <dcterms:created xsi:type="dcterms:W3CDTF">2011-05-09T13:10:06Z</dcterms:created>
  <dcterms:modified xsi:type="dcterms:W3CDTF">2019-06-07T08:07:41Z</dcterms:modified>
</cp:coreProperties>
</file>