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5" r:id="rId2"/>
    <p:sldMasterId id="2147483678" r:id="rId3"/>
  </p:sldMasterIdLst>
  <p:notesMasterIdLst>
    <p:notesMasterId r:id="rId17"/>
  </p:notesMasterIdLst>
  <p:sldIdLst>
    <p:sldId id="261" r:id="rId4"/>
    <p:sldId id="256" r:id="rId5"/>
    <p:sldId id="283" r:id="rId6"/>
    <p:sldId id="259" r:id="rId7"/>
    <p:sldId id="260" r:id="rId8"/>
    <p:sldId id="284" r:id="rId9"/>
    <p:sldId id="285" r:id="rId10"/>
    <p:sldId id="292" r:id="rId11"/>
    <p:sldId id="291" r:id="rId12"/>
    <p:sldId id="290" r:id="rId13"/>
    <p:sldId id="289" r:id="rId14"/>
    <p:sldId id="288" r:id="rId15"/>
    <p:sldId id="26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C637C-72D9-4062-BD2E-E5103E1F6FC5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28C71-45BA-4485-9CFE-D7E422D8E3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50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2908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13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635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2355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6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23561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6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7AB4462-3BF7-457D-A9E8-F823E8BBBBE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356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356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2CC2B-201F-4076-B45C-608A7ABE17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9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CD726-58BB-471B-B447-90679FBD8F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1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DFB18-19D1-44CF-8375-3E2A89BF24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76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7B768-3B4F-4B02-87B4-04233C3504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8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9D3-646F-4ED0-A64D-2C8D605457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5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317E4-AC8C-4251-868E-72F980D75A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9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C6C89-306A-445A-9F34-A26C13DF01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8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E4D2DA-5120-41F1-A134-4B014266CF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5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21978-2C23-4074-820D-35D6648D2F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0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50D7E-43C7-408E-BC3B-7FB229D818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43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7544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B58F5FE6-351C-4866-A167-435DF9D214CE}" type="datetimeFigureOut">
              <a:rPr lang="en-US" altLang="ko-KR"/>
              <a:pPr>
                <a:defRPr/>
              </a:pPr>
              <a:t>6/7/2019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25804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1222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B58F5FE6-351C-4866-A167-435DF9D214CE}" type="datetimeFigureOut">
              <a:rPr lang="en-US" altLang="ko-KR"/>
              <a:pPr>
                <a:defRPr/>
              </a:pPr>
              <a:t>6/7/2019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5421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22531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2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3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4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5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2253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253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51D1E9D-A037-45C5-800D-93689F2CE2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16527AE7-0BAE-4263-A1E6-78AE7A9F6B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850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16527AE7-0BAE-4263-A1E6-78AE7A9F6B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356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eaLnBrk="1" hangingPunct="1"/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21180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685800" y="1096963"/>
            <a:ext cx="76962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4800" b="1">
                <a:latin typeface="Bookman Old Style" panose="02050604050505020204" pitchFamily="18" charset="0"/>
              </a:rPr>
              <a:t>ANALISIS REGRESI LINIER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219200" y="3496733"/>
            <a:ext cx="7239000" cy="2142067"/>
          </a:xfrm>
          <a:prstGeom prst="rect">
            <a:avLst/>
          </a:prstGeom>
          <a:gradFill rotWithShape="1">
            <a:gsLst>
              <a:gs pos="0">
                <a:srgbClr val="576869"/>
              </a:gs>
              <a:gs pos="50000">
                <a:schemeClr val="accent1"/>
              </a:gs>
              <a:gs pos="100000">
                <a:srgbClr val="57686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algn="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accent1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b="1" dirty="0"/>
          </a:p>
          <a:p>
            <a:pPr eaLnBrk="1" hangingPunct="1"/>
            <a:r>
              <a:rPr lang="en-US" b="1" dirty="0" err="1" smtClean="0"/>
              <a:t>Regresi</a:t>
            </a:r>
            <a:r>
              <a:rPr lang="en-US" b="1" dirty="0" smtClean="0"/>
              <a:t> </a:t>
            </a:r>
            <a:r>
              <a:rPr lang="en-US" b="1" dirty="0" err="1"/>
              <a:t>Ganda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uji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regresi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sederhana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Kegunaan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regresi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ganda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salah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satunya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meramalkan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memprediksi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terikat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(Y)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apabila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lebih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bebas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)….(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diketahui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72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Analisis Regresi Ganda</a:t>
            </a:r>
          </a:p>
        </p:txBody>
      </p:sp>
      <p:pic>
        <p:nvPicPr>
          <p:cNvPr id="5124" name="Picture 4" descr="regresi ga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391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Analisis Regresi Ganda</a:t>
            </a:r>
          </a:p>
        </p:txBody>
      </p:sp>
      <p:pic>
        <p:nvPicPr>
          <p:cNvPr id="6148" name="Picture 4" descr="rumus signifikansi linier regresi ga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76" y="1676400"/>
            <a:ext cx="7938048" cy="38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65" y="1600200"/>
            <a:ext cx="6146800" cy="400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1335"/>
          </a:xfrm>
        </p:spPr>
        <p:txBody>
          <a:bodyPr/>
          <a:lstStyle/>
          <a:p>
            <a:r>
              <a:rPr lang="en-US" sz="2800" dirty="0" err="1" smtClean="0"/>
              <a:t>Contoh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langkah</a:t>
            </a:r>
            <a:r>
              <a:rPr lang="en-US" sz="2800" dirty="0" smtClean="0"/>
              <a:t> </a:t>
            </a:r>
            <a:r>
              <a:rPr lang="en-US" sz="2800" dirty="0" err="1" smtClean="0"/>
              <a:t>mengerjakan</a:t>
            </a:r>
            <a:r>
              <a:rPr lang="en-US" sz="2800" dirty="0" smtClean="0"/>
              <a:t> </a:t>
            </a:r>
            <a:r>
              <a:rPr lang="en-US" sz="2800" dirty="0" err="1" smtClean="0"/>
              <a:t>analisis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471310" y="790113"/>
            <a:ext cx="75833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Suatu</a:t>
            </a:r>
            <a:r>
              <a:rPr lang="en-GB" dirty="0"/>
              <a:t> </a:t>
            </a:r>
            <a:r>
              <a:rPr lang="en-GB" dirty="0" err="1"/>
              <a:t>penelitian</a:t>
            </a:r>
            <a:r>
              <a:rPr lang="en-GB" dirty="0"/>
              <a:t> </a:t>
            </a:r>
            <a:r>
              <a:rPr lang="en-GB" dirty="0" err="1"/>
              <a:t>dilakukan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mengtahui</a:t>
            </a:r>
            <a:r>
              <a:rPr lang="en-GB" dirty="0"/>
              <a:t> </a:t>
            </a:r>
            <a:r>
              <a:rPr lang="en-GB" dirty="0" err="1"/>
              <a:t>pengaruh</a:t>
            </a:r>
            <a:r>
              <a:rPr lang="en-GB" dirty="0"/>
              <a:t> </a:t>
            </a:r>
            <a:r>
              <a:rPr lang="en-GB" dirty="0" err="1"/>
              <a:t>antara</a:t>
            </a:r>
            <a:r>
              <a:rPr lang="en-GB" dirty="0"/>
              <a:t> </a:t>
            </a:r>
            <a:r>
              <a:rPr lang="en-GB" dirty="0" err="1"/>
              <a:t>umur</a:t>
            </a:r>
            <a:r>
              <a:rPr lang="en-GB" dirty="0"/>
              <a:t> (X1), </a:t>
            </a:r>
            <a:r>
              <a:rPr lang="en-GB" dirty="0" err="1"/>
              <a:t>tinggi</a:t>
            </a:r>
            <a:r>
              <a:rPr lang="en-GB" dirty="0"/>
              <a:t> (X2)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berat</a:t>
            </a:r>
            <a:r>
              <a:rPr lang="en-GB" dirty="0"/>
              <a:t> </a:t>
            </a:r>
            <a:r>
              <a:rPr lang="en-GB" dirty="0" err="1"/>
              <a:t>badan</a:t>
            </a:r>
            <a:r>
              <a:rPr lang="en-GB" dirty="0"/>
              <a:t> (Y) </a:t>
            </a:r>
            <a:r>
              <a:rPr lang="en-GB" dirty="0" err="1"/>
              <a:t>anak</a:t>
            </a:r>
            <a:r>
              <a:rPr lang="en-GB" dirty="0"/>
              <a:t> </a:t>
            </a:r>
            <a:r>
              <a:rPr lang="en-GB" dirty="0" err="1"/>
              <a:t>umur</a:t>
            </a:r>
            <a:r>
              <a:rPr lang="en-GB" dirty="0"/>
              <a:t> 6 – 12 </a:t>
            </a:r>
            <a:r>
              <a:rPr lang="en-GB" dirty="0" err="1"/>
              <a:t>tahun</a:t>
            </a:r>
            <a:r>
              <a:rPr lang="en-GB" dirty="0"/>
              <a:t>.  </a:t>
            </a:r>
            <a:r>
              <a:rPr lang="en-GB" dirty="0" err="1"/>
              <a:t>Hasil</a:t>
            </a:r>
            <a:r>
              <a:rPr lang="en-GB" dirty="0"/>
              <a:t> </a:t>
            </a:r>
            <a:r>
              <a:rPr lang="en-GB" dirty="0" err="1"/>
              <a:t>penelitian</a:t>
            </a:r>
            <a:r>
              <a:rPr lang="en-GB" dirty="0"/>
              <a:t> </a:t>
            </a:r>
            <a:r>
              <a:rPr lang="en-GB" dirty="0" err="1"/>
              <a:t>sebagai</a:t>
            </a:r>
            <a:r>
              <a:rPr lang="en-GB" dirty="0"/>
              <a:t> </a:t>
            </a:r>
            <a:r>
              <a:rPr lang="en-GB" dirty="0" err="1"/>
              <a:t>berikut</a:t>
            </a:r>
            <a:r>
              <a:rPr lang="en-GB" dirty="0"/>
              <a:t> :	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100" y="5410200"/>
            <a:ext cx="7689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/>
              <a:t>Pertanyaan</a:t>
            </a:r>
            <a:r>
              <a:rPr lang="en-GB" dirty="0" smtClean="0"/>
              <a:t>:</a:t>
            </a:r>
            <a:endParaRPr lang="en-GB" dirty="0"/>
          </a:p>
          <a:p>
            <a:r>
              <a:rPr lang="en-GB" dirty="0" smtClean="0"/>
              <a:t>a. </a:t>
            </a:r>
            <a:r>
              <a:rPr lang="en-GB" dirty="0" err="1" smtClean="0"/>
              <a:t>Tentukan</a:t>
            </a:r>
            <a:r>
              <a:rPr lang="en-GB" dirty="0" smtClean="0"/>
              <a:t> </a:t>
            </a:r>
            <a:r>
              <a:rPr lang="en-GB" dirty="0" err="1"/>
              <a:t>persamaan</a:t>
            </a:r>
            <a:r>
              <a:rPr lang="en-GB" dirty="0"/>
              <a:t> </a:t>
            </a:r>
            <a:r>
              <a:rPr lang="en-GB" dirty="0" err="1"/>
              <a:t>regresi</a:t>
            </a:r>
            <a:r>
              <a:rPr lang="en-GB" dirty="0"/>
              <a:t> </a:t>
            </a:r>
            <a:r>
              <a:rPr lang="en-GB" dirty="0" err="1"/>
              <a:t>ganda</a:t>
            </a:r>
            <a:endParaRPr lang="en-GB" dirty="0"/>
          </a:p>
          <a:p>
            <a:r>
              <a:rPr lang="en-GB" dirty="0" smtClean="0"/>
              <a:t>b. </a:t>
            </a:r>
            <a:r>
              <a:rPr lang="en-GB" dirty="0" err="1" smtClean="0"/>
              <a:t>Buktikan</a:t>
            </a:r>
            <a:r>
              <a:rPr lang="en-GB" dirty="0" smtClean="0"/>
              <a:t> </a:t>
            </a:r>
            <a:r>
              <a:rPr lang="en-GB" dirty="0" err="1"/>
              <a:t>apakah</a:t>
            </a:r>
            <a:r>
              <a:rPr lang="en-GB" dirty="0"/>
              <a:t> </a:t>
            </a:r>
            <a:r>
              <a:rPr lang="en-GB" dirty="0" err="1"/>
              <a:t>terdapat</a:t>
            </a:r>
            <a:r>
              <a:rPr lang="en-GB" dirty="0"/>
              <a:t> </a:t>
            </a:r>
            <a:r>
              <a:rPr lang="en-GB" dirty="0" err="1"/>
              <a:t>pengaruh</a:t>
            </a:r>
            <a:r>
              <a:rPr lang="en-GB" dirty="0"/>
              <a:t> yang </a:t>
            </a:r>
            <a:r>
              <a:rPr lang="en-GB" dirty="0" err="1"/>
              <a:t>signifikan</a:t>
            </a:r>
            <a:r>
              <a:rPr lang="en-GB" dirty="0"/>
              <a:t> </a:t>
            </a:r>
            <a:r>
              <a:rPr lang="en-GB" dirty="0" err="1"/>
              <a:t>antara</a:t>
            </a:r>
            <a:r>
              <a:rPr lang="en-GB" dirty="0"/>
              <a:t> </a:t>
            </a:r>
            <a:r>
              <a:rPr lang="en-GB" dirty="0" err="1"/>
              <a:t>umur</a:t>
            </a:r>
            <a:r>
              <a:rPr lang="en-GB" dirty="0"/>
              <a:t>, </a:t>
            </a:r>
            <a:r>
              <a:rPr lang="en-GB" dirty="0" err="1"/>
              <a:t>tinggi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berat</a:t>
            </a:r>
            <a:r>
              <a:rPr lang="en-GB" dirty="0"/>
              <a:t> </a:t>
            </a:r>
            <a:r>
              <a:rPr lang="en-GB" dirty="0" err="1"/>
              <a:t>badan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6164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5334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Langkah-langkah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menjawab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en-GB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Buatlah</a:t>
            </a: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Ha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kalimat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en-GB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342900" algn="just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 :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pengaruh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umur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bersama-sama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berat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342900" algn="just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 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pengaruh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umur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bersama-sama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berat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Buatlah</a:t>
            </a: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Ha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statistik</a:t>
            </a: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algn="just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 </a:t>
            </a: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R = 0</a:t>
            </a:r>
            <a:endParaRPr lang="en-GB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algn="just">
              <a:lnSpc>
                <a:spcPct val="150000"/>
              </a:lnSpc>
              <a:spcAft>
                <a:spcPts val="1000"/>
              </a:spcAft>
            </a:pPr>
            <a:r>
              <a:rPr lang="en-U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 : R ≠ 0</a:t>
            </a:r>
            <a:endParaRPr lang="en-GB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5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7620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3. </a:t>
            </a:r>
            <a:r>
              <a:rPr lang="en-GB" dirty="0" err="1" smtClean="0"/>
              <a:t>Buatlah</a:t>
            </a:r>
            <a:r>
              <a:rPr lang="en-GB" dirty="0" smtClean="0"/>
              <a:t> </a:t>
            </a:r>
            <a:r>
              <a:rPr lang="en-GB" dirty="0" err="1"/>
              <a:t>tabel</a:t>
            </a:r>
            <a:r>
              <a:rPr lang="en-GB" dirty="0"/>
              <a:t> </a:t>
            </a:r>
            <a:r>
              <a:rPr lang="en-GB" dirty="0" err="1"/>
              <a:t>penolong</a:t>
            </a:r>
            <a:r>
              <a:rPr lang="en-GB" dirty="0"/>
              <a:t> </a:t>
            </a:r>
            <a:r>
              <a:rPr lang="en-GB" dirty="0" err="1"/>
              <a:t>menghitung</a:t>
            </a:r>
            <a:r>
              <a:rPr lang="en-GB" dirty="0"/>
              <a:t> </a:t>
            </a:r>
            <a:r>
              <a:rPr lang="en-GB" dirty="0" err="1"/>
              <a:t>angka</a:t>
            </a:r>
            <a:r>
              <a:rPr lang="en-GB" dirty="0"/>
              <a:t> </a:t>
            </a:r>
            <a:r>
              <a:rPr lang="en-GB" dirty="0" err="1"/>
              <a:t>statistik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8" y="1128510"/>
            <a:ext cx="74803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84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"/>
            <a:ext cx="79248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36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8305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5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242300" cy="30099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3048000"/>
            <a:ext cx="7391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US" sz="1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8.   </a:t>
            </a:r>
            <a:r>
              <a:rPr lang="en-US" sz="14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Menentukan</a:t>
            </a:r>
            <a:r>
              <a:rPr lang="en-US" sz="1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aturan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pengambilan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keputusan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kriteria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uji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korelasi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ganda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Kaidah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Pengujian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Signifikansi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hitung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≥ 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tolak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hitung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≤ 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tolak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Cari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rumus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taraf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signifikansinya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α = 0,05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= F 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(1-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α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(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db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pembilang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= m), (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db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penyebut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= n-m-1)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= F 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(1-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0,05)  (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db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pembilang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= 2),  (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db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penyebut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= 14-2-1)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0"/>
              </a:spcAft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= F (0,95) (2) (11)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>
              <a:lnSpc>
                <a:spcPct val="150000"/>
              </a:lnSpc>
              <a:spcAft>
                <a:spcPts val="1000"/>
              </a:spcAft>
            </a:pPr>
            <a:r>
              <a:rPr lang="en-US" sz="1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1400" baseline="-25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tabel</a:t>
            </a:r>
            <a:r>
              <a:rPr lang="en-US" sz="1400" baseline="-25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= 3,98</a:t>
            </a:r>
            <a:endParaRPr lang="en-GB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758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6002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9.  </a:t>
            </a:r>
            <a:r>
              <a:rPr lang="en-GB" dirty="0" err="1" smtClean="0"/>
              <a:t>Buat</a:t>
            </a:r>
            <a:r>
              <a:rPr lang="en-GB" dirty="0" smtClean="0"/>
              <a:t> </a:t>
            </a:r>
            <a:r>
              <a:rPr lang="en-GB" dirty="0" err="1"/>
              <a:t>Kesimpulan</a:t>
            </a:r>
            <a:r>
              <a:rPr lang="en-GB" dirty="0"/>
              <a:t> : </a:t>
            </a:r>
          </a:p>
          <a:p>
            <a:r>
              <a:rPr lang="en-GB" dirty="0" err="1"/>
              <a:t>Ternyata</a:t>
            </a:r>
            <a:r>
              <a:rPr lang="en-GB" dirty="0"/>
              <a:t> F </a:t>
            </a:r>
            <a:r>
              <a:rPr lang="en-GB" dirty="0" err="1"/>
              <a:t>hitung</a:t>
            </a:r>
            <a:r>
              <a:rPr lang="en-GB" dirty="0"/>
              <a:t> &gt; F </a:t>
            </a:r>
            <a:r>
              <a:rPr lang="en-GB" dirty="0" err="1"/>
              <a:t>tabel</a:t>
            </a:r>
            <a:r>
              <a:rPr lang="en-GB" dirty="0"/>
              <a:t>, </a:t>
            </a:r>
            <a:r>
              <a:rPr lang="en-GB" dirty="0" err="1"/>
              <a:t>atau</a:t>
            </a:r>
            <a:r>
              <a:rPr lang="en-GB" dirty="0"/>
              <a:t> 23,45 </a:t>
            </a:r>
            <a:r>
              <a:rPr lang="en-GB" dirty="0" err="1"/>
              <a:t>lebih</a:t>
            </a:r>
            <a:r>
              <a:rPr lang="en-GB" dirty="0"/>
              <a:t> </a:t>
            </a:r>
            <a:r>
              <a:rPr lang="en-GB" dirty="0" err="1"/>
              <a:t>besar</a:t>
            </a:r>
            <a:r>
              <a:rPr lang="en-GB" dirty="0"/>
              <a:t> </a:t>
            </a:r>
            <a:r>
              <a:rPr lang="en-GB" dirty="0" err="1"/>
              <a:t>daripada</a:t>
            </a:r>
            <a:r>
              <a:rPr lang="en-GB" dirty="0"/>
              <a:t> 3,98, </a:t>
            </a:r>
            <a:r>
              <a:rPr lang="en-GB" dirty="0" err="1"/>
              <a:t>maka</a:t>
            </a:r>
            <a:r>
              <a:rPr lang="en-GB" dirty="0"/>
              <a:t> </a:t>
            </a:r>
            <a:r>
              <a:rPr lang="en-GB" dirty="0" err="1"/>
              <a:t>terdapat</a:t>
            </a:r>
            <a:r>
              <a:rPr lang="en-GB" dirty="0"/>
              <a:t> </a:t>
            </a:r>
            <a:r>
              <a:rPr lang="en-GB" dirty="0" err="1"/>
              <a:t>pengaruh</a:t>
            </a:r>
            <a:r>
              <a:rPr lang="en-GB" dirty="0"/>
              <a:t> yang </a:t>
            </a:r>
            <a:r>
              <a:rPr lang="en-GB" dirty="0" err="1"/>
              <a:t>signifikan</a:t>
            </a:r>
            <a:r>
              <a:rPr lang="en-GB" dirty="0"/>
              <a:t> </a:t>
            </a:r>
            <a:r>
              <a:rPr lang="en-GB" dirty="0" err="1"/>
              <a:t>antara</a:t>
            </a:r>
            <a:r>
              <a:rPr lang="en-GB" dirty="0"/>
              <a:t> </a:t>
            </a:r>
            <a:r>
              <a:rPr lang="en-GB" dirty="0" err="1"/>
              <a:t>umur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tinggi</a:t>
            </a:r>
            <a:r>
              <a:rPr lang="en-GB" dirty="0"/>
              <a:t> </a:t>
            </a:r>
            <a:r>
              <a:rPr lang="en-GB" dirty="0" err="1"/>
              <a:t>secara</a:t>
            </a:r>
            <a:r>
              <a:rPr lang="en-GB" dirty="0"/>
              <a:t> </a:t>
            </a:r>
            <a:r>
              <a:rPr lang="en-GB" dirty="0" err="1"/>
              <a:t>bersama-sama</a:t>
            </a:r>
            <a:r>
              <a:rPr lang="en-GB" dirty="0"/>
              <a:t> </a:t>
            </a:r>
            <a:r>
              <a:rPr lang="en-GB" dirty="0" err="1"/>
              <a:t>terhadap</a:t>
            </a:r>
            <a:r>
              <a:rPr lang="en-GB" dirty="0"/>
              <a:t> </a:t>
            </a:r>
            <a:r>
              <a:rPr lang="en-GB" dirty="0" err="1"/>
              <a:t>berat</a:t>
            </a:r>
            <a:r>
              <a:rPr lang="en-GB" dirty="0"/>
              <a:t> </a:t>
            </a:r>
            <a:r>
              <a:rPr lang="en-GB" dirty="0" err="1"/>
              <a:t>badan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8827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eaLnBrk="1" hangingPunct="1"/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243043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253</TotalTime>
  <Words>371</Words>
  <Application>Microsoft Office PowerPoint</Application>
  <PresentationFormat>On-screen Show (4:3)</PresentationFormat>
  <Paragraphs>46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굴림</vt:lpstr>
      <vt:lpstr>맑은 고딕</vt:lpstr>
      <vt:lpstr>Arial</vt:lpstr>
      <vt:lpstr>Bookman Old Style</vt:lpstr>
      <vt:lpstr>Calibri</vt:lpstr>
      <vt:lpstr>Lucida Sans Unicode</vt:lpstr>
      <vt:lpstr>Times New Roman</vt:lpstr>
      <vt:lpstr>Wingdings</vt:lpstr>
      <vt:lpstr>Watermark</vt:lpstr>
      <vt:lpstr>1_Office Theme</vt:lpstr>
      <vt:lpstr>2_Office Theme</vt:lpstr>
      <vt:lpstr>PENGANTAR STATISTIK</vt:lpstr>
      <vt:lpstr>PowerPoint Presentation</vt:lpstr>
      <vt:lpstr>PowerPoint Presentation</vt:lpstr>
      <vt:lpstr>Analisis Regresi Ganda</vt:lpstr>
      <vt:lpstr>Analisis Regresi Ganda</vt:lpstr>
      <vt:lpstr>Contoh dan langkah mengerjakan analisis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BARAMA</dc:creator>
  <cp:lastModifiedBy>B Rhama</cp:lastModifiedBy>
  <cp:revision>21</cp:revision>
  <dcterms:created xsi:type="dcterms:W3CDTF">2011-05-09T13:10:06Z</dcterms:created>
  <dcterms:modified xsi:type="dcterms:W3CDTF">2019-06-07T09:16:50Z</dcterms:modified>
</cp:coreProperties>
</file>