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43"/>
  </p:notesMasterIdLst>
  <p:sldIdLst>
    <p:sldId id="409" r:id="rId3"/>
    <p:sldId id="257" r:id="rId4"/>
    <p:sldId id="260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360" r:id="rId13"/>
    <p:sldId id="361" r:id="rId14"/>
    <p:sldId id="362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411" r:id="rId34"/>
    <p:sldId id="412" r:id="rId35"/>
    <p:sldId id="413" r:id="rId36"/>
    <p:sldId id="338" r:id="rId37"/>
    <p:sldId id="339" r:id="rId38"/>
    <p:sldId id="340" r:id="rId39"/>
    <p:sldId id="341" r:id="rId40"/>
    <p:sldId id="342" r:id="rId41"/>
    <p:sldId id="41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7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56531-B5B9-436B-979B-3CEF63A161C2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F9DE-A960-4F0C-985D-438F3C46DF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1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CD043B-118D-4617-B077-7B9250D6D4C3}" type="slidenum">
              <a:rPr lang="en-US"/>
              <a:pPr/>
              <a:t>10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0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E3F62-F4EB-477F-87C0-346BC0957658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257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E3F62-F4EB-477F-87C0-346BC0957658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1201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E3F62-F4EB-477F-87C0-346BC0957658}" type="slidenum">
              <a:rPr lang="id-ID" smtClean="0"/>
              <a:pPr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2051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129140-74C8-43A1-B021-4AAFDC8D25C3}" type="slidenum">
              <a:rPr lang="en-US"/>
              <a:pPr/>
              <a:t>14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16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altLang="ko-KR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BFDB7-66BB-4024-8D7E-D58D4BABA7F9}" type="slidenum">
              <a:rPr lang="id-ID" altLang="ko-KR">
                <a:latin typeface="Calibri" panose="020F0502020204030204" pitchFamily="34" charset="0"/>
                <a:ea typeface="굴림" panose="020B0600000101010101" pitchFamily="34" charset="-127"/>
              </a:rPr>
              <a:pPr>
                <a:spcBef>
                  <a:spcPct val="0"/>
                </a:spcBef>
              </a:pPr>
              <a:t>40</a:t>
            </a:fld>
            <a:endParaRPr lang="id-ID" altLang="ko-KR"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222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188075"/>
            <a:ext cx="2133600" cy="365125"/>
          </a:xfrm>
        </p:spPr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4B4D34C3-852B-49B3-8DAF-79A343F0E7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367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F5FE6-351C-4866-A167-435DF9D214CE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3/16/2019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latinLnBrk="0" hangingPunct="1">
              <a:defRPr kumimoji="0" sz="1800">
                <a:solidFill>
                  <a:prstClr val="black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ea typeface="+mn-ea"/>
              </a:defRPr>
            </a:lvl1pPr>
          </a:lstStyle>
          <a:p>
            <a:pPr>
              <a:defRPr/>
            </a:pPr>
            <a:fld id="{5CE8FA7C-81FA-4B63-878E-B33BAF3712C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0467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86603-FDDD-45E6-BF80-714C7F54F47F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2F716-C9B0-45E2-973A-2A5B6816AE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960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 eaLnBrk="1" latinLnBrk="0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굴림" panose="020B0600000101010101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527AE7-0BAE-4263-A1E6-78AE7A9F6B3D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38800" y="0"/>
            <a:ext cx="3505200" cy="228600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895600" y="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638800" y="6629400"/>
            <a:ext cx="35052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0" y="6629400"/>
            <a:ext cx="35052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id-ID" altLang="ko-KR" smtClean="0">
              <a:solidFill>
                <a:srgbClr val="FFFFFF"/>
              </a:solidFill>
              <a:latin typeface="Calibri" panose="020F0502020204030204" pitchFamily="34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512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85000"/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1974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"/>
            <a:ext cx="9144000" cy="1815882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PENGERTIAN HIPOTESIS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DALAM PENELITIAN</a:t>
            </a:r>
          </a:p>
          <a:p>
            <a:pPr algn="ctr"/>
            <a:endParaRPr lang="en-US" sz="28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209800"/>
            <a:ext cx="7696200" cy="3539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/>
              <a:t>Hipotesis berasal dari kata ”hypo” yang artinya ”di bawah” dan ”thesa” yang artinya ”kebenaran”.</a:t>
            </a:r>
          </a:p>
          <a:p>
            <a:pPr algn="ctr"/>
            <a:endParaRPr lang="sv-SE" sz="3200" b="1" dirty="0" smtClean="0"/>
          </a:p>
          <a:p>
            <a:pPr algn="ctr"/>
            <a:r>
              <a:rPr lang="sv-SE" sz="3200" b="1" dirty="0" smtClean="0"/>
              <a:t>”H</a:t>
            </a:r>
            <a:r>
              <a:rPr lang="en-US" sz="3200" b="1" dirty="0" err="1" smtClean="0"/>
              <a:t>ipotesis</a:t>
            </a:r>
            <a:r>
              <a:rPr lang="en-US" sz="3200" b="1" dirty="0" smtClean="0"/>
              <a:t>” </a:t>
            </a:r>
            <a:r>
              <a:rPr lang="en-US" sz="3200" b="1" dirty="0" err="1" smtClean="0"/>
              <a:t>berarti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suatu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dugaan</a:t>
            </a:r>
            <a:r>
              <a:rPr lang="en-US" sz="3200" b="1" dirty="0" smtClean="0"/>
              <a:t> yang </a:t>
            </a:r>
            <a:r>
              <a:rPr lang="en-US" sz="3200" b="1" dirty="0" err="1" smtClean="0"/>
              <a:t>akan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diuji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kebenarannya</a:t>
            </a:r>
            <a:r>
              <a:rPr lang="en-US" sz="3200" b="1" dirty="0" smtClean="0"/>
              <a:t> ; </a:t>
            </a:r>
            <a:r>
              <a:rPr lang="en-US" sz="3200" b="1" dirty="0" err="1" smtClean="0"/>
              <a:t>dugaan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itu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mungkin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diterima</a:t>
            </a:r>
            <a:r>
              <a:rPr lang="en-US" sz="3200" b="1" dirty="0" smtClean="0"/>
              <a:t> , </a:t>
            </a:r>
            <a:r>
              <a:rPr lang="en-US" sz="3200" b="1" dirty="0" err="1" smtClean="0"/>
              <a:t>mungkin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ditolak</a:t>
            </a:r>
            <a:r>
              <a:rPr lang="en-US" sz="3200" b="1" dirty="0" smtClean="0"/>
              <a:t>.</a:t>
            </a:r>
            <a:endParaRPr lang="en-US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38225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 Black" pitchFamily="34" charset="0"/>
              </a:rPr>
              <a:t>PENGERTIAN </a:t>
            </a:r>
            <a:r>
              <a:rPr lang="en-US" sz="3600" dirty="0" smtClean="0">
                <a:solidFill>
                  <a:schemeClr val="bg1"/>
                </a:solidFill>
                <a:latin typeface="Arial Black" pitchFamily="34" charset="0"/>
              </a:rPr>
              <a:t> HIPOTESIS</a:t>
            </a:r>
            <a:endParaRPr lang="en-US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2819400"/>
          </a:xfrm>
        </p:spPr>
        <p:txBody>
          <a:bodyPr/>
          <a:lstStyle/>
          <a:p>
            <a:r>
              <a:rPr lang="en-US" b="1" dirty="0" err="1">
                <a:cs typeface="Times New Roman" pitchFamily="18" charset="0"/>
              </a:rPr>
              <a:t>Hipotesis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merupakan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jawaban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sementara</a:t>
            </a:r>
            <a:r>
              <a:rPr lang="en-US" b="1" dirty="0">
                <a:cs typeface="Times New Roman" pitchFamily="18" charset="0"/>
              </a:rPr>
              <a:t> yang </a:t>
            </a:r>
            <a:r>
              <a:rPr lang="en-US" b="1" dirty="0" err="1">
                <a:cs typeface="Times New Roman" pitchFamily="18" charset="0"/>
              </a:rPr>
              <a:t>hendak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diuji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kebenarannya</a:t>
            </a:r>
            <a:r>
              <a:rPr lang="en-US" b="1" dirty="0"/>
              <a:t>.</a:t>
            </a:r>
          </a:p>
          <a:p>
            <a:r>
              <a:rPr lang="en-US" b="1" dirty="0" err="1">
                <a:cs typeface="Times New Roman" pitchFamily="18" charset="0"/>
              </a:rPr>
              <a:t>Tidak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semua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penelitian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memerlukan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hipotesis</a:t>
            </a:r>
            <a:r>
              <a:rPr lang="en-US" b="1" dirty="0">
                <a:cs typeface="Times New Roman" pitchFamily="18" charset="0"/>
              </a:rPr>
              <a:t>, </a:t>
            </a:r>
            <a:r>
              <a:rPr lang="en-US" b="1" dirty="0" err="1">
                <a:cs typeface="Times New Roman" pitchFamily="18" charset="0"/>
              </a:rPr>
              <a:t>penelitian</a:t>
            </a:r>
            <a:r>
              <a:rPr lang="en-US" b="1" dirty="0">
                <a:cs typeface="Times New Roman" pitchFamily="18" charset="0"/>
              </a:rPr>
              <a:t> yang </a:t>
            </a:r>
            <a:r>
              <a:rPr lang="en-US" b="1" dirty="0" err="1">
                <a:cs typeface="Times New Roman" pitchFamily="18" charset="0"/>
              </a:rPr>
              <a:t>bersifat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eksploratif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dan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deskriptif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tidak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memerlukan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hipotesis</a:t>
            </a:r>
            <a:r>
              <a:rPr lang="en-US" b="1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</a:rPr>
              <a:t>UJI HIPOTESIS</a:t>
            </a:r>
            <a:endParaRPr lang="en-US" sz="20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09600"/>
            <a:ext cx="9144000" cy="6001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err="1" smtClean="0"/>
              <a:t>Uji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Hipotesis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metode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pengambilan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keputusan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didasarkan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analisis</a:t>
            </a:r>
            <a:r>
              <a:rPr lang="en-US" sz="2400" b="1" dirty="0" smtClean="0"/>
              <a:t> data, </a:t>
            </a:r>
            <a:r>
              <a:rPr lang="en-US" sz="2400" b="1" dirty="0" err="1" smtClean="0"/>
              <a:t>baik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percobaan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terkontrol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maupun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observasi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terkontrol</a:t>
            </a:r>
            <a:r>
              <a:rPr lang="en-US" sz="2400" b="1" dirty="0" smtClean="0"/>
              <a:t>). 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statistika</a:t>
            </a:r>
            <a:r>
              <a:rPr lang="en-US" sz="2400" b="1" dirty="0" smtClean="0"/>
              <a:t>,  </a:t>
            </a:r>
            <a:r>
              <a:rPr lang="en-US" sz="2400" b="1" dirty="0" err="1" smtClean="0"/>
              <a:t>sebuah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hasil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dikatakan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signifikan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statistik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jika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kejadian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tersebut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hampir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mungkin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disebabkan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faktor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kebetulan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sesuai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batas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peluang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sudah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ditentukan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sebelumnya</a:t>
            </a:r>
            <a:r>
              <a:rPr lang="en-US" sz="2400" b="1" dirty="0" smtClean="0"/>
              <a:t>. 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err="1" smtClean="0"/>
              <a:t>Uji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hipotesis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kadang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disebut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juga</a:t>
            </a:r>
            <a:r>
              <a:rPr lang="en-US" sz="2400" b="1" dirty="0" smtClean="0"/>
              <a:t> "</a:t>
            </a:r>
            <a:r>
              <a:rPr lang="en-US" sz="2400" b="1" dirty="0" err="1" smtClean="0"/>
              <a:t>konfirmasi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analisis</a:t>
            </a:r>
            <a:r>
              <a:rPr lang="en-US" sz="2400" b="1" dirty="0" smtClean="0"/>
              <a:t> data". </a:t>
            </a:r>
            <a:r>
              <a:rPr lang="en-US" sz="2400" b="1" dirty="0" err="1" smtClean="0"/>
              <a:t>Keputusan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uji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hipotesis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biasanya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berdasarkan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uji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hipotesis</a:t>
            </a:r>
            <a:r>
              <a:rPr lang="en-US" sz="2400" b="1" dirty="0" smtClean="0"/>
              <a:t> nol.  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Hal </a:t>
            </a:r>
            <a:r>
              <a:rPr lang="en-US" sz="2400" b="1" dirty="0" err="1" smtClean="0"/>
              <a:t>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merupakan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uji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menjawab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pertanyaan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mengasumsikan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hipotesis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nol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benar</a:t>
            </a:r>
            <a:r>
              <a:rPr lang="en-US" sz="2400" b="1" dirty="0" smtClean="0"/>
              <a:t>.</a:t>
            </a:r>
          </a:p>
          <a:p>
            <a:pPr algn="ctr"/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534400" cy="609600"/>
          </a:xfrm>
          <a:solidFill>
            <a:srgbClr val="040000"/>
          </a:solidFill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Berkaitan</a:t>
            </a:r>
            <a:r>
              <a:rPr lang="en-US" sz="28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dengan</a:t>
            </a:r>
            <a:r>
              <a:rPr lang="en-US" sz="28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perumusan</a:t>
            </a:r>
            <a:r>
              <a:rPr lang="en-US" sz="280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hipotesis</a:t>
            </a:r>
            <a:r>
              <a:rPr lang="en-US" sz="2800" dirty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229600" cy="2971800"/>
          </a:xfrm>
        </p:spPr>
        <p:txBody>
          <a:bodyPr/>
          <a:lstStyle/>
          <a:p>
            <a:r>
              <a:rPr lang="en-US" b="1" dirty="0" err="1">
                <a:cs typeface="Times New Roman" pitchFamily="18" charset="0"/>
              </a:rPr>
              <a:t>Apakah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penelitian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memerlukan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hipotesis</a:t>
            </a:r>
            <a:r>
              <a:rPr lang="en-US" b="1" dirty="0">
                <a:cs typeface="Times New Roman" pitchFamily="18" charset="0"/>
              </a:rPr>
              <a:t> ?</a:t>
            </a:r>
          </a:p>
          <a:p>
            <a:r>
              <a:rPr lang="en-US" b="1" dirty="0" err="1">
                <a:cs typeface="Times New Roman" pitchFamily="18" charset="0"/>
              </a:rPr>
              <a:t>Apa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dasar</a:t>
            </a:r>
            <a:r>
              <a:rPr lang="en-US" b="1" dirty="0">
                <a:cs typeface="Times New Roman" pitchFamily="18" charset="0"/>
              </a:rPr>
              <a:t> yang </a:t>
            </a:r>
            <a:r>
              <a:rPr lang="en-US" b="1" dirty="0" err="1">
                <a:cs typeface="Times New Roman" pitchFamily="18" charset="0"/>
              </a:rPr>
              <a:t>digunakan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untuk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merumuskan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hipotesis</a:t>
            </a:r>
            <a:r>
              <a:rPr lang="en-US" b="1" dirty="0">
                <a:cs typeface="Times New Roman" pitchFamily="18" charset="0"/>
              </a:rPr>
              <a:t>?</a:t>
            </a:r>
          </a:p>
          <a:p>
            <a:r>
              <a:rPr lang="en-US" b="1" dirty="0" err="1">
                <a:cs typeface="Times New Roman" pitchFamily="18" charset="0"/>
              </a:rPr>
              <a:t>Bagaimana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bentuk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hipotesis</a:t>
            </a:r>
            <a:r>
              <a:rPr lang="en-US" b="1" dirty="0">
                <a:cs typeface="Times New Roman" pitchFamily="18" charset="0"/>
              </a:rPr>
              <a:t> yang </a:t>
            </a:r>
            <a:r>
              <a:rPr lang="en-US" b="1" dirty="0" err="1">
                <a:cs typeface="Times New Roman" pitchFamily="18" charset="0"/>
              </a:rPr>
              <a:t>akan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 smtClean="0">
                <a:cs typeface="Times New Roman" pitchFamily="18" charset="0"/>
              </a:rPr>
              <a:t>dirumuskan</a:t>
            </a:r>
            <a:r>
              <a:rPr lang="en-US" b="1" dirty="0" smtClean="0">
                <a:cs typeface="Times New Roman" pitchFamily="18" charset="0"/>
              </a:rPr>
              <a:t> </a:t>
            </a:r>
            <a:r>
              <a:rPr lang="en-US" b="1" dirty="0">
                <a:cs typeface="Times New Roman" pitchFamily="18" charset="0"/>
              </a:rPr>
              <a:t>?</a:t>
            </a:r>
          </a:p>
          <a:p>
            <a:pPr>
              <a:buFontTx/>
              <a:buNone/>
            </a:pP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</a:rPr>
              <a:t>HIPOTESIS  &amp; UJI HIPOTESIS</a:t>
            </a:r>
            <a:endParaRPr lang="en-US" sz="20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Black" pitchFamily="34" charset="0"/>
              </a:rPr>
              <a:t>MANFAAT </a:t>
            </a:r>
            <a:r>
              <a:rPr lang="en-US" sz="3600" b="1" dirty="0" smtClean="0">
                <a:solidFill>
                  <a:schemeClr val="bg1"/>
                </a:solidFill>
                <a:latin typeface="Arial Black" pitchFamily="34" charset="0"/>
              </a:rPr>
              <a:t> HIPOTESIS</a:t>
            </a:r>
            <a:endParaRPr lang="en-US" sz="3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28600" y="990600"/>
            <a:ext cx="8686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algn="just" eaLnBrk="1" hangingPunct="1">
              <a:buFont typeface="+mj-lt"/>
              <a:buAutoNum type="arabicPeriod"/>
            </a:pPr>
            <a:r>
              <a:rPr lang="en-GB" sz="2800" b="1" dirty="0" err="1" smtClean="0">
                <a:latin typeface="Tahoma" pitchFamily="34" charset="0"/>
                <a:cs typeface="Times New Roman" pitchFamily="18" charset="0"/>
              </a:rPr>
              <a:t>Menjelaskan</a:t>
            </a:r>
            <a:r>
              <a:rPr lang="en-GB" sz="2800" b="1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masalah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penelitian</a:t>
            </a:r>
            <a:endParaRPr lang="en-GB" sz="2800" b="1" dirty="0">
              <a:latin typeface="Arial" pitchFamily="34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 err="1" smtClean="0">
                <a:latin typeface="Tahoma" pitchFamily="34" charset="0"/>
                <a:cs typeface="Times New Roman" pitchFamily="18" charset="0"/>
              </a:rPr>
              <a:t>Menjelaskan</a:t>
            </a:r>
            <a:r>
              <a:rPr lang="en-GB" sz="2800" b="1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variabel-variabel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yang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akan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diuji</a:t>
            </a:r>
            <a:endParaRPr lang="en-GB" sz="2800" b="1" dirty="0">
              <a:latin typeface="Arial" pitchFamily="34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 err="1" smtClean="0">
                <a:latin typeface="Tahoma" pitchFamily="34" charset="0"/>
                <a:cs typeface="Times New Roman" pitchFamily="18" charset="0"/>
              </a:rPr>
              <a:t>Pedoman</a:t>
            </a:r>
            <a:r>
              <a:rPr lang="en-GB" sz="2800" b="1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untuk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memilih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metode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analisis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data</a:t>
            </a:r>
            <a:endParaRPr lang="en-GB" sz="2800" b="1" dirty="0">
              <a:latin typeface="Arial" pitchFamily="34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GB" sz="2800" b="1" dirty="0" err="1" smtClean="0">
                <a:latin typeface="Tahoma" pitchFamily="34" charset="0"/>
                <a:cs typeface="Times New Roman" pitchFamily="18" charset="0"/>
              </a:rPr>
              <a:t>Dasar</a:t>
            </a:r>
            <a:r>
              <a:rPr lang="en-GB" sz="2800" b="1" dirty="0" smtClean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untuk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membuat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kesimpulan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GB" sz="2800" b="1" dirty="0" err="1">
                <a:latin typeface="Tahoma" pitchFamily="34" charset="0"/>
                <a:cs typeface="Times New Roman" pitchFamily="18" charset="0"/>
              </a:rPr>
              <a:t>penelitian</a:t>
            </a:r>
            <a:r>
              <a:rPr lang="en-GB" sz="2800" b="1" dirty="0">
                <a:latin typeface="Tahoma" pitchFamily="34" charset="0"/>
                <a:cs typeface="Times New Roman" pitchFamily="18" charset="0"/>
              </a:rPr>
              <a:t>.</a:t>
            </a:r>
            <a:endParaRPr lang="en-GB" sz="2800" b="1" dirty="0">
              <a:latin typeface="Arial" pitchFamily="34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GB" sz="2800" b="1" dirty="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74688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 Black" pitchFamily="34" charset="0"/>
              </a:rPr>
              <a:t>CONTOH </a:t>
            </a:r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 HIPOTESIS</a:t>
            </a:r>
            <a:endParaRPr lang="en-US" sz="32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762000"/>
            <a:ext cx="8839200" cy="494347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z="2600" b="1" dirty="0" smtClean="0"/>
              <a:t>“</a:t>
            </a:r>
            <a:r>
              <a:rPr lang="en-US" sz="2600" b="1" dirty="0" err="1" smtClean="0"/>
              <a:t>Ada</a:t>
            </a:r>
            <a:r>
              <a:rPr lang="en-US" sz="2600" b="1" dirty="0" smtClean="0"/>
              <a:t> </a:t>
            </a:r>
            <a:r>
              <a:rPr lang="en-US" sz="2600" b="1" dirty="0" err="1"/>
              <a:t>pengaruh</a:t>
            </a:r>
            <a:r>
              <a:rPr lang="en-US" sz="2600" b="1" dirty="0"/>
              <a:t> </a:t>
            </a:r>
            <a:r>
              <a:rPr lang="en-US" sz="2600" b="1" dirty="0" err="1"/>
              <a:t>positif</a:t>
            </a:r>
            <a:r>
              <a:rPr lang="en-US" sz="2600" b="1" dirty="0"/>
              <a:t> yang </a:t>
            </a:r>
            <a:r>
              <a:rPr lang="en-US" sz="2600" b="1" dirty="0" err="1"/>
              <a:t>signifikan</a:t>
            </a:r>
            <a:r>
              <a:rPr lang="en-US" sz="2600" b="1" dirty="0"/>
              <a:t> </a:t>
            </a:r>
            <a:r>
              <a:rPr lang="en-US" sz="2600" b="1" dirty="0" err="1"/>
              <a:t>pemberian</a:t>
            </a:r>
            <a:r>
              <a:rPr lang="en-US" sz="2600" b="1" dirty="0"/>
              <a:t> </a:t>
            </a:r>
            <a:r>
              <a:rPr lang="en-US" sz="2600" b="1" dirty="0" err="1"/>
              <a:t>insentif</a:t>
            </a:r>
            <a:r>
              <a:rPr lang="en-US" sz="2600" b="1" dirty="0"/>
              <a:t>, </a:t>
            </a:r>
            <a:r>
              <a:rPr lang="en-US" sz="2600" b="1" dirty="0" err="1"/>
              <a:t>lingkungan</a:t>
            </a:r>
            <a:r>
              <a:rPr lang="en-US" sz="2600" b="1" dirty="0"/>
              <a:t> </a:t>
            </a:r>
            <a:r>
              <a:rPr lang="en-US" sz="2600" b="1" dirty="0" err="1"/>
              <a:t>kerja</a:t>
            </a:r>
            <a:r>
              <a:rPr lang="en-US" sz="2600" b="1" dirty="0"/>
              <a:t>, </a:t>
            </a:r>
            <a:r>
              <a:rPr lang="en-US" sz="2600" b="1" dirty="0" err="1"/>
              <a:t>dan</a:t>
            </a:r>
            <a:r>
              <a:rPr lang="en-US" sz="2600" b="1" dirty="0"/>
              <a:t> </a:t>
            </a:r>
            <a:r>
              <a:rPr lang="en-US" sz="2600" b="1" dirty="0" err="1"/>
              <a:t>kepemimpinan</a:t>
            </a:r>
            <a:r>
              <a:rPr lang="en-US" sz="2600" b="1" dirty="0"/>
              <a:t> </a:t>
            </a:r>
            <a:r>
              <a:rPr lang="en-US" sz="2600" b="1" dirty="0" smtClean="0"/>
              <a:t>, </a:t>
            </a:r>
            <a:r>
              <a:rPr lang="en-US" sz="2600" b="1" dirty="0" err="1" smtClean="0"/>
              <a:t>terhadap</a:t>
            </a:r>
            <a:r>
              <a:rPr lang="en-US" sz="2600" b="1" dirty="0" smtClean="0"/>
              <a:t> </a:t>
            </a:r>
            <a:r>
              <a:rPr lang="en-US" sz="2600" b="1" dirty="0" err="1"/>
              <a:t>semangat</a:t>
            </a:r>
            <a:r>
              <a:rPr lang="en-US" sz="2600" b="1" dirty="0"/>
              <a:t> </a:t>
            </a:r>
            <a:r>
              <a:rPr lang="en-US" sz="2600" b="1" dirty="0" err="1"/>
              <a:t>kerja</a:t>
            </a:r>
            <a:r>
              <a:rPr lang="en-US" sz="2600" b="1" dirty="0"/>
              <a:t> </a:t>
            </a:r>
            <a:r>
              <a:rPr lang="en-US" sz="2600" b="1" dirty="0" err="1"/>
              <a:t>karyawan</a:t>
            </a:r>
            <a:r>
              <a:rPr lang="en-US" sz="2600" b="1" dirty="0"/>
              <a:t> PT. </a:t>
            </a:r>
            <a:r>
              <a:rPr lang="en-US" sz="2600" b="1" dirty="0" smtClean="0"/>
              <a:t>XY”</a:t>
            </a:r>
            <a:endParaRPr lang="en-US" sz="2600" b="1" dirty="0">
              <a:cs typeface="Times New Roman" pitchFamily="18" charset="0"/>
            </a:endParaRP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HIPOTESIS </a:t>
            </a:r>
            <a:r>
              <a:rPr lang="en-US" b="1" dirty="0"/>
              <a:t>DAPAT </a:t>
            </a:r>
            <a:r>
              <a:rPr lang="en-US" b="1" dirty="0" smtClean="0"/>
              <a:t>MENUNJUKKAN</a:t>
            </a:r>
            <a:r>
              <a:rPr lang="en-US" b="1" dirty="0"/>
              <a:t>:</a:t>
            </a:r>
          </a:p>
          <a:p>
            <a:pPr marL="692150" lvl="1" indent="-347663"/>
            <a:r>
              <a:rPr lang="en-US" b="1" dirty="0"/>
              <a:t>MASALAH PENELITIAN</a:t>
            </a:r>
          </a:p>
          <a:p>
            <a:pPr marL="692150" lvl="1" indent="-347663"/>
            <a:r>
              <a:rPr lang="en-US" b="1" dirty="0"/>
              <a:t>VARIABEL PENELITIAN</a:t>
            </a:r>
          </a:p>
          <a:p>
            <a:pPr marL="692150" lvl="1" indent="-347663"/>
            <a:r>
              <a:rPr lang="en-US" b="1" dirty="0"/>
              <a:t>METODE ANALISIS DATA</a:t>
            </a:r>
          </a:p>
          <a:p>
            <a:pPr marL="692150" lvl="1" indent="-347663"/>
            <a:r>
              <a:rPr lang="en-US" b="1" dirty="0"/>
              <a:t>KESIMPULAN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40000"/>
          </a:solidFill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Black" pitchFamily="34" charset="0"/>
              </a:rPr>
              <a:t>DASAR MERUMUSKAN HIPOTESIS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1"/>
            <a:ext cx="9144000" cy="2819400"/>
          </a:xfrm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en-US" sz="3600" b="1" dirty="0" err="1">
                <a:cs typeface="Times New Roman" pitchFamily="18" charset="0"/>
              </a:rPr>
              <a:t>Berdasarkan</a:t>
            </a:r>
            <a:r>
              <a:rPr lang="en-US" sz="3600" b="1" dirty="0">
                <a:cs typeface="Times New Roman" pitchFamily="18" charset="0"/>
              </a:rPr>
              <a:t> </a:t>
            </a:r>
            <a:r>
              <a:rPr lang="en-US" sz="3600" b="1" dirty="0" err="1">
                <a:cs typeface="Times New Roman" pitchFamily="18" charset="0"/>
              </a:rPr>
              <a:t>pada</a:t>
            </a:r>
            <a:r>
              <a:rPr lang="en-US" sz="3600" b="1" dirty="0">
                <a:cs typeface="Times New Roman" pitchFamily="18" charset="0"/>
              </a:rPr>
              <a:t> </a:t>
            </a:r>
            <a:r>
              <a:rPr lang="en-US" sz="3600" b="1" dirty="0" err="1">
                <a:cs typeface="Times New Roman" pitchFamily="18" charset="0"/>
              </a:rPr>
              <a:t>teori</a:t>
            </a:r>
            <a:r>
              <a:rPr lang="en-US" sz="3600" b="1" dirty="0"/>
              <a:t> 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en-US" sz="3600" b="1" dirty="0" err="1">
                <a:cs typeface="Times New Roman" pitchFamily="18" charset="0"/>
              </a:rPr>
              <a:t>Berdasarkan</a:t>
            </a:r>
            <a:r>
              <a:rPr lang="en-US" sz="3600" b="1" dirty="0">
                <a:cs typeface="Times New Roman" pitchFamily="18" charset="0"/>
              </a:rPr>
              <a:t> </a:t>
            </a:r>
            <a:r>
              <a:rPr lang="en-US" sz="3600" b="1" dirty="0" err="1">
                <a:cs typeface="Times New Roman" pitchFamily="18" charset="0"/>
              </a:rPr>
              <a:t>penelitian</a:t>
            </a:r>
            <a:r>
              <a:rPr lang="en-US" sz="3600" b="1" dirty="0">
                <a:cs typeface="Times New Roman" pitchFamily="18" charset="0"/>
              </a:rPr>
              <a:t> </a:t>
            </a:r>
            <a:r>
              <a:rPr lang="en-US" sz="3600" b="1" dirty="0" err="1">
                <a:cs typeface="Times New Roman" pitchFamily="18" charset="0"/>
              </a:rPr>
              <a:t>terdahulu</a:t>
            </a:r>
            <a:r>
              <a:rPr lang="en-US" sz="3600" b="1" dirty="0"/>
              <a:t> 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en-US" sz="3600" b="1" dirty="0" err="1">
                <a:cs typeface="Times New Roman" pitchFamily="18" charset="0"/>
              </a:rPr>
              <a:t>Berdasarkan</a:t>
            </a:r>
            <a:r>
              <a:rPr lang="en-US" sz="3600" b="1" dirty="0">
                <a:cs typeface="Times New Roman" pitchFamily="18" charset="0"/>
              </a:rPr>
              <a:t> </a:t>
            </a:r>
            <a:r>
              <a:rPr lang="en-US" sz="3600" b="1" dirty="0" err="1">
                <a:cs typeface="Times New Roman" pitchFamily="18" charset="0"/>
              </a:rPr>
              <a:t>penelitian</a:t>
            </a:r>
            <a:r>
              <a:rPr lang="en-US" sz="3600" b="1" dirty="0">
                <a:cs typeface="Times New Roman" pitchFamily="18" charset="0"/>
              </a:rPr>
              <a:t> </a:t>
            </a:r>
            <a:r>
              <a:rPr lang="en-US" sz="3600" b="1" dirty="0" err="1">
                <a:cs typeface="Times New Roman" pitchFamily="18" charset="0"/>
              </a:rPr>
              <a:t>pendahuluan</a:t>
            </a:r>
            <a:r>
              <a:rPr lang="en-US" sz="3600" b="1" dirty="0"/>
              <a:t> 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en-US" sz="3600" b="1" dirty="0" err="1">
                <a:cs typeface="Times New Roman" pitchFamily="18" charset="0"/>
              </a:rPr>
              <a:t>Berdasarkan</a:t>
            </a:r>
            <a:r>
              <a:rPr lang="en-US" sz="3600" b="1" dirty="0">
                <a:cs typeface="Times New Roman" pitchFamily="18" charset="0"/>
              </a:rPr>
              <a:t> </a:t>
            </a:r>
            <a:r>
              <a:rPr lang="en-US" sz="3600" b="1" dirty="0" err="1" smtClean="0">
                <a:cs typeface="Times New Roman" pitchFamily="18" charset="0"/>
              </a:rPr>
              <a:t>penalaran</a:t>
            </a:r>
            <a:r>
              <a:rPr lang="en-US" sz="3600" b="1" dirty="0" smtClean="0">
                <a:cs typeface="Times New Roman" pitchFamily="18" charset="0"/>
              </a:rPr>
              <a:t> </a:t>
            </a:r>
            <a:r>
              <a:rPr lang="en-US" sz="3600" b="1" dirty="0" err="1" smtClean="0">
                <a:cs typeface="Times New Roman" pitchFamily="18" charset="0"/>
              </a:rPr>
              <a:t>akal-sehat</a:t>
            </a:r>
            <a:r>
              <a:rPr lang="en-US" sz="3600" b="1" dirty="0" smtClean="0">
                <a:cs typeface="Times New Roman" pitchFamily="18" charset="0"/>
              </a:rPr>
              <a:t> </a:t>
            </a:r>
            <a:r>
              <a:rPr lang="en-US" sz="3600" b="1" dirty="0" err="1">
                <a:cs typeface="Times New Roman" pitchFamily="18" charset="0"/>
              </a:rPr>
              <a:t>peneliti</a:t>
            </a:r>
            <a:r>
              <a:rPr lang="en-US" sz="3600" b="1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3738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PERUMUSAN   HIPOTESIS  DALAM PENELITIAN</a:t>
            </a: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057400" y="838200"/>
            <a:ext cx="5410200" cy="5486400"/>
            <a:chOff x="5508" y="3785"/>
            <a:chExt cx="4500" cy="7785"/>
          </a:xfrm>
        </p:grpSpPr>
        <p:sp>
          <p:nvSpPr>
            <p:cNvPr id="12292" name="Rectangle 4"/>
            <p:cNvSpPr>
              <a:spLocks noChangeArrowheads="1"/>
            </p:cNvSpPr>
            <p:nvPr/>
          </p:nvSpPr>
          <p:spPr bwMode="auto">
            <a:xfrm>
              <a:off x="5508" y="3785"/>
              <a:ext cx="2915" cy="1080"/>
            </a:xfrm>
            <a:prstGeom prst="rect">
              <a:avLst/>
            </a:prstGeom>
            <a:solidFill>
              <a:srgbClr val="66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algn="ctr"/>
              <a:r>
                <a:rPr lang="en-US" sz="1400" b="1" dirty="0" err="1">
                  <a:latin typeface="Tahoma" pitchFamily="34" charset="0"/>
                </a:rPr>
                <a:t>Sumber</a:t>
              </a:r>
              <a:r>
                <a:rPr lang="en-US" sz="1400" b="1" dirty="0">
                  <a:latin typeface="Tahoma" pitchFamily="34" charset="0"/>
                </a:rPr>
                <a:t> </a:t>
              </a:r>
              <a:r>
                <a:rPr lang="en-US" sz="1400" b="1" dirty="0" err="1">
                  <a:latin typeface="Tahoma" pitchFamily="34" charset="0"/>
                </a:rPr>
                <a:t>Masalah</a:t>
              </a:r>
              <a:endParaRPr lang="en-US" sz="1400" b="1" dirty="0">
                <a:latin typeface="Tahoma" pitchFamily="34" charset="0"/>
              </a:endParaRPr>
            </a:p>
            <a:p>
              <a:pPr algn="ctr"/>
              <a:r>
                <a:rPr lang="en-US" sz="1400" b="1" dirty="0" err="1">
                  <a:latin typeface="Tahoma" pitchFamily="34" charset="0"/>
                </a:rPr>
                <a:t>Kehidupan</a:t>
              </a:r>
              <a:r>
                <a:rPr lang="en-US" sz="1400" b="1" dirty="0">
                  <a:latin typeface="Tahoma" pitchFamily="34" charset="0"/>
                </a:rPr>
                <a:t> </a:t>
              </a:r>
              <a:r>
                <a:rPr lang="en-US" sz="1400" b="1" dirty="0" err="1">
                  <a:latin typeface="Tahoma" pitchFamily="34" charset="0"/>
                </a:rPr>
                <a:t>sehari-hari</a:t>
              </a:r>
              <a:endParaRPr lang="en-US" sz="1400" b="1" dirty="0">
                <a:latin typeface="Tahoma" pitchFamily="34" charset="0"/>
              </a:endParaRPr>
            </a:p>
            <a:p>
              <a:pPr algn="ctr"/>
              <a:r>
                <a:rPr lang="en-US" sz="1400" b="1" dirty="0" err="1">
                  <a:latin typeface="Tahoma" pitchFamily="34" charset="0"/>
                </a:rPr>
                <a:t>Teoritis</a:t>
              </a:r>
              <a:endParaRPr lang="en-US" sz="1400" b="1" dirty="0">
                <a:latin typeface="Tahoma" pitchFamily="34" charset="0"/>
              </a:endParaRPr>
            </a:p>
            <a:p>
              <a:endParaRPr lang="en-US" sz="1400" b="1" dirty="0">
                <a:latin typeface="Tahoma" pitchFamily="34" charset="0"/>
              </a:endParaRPr>
            </a:p>
          </p:txBody>
        </p:sp>
        <p:sp>
          <p:nvSpPr>
            <p:cNvPr id="12293" name="Rectangle 5"/>
            <p:cNvSpPr>
              <a:spLocks noChangeArrowheads="1"/>
            </p:cNvSpPr>
            <p:nvPr/>
          </p:nvSpPr>
          <p:spPr bwMode="auto">
            <a:xfrm>
              <a:off x="5508" y="5405"/>
              <a:ext cx="3106" cy="1260"/>
            </a:xfrm>
            <a:prstGeom prst="rect">
              <a:avLst/>
            </a:prstGeom>
            <a:solidFill>
              <a:srgbClr val="66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algn="ctr"/>
              <a:r>
                <a:rPr lang="en-US" sz="1400" b="1">
                  <a:latin typeface="Tahoma" pitchFamily="34" charset="0"/>
                </a:rPr>
                <a:t>Teori</a:t>
              </a:r>
            </a:p>
            <a:p>
              <a:pPr algn="ctr"/>
              <a:r>
                <a:rPr lang="en-US" sz="1400" b="1">
                  <a:latin typeface="Tahoma" pitchFamily="34" charset="0"/>
                </a:rPr>
                <a:t>Penelitian terdahulu</a:t>
              </a:r>
            </a:p>
            <a:p>
              <a:pPr algn="ctr"/>
              <a:r>
                <a:rPr lang="en-US" sz="1400" b="1">
                  <a:latin typeface="Tahoma" pitchFamily="34" charset="0"/>
                </a:rPr>
                <a:t>Penelitian Pendahuluan</a:t>
              </a:r>
            </a:p>
            <a:p>
              <a:pPr algn="ctr"/>
              <a:r>
                <a:rPr lang="en-US" sz="1400" b="1">
                  <a:latin typeface="Tahoma" pitchFamily="34" charset="0"/>
                </a:rPr>
                <a:t>Akal sehat</a:t>
              </a:r>
            </a:p>
          </p:txBody>
        </p:sp>
        <p:sp>
          <p:nvSpPr>
            <p:cNvPr id="12294" name="Rectangle 6"/>
            <p:cNvSpPr>
              <a:spLocks noChangeArrowheads="1"/>
            </p:cNvSpPr>
            <p:nvPr/>
          </p:nvSpPr>
          <p:spPr bwMode="auto">
            <a:xfrm>
              <a:off x="5763" y="7205"/>
              <a:ext cx="2340" cy="630"/>
            </a:xfrm>
            <a:prstGeom prst="rect">
              <a:avLst/>
            </a:prstGeom>
            <a:solidFill>
              <a:srgbClr val="66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algn="ctr"/>
              <a:r>
                <a:rPr lang="en-US" sz="1600" b="1">
                  <a:latin typeface="Tahoma" pitchFamily="34" charset="0"/>
                </a:rPr>
                <a:t>Perumusan Hipotesis</a:t>
              </a:r>
            </a:p>
          </p:txBody>
        </p:sp>
        <p:sp>
          <p:nvSpPr>
            <p:cNvPr id="12295" name="Rectangle 7"/>
            <p:cNvSpPr>
              <a:spLocks noChangeArrowheads="1"/>
            </p:cNvSpPr>
            <p:nvPr/>
          </p:nvSpPr>
          <p:spPr bwMode="auto">
            <a:xfrm>
              <a:off x="5688" y="8405"/>
              <a:ext cx="2989" cy="894"/>
            </a:xfrm>
            <a:prstGeom prst="rect">
              <a:avLst/>
            </a:prstGeom>
            <a:solidFill>
              <a:srgbClr val="66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algn="ctr"/>
              <a:r>
                <a:rPr lang="en-US" sz="1600" b="1">
                  <a:latin typeface="Tahoma" pitchFamily="34" charset="0"/>
                </a:rPr>
                <a:t>Instrumen penelitian</a:t>
              </a:r>
            </a:p>
            <a:p>
              <a:pPr algn="ctr"/>
              <a:r>
                <a:rPr lang="en-US" sz="1600" b="1">
                  <a:latin typeface="Tahoma" pitchFamily="34" charset="0"/>
                </a:rPr>
                <a:t>Variabel, Data</a:t>
              </a:r>
            </a:p>
            <a:p>
              <a:endParaRPr lang="en-US" sz="1600" b="1">
                <a:latin typeface="Tahoma" pitchFamily="34" charset="0"/>
              </a:endParaRPr>
            </a:p>
          </p:txBody>
        </p:sp>
        <p:sp>
          <p:nvSpPr>
            <p:cNvPr id="12296" name="Rectangle 8"/>
            <p:cNvSpPr>
              <a:spLocks noChangeArrowheads="1"/>
            </p:cNvSpPr>
            <p:nvPr/>
          </p:nvSpPr>
          <p:spPr bwMode="auto">
            <a:xfrm>
              <a:off x="5793" y="10850"/>
              <a:ext cx="2340" cy="720"/>
            </a:xfrm>
            <a:prstGeom prst="rect">
              <a:avLst/>
            </a:prstGeom>
            <a:solidFill>
              <a:srgbClr val="66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algn="ctr"/>
              <a:r>
                <a:rPr lang="en-US" sz="1600" b="1">
                  <a:latin typeface="Tahoma" pitchFamily="34" charset="0"/>
                </a:rPr>
                <a:t>Kesimpulan Dan Implikasi</a:t>
              </a:r>
            </a:p>
            <a:p>
              <a:endParaRPr lang="en-US" sz="1600" b="1">
                <a:latin typeface="Tahoma" pitchFamily="34" charset="0"/>
              </a:endParaRPr>
            </a:p>
          </p:txBody>
        </p:sp>
        <p:sp>
          <p:nvSpPr>
            <p:cNvPr id="12297" name="Rectangle 9"/>
            <p:cNvSpPr>
              <a:spLocks noChangeArrowheads="1"/>
            </p:cNvSpPr>
            <p:nvPr/>
          </p:nvSpPr>
          <p:spPr bwMode="auto">
            <a:xfrm>
              <a:off x="5793" y="9724"/>
              <a:ext cx="2340" cy="540"/>
            </a:xfrm>
            <a:prstGeom prst="rect">
              <a:avLst/>
            </a:prstGeom>
            <a:solidFill>
              <a:srgbClr val="66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algn="ctr"/>
              <a:r>
                <a:rPr lang="en-US" sz="1600" b="1">
                  <a:latin typeface="Tahoma" pitchFamily="34" charset="0"/>
                </a:rPr>
                <a:t>Pengujian Hipotesis</a:t>
              </a:r>
            </a:p>
            <a:p>
              <a:pPr algn="ctr"/>
              <a:endParaRPr lang="en-US" sz="1600" b="1">
                <a:latin typeface="Tahoma" pitchFamily="34" charset="0"/>
              </a:endParaRPr>
            </a:p>
          </p:txBody>
        </p:sp>
        <p:sp>
          <p:nvSpPr>
            <p:cNvPr id="12298" name="Line 10"/>
            <p:cNvSpPr>
              <a:spLocks noChangeShapeType="1"/>
            </p:cNvSpPr>
            <p:nvPr/>
          </p:nvSpPr>
          <p:spPr bwMode="auto">
            <a:xfrm>
              <a:off x="6948" y="4865"/>
              <a:ext cx="0" cy="5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Line 11"/>
            <p:cNvSpPr>
              <a:spLocks noChangeShapeType="1"/>
            </p:cNvSpPr>
            <p:nvPr/>
          </p:nvSpPr>
          <p:spPr bwMode="auto">
            <a:xfrm>
              <a:off x="6948" y="6664"/>
              <a:ext cx="0" cy="5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>
              <a:off x="6948" y="7820"/>
              <a:ext cx="0" cy="5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1" name="Line 13"/>
            <p:cNvSpPr>
              <a:spLocks noChangeShapeType="1"/>
            </p:cNvSpPr>
            <p:nvPr/>
          </p:nvSpPr>
          <p:spPr bwMode="auto">
            <a:xfrm>
              <a:off x="6948" y="9184"/>
              <a:ext cx="0" cy="5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Line 14"/>
            <p:cNvSpPr>
              <a:spLocks noChangeShapeType="1"/>
            </p:cNvSpPr>
            <p:nvPr/>
          </p:nvSpPr>
          <p:spPr bwMode="auto">
            <a:xfrm>
              <a:off x="6948" y="10265"/>
              <a:ext cx="0" cy="5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3" name="Line 15"/>
            <p:cNvSpPr>
              <a:spLocks noChangeShapeType="1"/>
            </p:cNvSpPr>
            <p:nvPr/>
          </p:nvSpPr>
          <p:spPr bwMode="auto">
            <a:xfrm>
              <a:off x="8208" y="11165"/>
              <a:ext cx="18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Line 16"/>
            <p:cNvSpPr>
              <a:spLocks noChangeShapeType="1"/>
            </p:cNvSpPr>
            <p:nvPr/>
          </p:nvSpPr>
          <p:spPr bwMode="auto">
            <a:xfrm flipV="1">
              <a:off x="10008" y="4505"/>
              <a:ext cx="0" cy="666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5" name="Line 17"/>
            <p:cNvSpPr>
              <a:spLocks noChangeShapeType="1"/>
            </p:cNvSpPr>
            <p:nvPr/>
          </p:nvSpPr>
          <p:spPr bwMode="auto">
            <a:xfrm flipH="1">
              <a:off x="8388" y="4505"/>
              <a:ext cx="162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6763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MACAM 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- MACAM HIPOTESIS</a:t>
            </a:r>
            <a:endParaRPr lang="en-US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5257800"/>
          </a:xfrm>
        </p:spPr>
        <p:txBody>
          <a:bodyPr>
            <a:noAutofit/>
          </a:bodyPr>
          <a:lstStyle/>
          <a:p>
            <a:pPr marL="288925" indent="-288925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b="1" dirty="0"/>
              <a:t>HIPOTESIS DESKRIPTIF</a:t>
            </a:r>
          </a:p>
          <a:p>
            <a:pPr marL="1128713" lvl="1" indent="-495300">
              <a:lnSpc>
                <a:spcPct val="90000"/>
              </a:lnSpc>
            </a:pPr>
            <a:r>
              <a:rPr lang="en-US" sz="2400" b="1" dirty="0" err="1"/>
              <a:t>Pelayanan</a:t>
            </a:r>
            <a:r>
              <a:rPr lang="en-US" sz="2400" b="1" dirty="0"/>
              <a:t> </a:t>
            </a:r>
            <a:r>
              <a:rPr lang="en-US" sz="2400" b="1" dirty="0" err="1"/>
              <a:t>Rumah</a:t>
            </a:r>
            <a:r>
              <a:rPr lang="en-US" sz="2400" b="1" dirty="0"/>
              <a:t> </a:t>
            </a:r>
            <a:r>
              <a:rPr lang="en-US" sz="2400" b="1" dirty="0" err="1"/>
              <a:t>sakit</a:t>
            </a:r>
            <a:r>
              <a:rPr lang="en-US" sz="2400" b="1" dirty="0"/>
              <a:t> </a:t>
            </a:r>
            <a:r>
              <a:rPr lang="en-US" sz="2400" b="1" dirty="0" smtClean="0"/>
              <a:t>XY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Memuaskan</a:t>
            </a:r>
            <a:endParaRPr lang="en-US" sz="2400" b="1" dirty="0"/>
          </a:p>
          <a:p>
            <a:pPr marL="1128713" lvl="1" indent="-495300">
              <a:lnSpc>
                <a:spcPct val="90000"/>
              </a:lnSpc>
            </a:pPr>
            <a:r>
              <a:rPr lang="en-US" sz="2400" b="1" dirty="0" err="1"/>
              <a:t>Kinerja</a:t>
            </a:r>
            <a:r>
              <a:rPr lang="en-US" sz="2400" b="1" dirty="0"/>
              <a:t> </a:t>
            </a:r>
            <a:r>
              <a:rPr lang="en-US" sz="2400" b="1" dirty="0" err="1"/>
              <a:t>Keuangan</a:t>
            </a:r>
            <a:r>
              <a:rPr lang="en-US" sz="2400" b="1" dirty="0"/>
              <a:t> Bank </a:t>
            </a:r>
            <a:r>
              <a:rPr lang="en-US" sz="2400" b="1" dirty="0" smtClean="0"/>
              <a:t>Z </a:t>
            </a:r>
            <a:r>
              <a:rPr lang="en-US" sz="2400" b="1" dirty="0" err="1" smtClean="0"/>
              <a:t>Sangat</a:t>
            </a:r>
            <a:r>
              <a:rPr lang="en-US" sz="2400" b="1" dirty="0" smtClean="0"/>
              <a:t> </a:t>
            </a:r>
            <a:r>
              <a:rPr lang="en-US" sz="2400" b="1" dirty="0" err="1"/>
              <a:t>Baik</a:t>
            </a:r>
            <a:endParaRPr lang="en-US" sz="2400" b="1" dirty="0"/>
          </a:p>
          <a:p>
            <a:pPr marL="1128713" lvl="1" indent="-495300">
              <a:lnSpc>
                <a:spcPct val="90000"/>
              </a:lnSpc>
            </a:pPr>
            <a:r>
              <a:rPr lang="en-US" sz="2400" b="1" dirty="0" err="1"/>
              <a:t>Semangat</a:t>
            </a:r>
            <a:r>
              <a:rPr lang="en-US" sz="2400" b="1" dirty="0"/>
              <a:t> </a:t>
            </a:r>
            <a:r>
              <a:rPr lang="en-US" sz="2400" b="1" dirty="0" err="1"/>
              <a:t>Kerja</a:t>
            </a:r>
            <a:r>
              <a:rPr lang="en-US" sz="2400" b="1" dirty="0"/>
              <a:t> </a:t>
            </a:r>
            <a:r>
              <a:rPr lang="en-US" sz="2400" b="1" dirty="0" err="1"/>
              <a:t>Karyawan</a:t>
            </a:r>
            <a:r>
              <a:rPr lang="en-US" sz="2400" b="1" dirty="0"/>
              <a:t> PT. </a:t>
            </a:r>
            <a:r>
              <a:rPr lang="en-US" sz="2400" b="1" dirty="0" smtClean="0"/>
              <a:t>YS </a:t>
            </a:r>
            <a:r>
              <a:rPr lang="en-US" sz="2400" b="1" dirty="0" err="1" smtClean="0"/>
              <a:t>Sangat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Tinggi</a:t>
            </a:r>
            <a:endParaRPr lang="en-US" sz="2400" b="1" dirty="0"/>
          </a:p>
          <a:p>
            <a:pPr marL="288925" indent="-288925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b="1" dirty="0"/>
              <a:t>HIPOTESIS KOMPARATIF</a:t>
            </a:r>
          </a:p>
          <a:p>
            <a:pPr marL="1128713" lvl="1" indent="-495300">
              <a:lnSpc>
                <a:spcPct val="90000"/>
              </a:lnSpc>
            </a:pPr>
            <a:r>
              <a:rPr lang="en-US" sz="2000" b="1" dirty="0" err="1"/>
              <a:t>Rumah</a:t>
            </a:r>
            <a:r>
              <a:rPr lang="en-US" sz="2000" b="1" dirty="0"/>
              <a:t> </a:t>
            </a:r>
            <a:r>
              <a:rPr lang="en-US" sz="2000" b="1" dirty="0" err="1"/>
              <a:t>sakit</a:t>
            </a:r>
            <a:r>
              <a:rPr lang="en-US" sz="2000" b="1" dirty="0"/>
              <a:t> </a:t>
            </a:r>
            <a:r>
              <a:rPr lang="en-US" sz="2000" b="1" dirty="0" smtClean="0"/>
              <a:t>XY </a:t>
            </a:r>
            <a:r>
              <a:rPr lang="en-US" sz="2000" b="1" dirty="0" err="1" smtClean="0"/>
              <a:t>lebih</a:t>
            </a:r>
            <a:r>
              <a:rPr lang="en-US" sz="2000" b="1" dirty="0" smtClean="0"/>
              <a:t> </a:t>
            </a:r>
            <a:r>
              <a:rPr lang="en-US" sz="2000" b="1" dirty="0" err="1"/>
              <a:t>memuaskan</a:t>
            </a:r>
            <a:r>
              <a:rPr lang="en-US" sz="2000" b="1" dirty="0"/>
              <a:t> </a:t>
            </a:r>
            <a:r>
              <a:rPr lang="en-US" sz="2000" b="1" dirty="0" err="1"/>
              <a:t>dibandingkan</a:t>
            </a:r>
            <a:r>
              <a:rPr lang="en-US" sz="2000" b="1" dirty="0"/>
              <a:t> </a:t>
            </a:r>
            <a:r>
              <a:rPr lang="en-US" sz="2000" b="1" dirty="0" err="1"/>
              <a:t>pelayanan</a:t>
            </a:r>
            <a:r>
              <a:rPr lang="en-US" sz="2000" b="1" dirty="0"/>
              <a:t> </a:t>
            </a:r>
            <a:r>
              <a:rPr lang="en-US" sz="2000" b="1" dirty="0" err="1"/>
              <a:t>rumah</a:t>
            </a:r>
            <a:r>
              <a:rPr lang="en-US" sz="2000" b="1" dirty="0"/>
              <a:t> </a:t>
            </a:r>
            <a:r>
              <a:rPr lang="en-US" sz="2000" b="1" dirty="0" err="1"/>
              <a:t>sakit</a:t>
            </a:r>
            <a:r>
              <a:rPr lang="en-US" sz="2000" b="1" dirty="0"/>
              <a:t> </a:t>
            </a:r>
            <a:r>
              <a:rPr lang="en-US" sz="2000" b="1" dirty="0" smtClean="0"/>
              <a:t>ZT</a:t>
            </a:r>
            <a:endParaRPr lang="en-US" sz="2000" b="1" dirty="0"/>
          </a:p>
          <a:p>
            <a:pPr marL="1128713" lvl="1" indent="-495300">
              <a:lnSpc>
                <a:spcPct val="90000"/>
              </a:lnSpc>
            </a:pPr>
            <a:r>
              <a:rPr lang="en-US" sz="2000" b="1" dirty="0" err="1"/>
              <a:t>Kinerja</a:t>
            </a:r>
            <a:r>
              <a:rPr lang="en-US" sz="2000" b="1" dirty="0"/>
              <a:t> </a:t>
            </a:r>
            <a:r>
              <a:rPr lang="en-US" sz="2000" b="1" dirty="0" err="1"/>
              <a:t>keuangan</a:t>
            </a:r>
            <a:r>
              <a:rPr lang="en-US" sz="2000" b="1" dirty="0"/>
              <a:t> bank </a:t>
            </a:r>
            <a:r>
              <a:rPr lang="en-US" sz="2000" b="1" dirty="0" smtClean="0"/>
              <a:t>A </a:t>
            </a:r>
            <a:r>
              <a:rPr lang="en-US" sz="2000" b="1" dirty="0" err="1"/>
              <a:t>lebih</a:t>
            </a:r>
            <a:r>
              <a:rPr lang="en-US" sz="2000" b="1" dirty="0"/>
              <a:t> </a:t>
            </a:r>
            <a:r>
              <a:rPr lang="en-US" sz="2000" b="1" dirty="0" err="1"/>
              <a:t>baik</a:t>
            </a:r>
            <a:r>
              <a:rPr lang="en-US" sz="2000" b="1" dirty="0"/>
              <a:t> </a:t>
            </a:r>
            <a:r>
              <a:rPr lang="en-US" sz="2000" b="1" dirty="0" err="1"/>
              <a:t>dibandingkan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kinerja</a:t>
            </a:r>
            <a:r>
              <a:rPr lang="en-US" sz="2000" b="1" dirty="0"/>
              <a:t> bank </a:t>
            </a:r>
            <a:r>
              <a:rPr lang="en-US" sz="2000" b="1" dirty="0" smtClean="0"/>
              <a:t>B</a:t>
            </a:r>
            <a:endParaRPr lang="en-US" sz="2000" b="1" dirty="0"/>
          </a:p>
          <a:p>
            <a:pPr marL="1128713" lvl="1" indent="-495300">
              <a:lnSpc>
                <a:spcPct val="90000"/>
              </a:lnSpc>
            </a:pPr>
            <a:r>
              <a:rPr lang="en-US" sz="2000" b="1" dirty="0" err="1"/>
              <a:t>Semangat</a:t>
            </a:r>
            <a:r>
              <a:rPr lang="en-US" sz="2000" b="1" dirty="0"/>
              <a:t> </a:t>
            </a:r>
            <a:r>
              <a:rPr lang="en-US" sz="2000" b="1" dirty="0" err="1"/>
              <a:t>kerja</a:t>
            </a:r>
            <a:r>
              <a:rPr lang="en-US" sz="2000" b="1" dirty="0"/>
              <a:t> </a:t>
            </a:r>
            <a:r>
              <a:rPr lang="en-US" sz="2000" b="1" dirty="0" err="1"/>
              <a:t>karyawan</a:t>
            </a:r>
            <a:r>
              <a:rPr lang="en-US" sz="2000" b="1" dirty="0"/>
              <a:t> PT</a:t>
            </a:r>
            <a:r>
              <a:rPr lang="en-US" sz="2000" b="1" dirty="0" smtClean="0"/>
              <a:t>. XY </a:t>
            </a:r>
            <a:r>
              <a:rPr lang="en-US" sz="2000" b="1" dirty="0" err="1"/>
              <a:t>lebih</a:t>
            </a:r>
            <a:r>
              <a:rPr lang="en-US" sz="2000" b="1" dirty="0"/>
              <a:t> </a:t>
            </a:r>
            <a:r>
              <a:rPr lang="en-US" sz="2000" b="1" dirty="0" err="1"/>
              <a:t>tinggi</a:t>
            </a:r>
            <a:r>
              <a:rPr lang="en-US" sz="2000" b="1" dirty="0"/>
              <a:t> </a:t>
            </a:r>
            <a:r>
              <a:rPr lang="en-US" sz="2000" b="1" dirty="0" err="1"/>
              <a:t>dibandingkan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semangat</a:t>
            </a:r>
            <a:r>
              <a:rPr lang="en-US" sz="2000" b="1" dirty="0"/>
              <a:t> </a:t>
            </a:r>
            <a:r>
              <a:rPr lang="en-US" sz="2000" b="1" dirty="0" err="1"/>
              <a:t>kerja</a:t>
            </a:r>
            <a:r>
              <a:rPr lang="en-US" sz="2000" b="1" dirty="0"/>
              <a:t> PT</a:t>
            </a:r>
            <a:r>
              <a:rPr lang="en-US" sz="2000" b="1" dirty="0" smtClean="0"/>
              <a:t>. AB.</a:t>
            </a:r>
            <a:endParaRPr lang="en-US" sz="2000" b="1" dirty="0"/>
          </a:p>
          <a:p>
            <a:pPr marL="288925" indent="-288925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b="1" dirty="0"/>
              <a:t>HIPOTESIS ASOSIATIF</a:t>
            </a:r>
          </a:p>
          <a:p>
            <a:pPr marL="1128713" lvl="1" indent="-495300">
              <a:lnSpc>
                <a:spcPct val="90000"/>
              </a:lnSpc>
            </a:pPr>
            <a:r>
              <a:rPr lang="en-US" sz="2000" b="1" dirty="0" err="1"/>
              <a:t>Kepuasan</a:t>
            </a:r>
            <a:r>
              <a:rPr lang="en-US" sz="2000" b="1" dirty="0"/>
              <a:t> </a:t>
            </a:r>
            <a:r>
              <a:rPr lang="en-US" sz="2000" b="1" dirty="0" err="1"/>
              <a:t>pasien</a:t>
            </a:r>
            <a:r>
              <a:rPr lang="en-US" sz="2000" b="1" dirty="0"/>
              <a:t> </a:t>
            </a:r>
            <a:r>
              <a:rPr lang="en-US" sz="2000" b="1" dirty="0" err="1"/>
              <a:t>berpengaruh</a:t>
            </a:r>
            <a:r>
              <a:rPr lang="en-US" sz="2000" b="1" dirty="0"/>
              <a:t> </a:t>
            </a:r>
            <a:r>
              <a:rPr lang="en-US" sz="2000" b="1" dirty="0" err="1"/>
              <a:t>signifikan</a:t>
            </a:r>
            <a:r>
              <a:rPr lang="en-US" sz="2000" b="1" dirty="0"/>
              <a:t> </a:t>
            </a:r>
            <a:r>
              <a:rPr lang="en-US" sz="2000" b="1" dirty="0" err="1"/>
              <a:t>terhadap</a:t>
            </a:r>
            <a:r>
              <a:rPr lang="en-US" sz="2000" b="1" dirty="0"/>
              <a:t> </a:t>
            </a:r>
            <a:r>
              <a:rPr lang="en-US" sz="2000" b="1" dirty="0" err="1"/>
              <a:t>loyalitas</a:t>
            </a:r>
            <a:r>
              <a:rPr lang="en-US" sz="2000" b="1" dirty="0"/>
              <a:t> </a:t>
            </a:r>
            <a:r>
              <a:rPr lang="en-US" sz="2000" b="1" dirty="0" err="1"/>
              <a:t>pasien</a:t>
            </a:r>
            <a:endParaRPr lang="en-US" sz="2000" b="1" dirty="0"/>
          </a:p>
          <a:p>
            <a:pPr marL="1128713" lvl="1" indent="-495300">
              <a:lnSpc>
                <a:spcPct val="90000"/>
              </a:lnSpc>
            </a:pPr>
            <a:r>
              <a:rPr lang="en-US" sz="2000" b="1" dirty="0" err="1"/>
              <a:t>Jumlah</a:t>
            </a:r>
            <a:r>
              <a:rPr lang="en-US" sz="2000" b="1" dirty="0"/>
              <a:t> </a:t>
            </a:r>
            <a:r>
              <a:rPr lang="en-US" sz="2000" b="1" dirty="0" err="1"/>
              <a:t>nasabah</a:t>
            </a:r>
            <a:r>
              <a:rPr lang="en-US" sz="2000" b="1" dirty="0"/>
              <a:t> </a:t>
            </a:r>
            <a:r>
              <a:rPr lang="en-US" sz="2000" b="1" dirty="0" err="1"/>
              <a:t>berpengaruh</a:t>
            </a:r>
            <a:r>
              <a:rPr lang="en-US" sz="2000" b="1" dirty="0"/>
              <a:t> </a:t>
            </a:r>
            <a:r>
              <a:rPr lang="en-US" sz="2000" b="1" dirty="0" err="1"/>
              <a:t>terhadap</a:t>
            </a:r>
            <a:r>
              <a:rPr lang="en-US" sz="2000" b="1" dirty="0"/>
              <a:t> </a:t>
            </a:r>
            <a:r>
              <a:rPr lang="en-US" sz="2000" b="1" dirty="0" err="1"/>
              <a:t>kinerja</a:t>
            </a:r>
            <a:r>
              <a:rPr lang="en-US" sz="2000" b="1" dirty="0"/>
              <a:t> </a:t>
            </a:r>
            <a:r>
              <a:rPr lang="en-US" sz="2000" b="1" dirty="0" err="1"/>
              <a:t>keuangan</a:t>
            </a:r>
            <a:r>
              <a:rPr lang="en-US" sz="2000" b="1" dirty="0"/>
              <a:t> bank </a:t>
            </a:r>
            <a:r>
              <a:rPr lang="en-US" sz="2000" b="1" dirty="0" smtClean="0"/>
              <a:t>XY</a:t>
            </a:r>
            <a:endParaRPr lang="en-US" sz="2000" b="1" dirty="0"/>
          </a:p>
          <a:p>
            <a:pPr marL="1128713" lvl="1" indent="-495300">
              <a:lnSpc>
                <a:spcPct val="90000"/>
              </a:lnSpc>
            </a:pPr>
            <a:r>
              <a:rPr lang="en-US" sz="2000" b="1" dirty="0" err="1"/>
              <a:t>Semangat</a:t>
            </a:r>
            <a:r>
              <a:rPr lang="en-US" sz="2000" b="1" dirty="0"/>
              <a:t> </a:t>
            </a:r>
            <a:r>
              <a:rPr lang="en-US" sz="2000" b="1" dirty="0" err="1"/>
              <a:t>kerja</a:t>
            </a:r>
            <a:r>
              <a:rPr lang="en-US" sz="2000" b="1" dirty="0"/>
              <a:t> </a:t>
            </a:r>
            <a:r>
              <a:rPr lang="en-US" sz="2000" b="1" dirty="0" err="1"/>
              <a:t>karyawan</a:t>
            </a:r>
            <a:r>
              <a:rPr lang="en-US" sz="2000" b="1" dirty="0"/>
              <a:t> </a:t>
            </a:r>
            <a:r>
              <a:rPr lang="en-US" sz="2000" b="1" dirty="0" err="1"/>
              <a:t>berpengaruh</a:t>
            </a:r>
            <a:r>
              <a:rPr lang="en-US" sz="2000" b="1" dirty="0"/>
              <a:t> </a:t>
            </a:r>
            <a:r>
              <a:rPr lang="en-US" sz="2000" b="1" dirty="0" err="1"/>
              <a:t>positif</a:t>
            </a:r>
            <a:r>
              <a:rPr lang="en-US" sz="2000" b="1" dirty="0"/>
              <a:t> </a:t>
            </a:r>
            <a:r>
              <a:rPr lang="en-US" sz="2000" b="1" dirty="0" err="1"/>
              <a:t>terhadap</a:t>
            </a:r>
            <a:r>
              <a:rPr lang="en-US" sz="2000" b="1" dirty="0"/>
              <a:t> </a:t>
            </a:r>
            <a:r>
              <a:rPr lang="en-US" sz="2000" b="1" dirty="0" err="1"/>
              <a:t>produktifitas</a:t>
            </a:r>
            <a:r>
              <a:rPr lang="en-US" sz="2000" b="1" dirty="0"/>
              <a:t> </a:t>
            </a:r>
            <a:r>
              <a:rPr lang="en-US" sz="2000" b="1" dirty="0" err="1" smtClean="0"/>
              <a:t>karyawan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1014413"/>
            <a:ext cx="9144000" cy="541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28600" indent="-228600" algn="ctr">
              <a:lnSpc>
                <a:spcPct val="120000"/>
              </a:lnSpc>
              <a:tabLst>
                <a:tab pos="228600" algn="l"/>
              </a:tabLst>
            </a:pPr>
            <a:r>
              <a:rPr lang="en-US" sz="2400" b="1" dirty="0" err="1" smtClean="0">
                <a:latin typeface="Arial" charset="0"/>
              </a:rPr>
              <a:t>Hipotesis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Deskriptif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adalah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nilai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suatu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variabel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mandiri</a:t>
            </a:r>
            <a:r>
              <a:rPr lang="en-US" sz="2400" b="1" dirty="0">
                <a:latin typeface="Arial" charset="0"/>
              </a:rPr>
              <a:t>, </a:t>
            </a:r>
            <a:r>
              <a:rPr lang="en-US" sz="2400" b="1" dirty="0" err="1" smtClean="0">
                <a:latin typeface="Arial" charset="0"/>
              </a:rPr>
              <a:t>bukan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perbandingan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dan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bukan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hubungan</a:t>
            </a:r>
            <a:r>
              <a:rPr lang="en-US" sz="2400" b="1" dirty="0">
                <a:latin typeface="Arial" charset="0"/>
              </a:rPr>
              <a:t>. </a:t>
            </a:r>
            <a:endParaRPr lang="en-US" sz="2400" b="1" dirty="0" smtClean="0">
              <a:latin typeface="Arial" charset="0"/>
            </a:endParaRPr>
          </a:p>
          <a:p>
            <a:pPr marL="228600" indent="-228600" algn="ctr">
              <a:lnSpc>
                <a:spcPct val="120000"/>
              </a:lnSpc>
              <a:tabLst>
                <a:tab pos="228600" algn="l"/>
              </a:tabLst>
            </a:pPr>
            <a:endParaRPr lang="en-US" sz="2400" b="1" dirty="0" smtClean="0">
              <a:latin typeface="Arial" charset="0"/>
            </a:endParaRPr>
          </a:p>
          <a:p>
            <a:pPr marL="228600" indent="-228600" algn="ctr">
              <a:lnSpc>
                <a:spcPct val="120000"/>
              </a:lnSpc>
              <a:tabLst>
                <a:tab pos="228600" algn="l"/>
              </a:tabLst>
            </a:pPr>
            <a:r>
              <a:rPr lang="en-US" sz="2400" b="1" dirty="0" err="1" smtClean="0">
                <a:latin typeface="Arial" charset="0"/>
              </a:rPr>
              <a:t>Sebagai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contoh</a:t>
            </a:r>
            <a:r>
              <a:rPr lang="en-US" sz="2400" b="1" dirty="0" smtClean="0">
                <a:latin typeface="Arial" charset="0"/>
              </a:rPr>
              <a:t>, </a:t>
            </a:r>
            <a:r>
              <a:rPr lang="en-US" sz="2400" b="1" dirty="0" err="1" smtClean="0">
                <a:latin typeface="Arial" charset="0"/>
              </a:rPr>
              <a:t>kalau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rumusan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masalah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 smtClean="0">
                <a:latin typeface="Arial" charset="0"/>
              </a:rPr>
              <a:t>penelitiannya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sbb</a:t>
            </a:r>
            <a:r>
              <a:rPr lang="en-US" sz="2400" b="1" dirty="0">
                <a:latin typeface="Arial" charset="0"/>
              </a:rPr>
              <a:t>:</a:t>
            </a:r>
          </a:p>
          <a:p>
            <a:pPr marL="228600" indent="-228600">
              <a:lnSpc>
                <a:spcPct val="120000"/>
              </a:lnSpc>
              <a:buFontTx/>
              <a:buChar char="•"/>
              <a:tabLst>
                <a:tab pos="228600" algn="l"/>
              </a:tabLst>
            </a:pPr>
            <a:r>
              <a:rPr lang="fr-FR" sz="2400" b="1" dirty="0" err="1">
                <a:latin typeface="Arial" charset="0"/>
              </a:rPr>
              <a:t>Seberapa</a:t>
            </a:r>
            <a:r>
              <a:rPr lang="fr-FR" sz="2400" b="1" dirty="0">
                <a:latin typeface="Arial" charset="0"/>
              </a:rPr>
              <a:t> </a:t>
            </a:r>
            <a:r>
              <a:rPr lang="fr-FR" sz="2400" b="1" dirty="0" err="1">
                <a:latin typeface="Arial" charset="0"/>
              </a:rPr>
              <a:t>tinggi</a:t>
            </a:r>
            <a:r>
              <a:rPr lang="fr-FR" sz="2400" b="1" dirty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produktivitas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Apel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smtClean="0">
                <a:latin typeface="Arial" charset="0"/>
              </a:rPr>
              <a:t>di Kota Batu?</a:t>
            </a:r>
            <a:endParaRPr lang="fr-FR" sz="2400" b="1" dirty="0">
              <a:latin typeface="Arial" charset="0"/>
            </a:endParaRPr>
          </a:p>
          <a:p>
            <a:pPr marL="228600" indent="-228600">
              <a:lnSpc>
                <a:spcPct val="120000"/>
              </a:lnSpc>
              <a:buFontTx/>
              <a:buChar char="•"/>
              <a:tabLst>
                <a:tab pos="228600" algn="l"/>
              </a:tabLst>
            </a:pPr>
            <a:r>
              <a:rPr lang="fr-FR" sz="2400" b="1" dirty="0" err="1">
                <a:latin typeface="Arial" charset="0"/>
              </a:rPr>
              <a:t>Berapa</a:t>
            </a:r>
            <a:r>
              <a:rPr lang="fr-FR" sz="2400" b="1" dirty="0">
                <a:latin typeface="Arial" charset="0"/>
              </a:rPr>
              <a:t> lama </a:t>
            </a:r>
            <a:r>
              <a:rPr lang="fr-FR" sz="2400" b="1" dirty="0" smtClean="0">
                <a:latin typeface="Arial" charset="0"/>
              </a:rPr>
              <a:t>daya </a:t>
            </a:r>
            <a:r>
              <a:rPr lang="fr-FR" sz="2400" b="1" dirty="0" err="1" smtClean="0">
                <a:latin typeface="Arial" charset="0"/>
              </a:rPr>
              <a:t>segar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buah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Apel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Manalagi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pada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kondisi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ruangan</a:t>
            </a:r>
            <a:r>
              <a:rPr lang="fr-FR" sz="2400" b="1" dirty="0" smtClean="0">
                <a:latin typeface="Arial" charset="0"/>
              </a:rPr>
              <a:t>?</a:t>
            </a:r>
            <a:endParaRPr lang="en-US" sz="2400" b="1" dirty="0">
              <a:latin typeface="Arial" charset="0"/>
            </a:endParaRPr>
          </a:p>
          <a:p>
            <a:pPr marL="228600" indent="-228600">
              <a:lnSpc>
                <a:spcPct val="120000"/>
              </a:lnSpc>
              <a:tabLst>
                <a:tab pos="228600" algn="l"/>
              </a:tabLst>
            </a:pPr>
            <a:endParaRPr lang="en-US" sz="2400" b="1" u="sng" dirty="0" smtClean="0">
              <a:latin typeface="Arial" charset="0"/>
            </a:endParaRPr>
          </a:p>
          <a:p>
            <a:pPr marL="228600" indent="-228600">
              <a:lnSpc>
                <a:spcPct val="120000"/>
              </a:lnSpc>
              <a:tabLst>
                <a:tab pos="228600" algn="l"/>
              </a:tabLst>
            </a:pPr>
            <a:r>
              <a:rPr lang="en-US" sz="2400" b="1" u="sng" dirty="0" err="1" smtClean="0">
                <a:latin typeface="Arial" charset="0"/>
              </a:rPr>
              <a:t>Rumusan</a:t>
            </a:r>
            <a:r>
              <a:rPr lang="en-US" sz="2400" b="1" u="sng" dirty="0" smtClean="0">
                <a:latin typeface="Arial" charset="0"/>
              </a:rPr>
              <a:t> </a:t>
            </a:r>
            <a:r>
              <a:rPr lang="en-US" sz="2400" b="1" u="sng" dirty="0" err="1" smtClean="0">
                <a:latin typeface="Arial" charset="0"/>
              </a:rPr>
              <a:t>hipotesisnya</a:t>
            </a:r>
            <a:r>
              <a:rPr lang="en-US" sz="2400" b="1" u="sng" dirty="0" smtClean="0">
                <a:latin typeface="Arial" charset="0"/>
              </a:rPr>
              <a:t>:</a:t>
            </a:r>
            <a:endParaRPr lang="en-US" sz="2400" b="1" u="sng" dirty="0">
              <a:latin typeface="Arial" charset="0"/>
            </a:endParaRPr>
          </a:p>
          <a:p>
            <a:pPr marL="228600" indent="-228600">
              <a:lnSpc>
                <a:spcPct val="120000"/>
              </a:lnSpc>
              <a:buFontTx/>
              <a:buChar char="•"/>
              <a:tabLst>
                <a:tab pos="228600" algn="l"/>
              </a:tabLst>
            </a:pPr>
            <a:r>
              <a:rPr lang="fr-FR" sz="2400" b="1" dirty="0" err="1" smtClean="0">
                <a:latin typeface="Arial" charset="0"/>
              </a:rPr>
              <a:t>Produktivitas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Apel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smtClean="0">
                <a:latin typeface="Arial" charset="0"/>
              </a:rPr>
              <a:t>di Kota Batu 20 </a:t>
            </a:r>
            <a:r>
              <a:rPr lang="fr-FR" sz="2400" b="1" dirty="0">
                <a:latin typeface="Arial" charset="0"/>
              </a:rPr>
              <a:t>ton/ha.</a:t>
            </a:r>
          </a:p>
          <a:p>
            <a:pPr marL="228600" indent="-228600">
              <a:lnSpc>
                <a:spcPct val="120000"/>
              </a:lnSpc>
              <a:buFontTx/>
              <a:buChar char="•"/>
              <a:tabLst>
                <a:tab pos="228600" algn="l"/>
              </a:tabLst>
            </a:pPr>
            <a:r>
              <a:rPr lang="fr-FR" sz="2400" b="1" dirty="0">
                <a:latin typeface="Arial" charset="0"/>
              </a:rPr>
              <a:t>Daya </a:t>
            </a:r>
            <a:r>
              <a:rPr lang="fr-FR" sz="2400" b="1" dirty="0" err="1">
                <a:latin typeface="Arial" charset="0"/>
              </a:rPr>
              <a:t>tahan</a:t>
            </a:r>
            <a:r>
              <a:rPr lang="fr-FR" sz="2400" b="1" dirty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segar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buah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Apel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Manalagi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pada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>
                <a:latin typeface="Arial" charset="0"/>
              </a:rPr>
              <a:t>suhu</a:t>
            </a:r>
            <a:r>
              <a:rPr lang="fr-FR" sz="2400" b="1" dirty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ruangan</a:t>
            </a:r>
            <a:r>
              <a:rPr lang="fr-FR" sz="2400" b="1" dirty="0" smtClean="0">
                <a:latin typeface="Arial" charset="0"/>
              </a:rPr>
              <a:t> </a:t>
            </a:r>
            <a:r>
              <a:rPr lang="fr-FR" sz="2400" b="1" dirty="0" err="1" smtClean="0">
                <a:latin typeface="Arial" charset="0"/>
              </a:rPr>
              <a:t>adalah</a:t>
            </a:r>
            <a:r>
              <a:rPr lang="fr-FR" sz="2400" b="1" dirty="0" smtClean="0">
                <a:latin typeface="Arial" charset="0"/>
              </a:rPr>
              <a:t> 20 </a:t>
            </a:r>
            <a:r>
              <a:rPr lang="fr-FR" sz="2400" b="1" dirty="0" err="1">
                <a:latin typeface="Arial" charset="0"/>
              </a:rPr>
              <a:t>hari</a:t>
            </a:r>
            <a:r>
              <a:rPr lang="fr-FR" sz="2400" b="1" dirty="0">
                <a:latin typeface="Arial" charset="0"/>
              </a:rPr>
              <a:t>.</a:t>
            </a:r>
            <a:endParaRPr lang="en-US" sz="2400" b="1" dirty="0">
              <a:latin typeface="Arial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solidFill>
            <a:schemeClr val="tx1"/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HIPOTESIS  DESKRIPTIF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04800" y="949325"/>
            <a:ext cx="8305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28600" indent="-228600" algn="ctr">
              <a:lnSpc>
                <a:spcPct val="120000"/>
              </a:lnSpc>
              <a:tabLst>
                <a:tab pos="228600" algn="l"/>
              </a:tabLst>
            </a:pPr>
            <a:r>
              <a:rPr lang="en-US" sz="2000" b="1" dirty="0" err="1" smtClean="0">
                <a:latin typeface="Arial" charset="0"/>
              </a:rPr>
              <a:t>Hipotesis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dirty="0" err="1" smtClean="0">
                <a:latin typeface="Arial" charset="0"/>
              </a:rPr>
              <a:t>Komparatif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dirty="0" err="1" smtClean="0">
                <a:latin typeface="Arial" charset="0"/>
              </a:rPr>
              <a:t>merupakan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dirty="0" err="1" smtClean="0">
                <a:latin typeface="Arial" charset="0"/>
              </a:rPr>
              <a:t>pernyataan</a:t>
            </a:r>
            <a:r>
              <a:rPr lang="en-US" sz="2000" b="1" dirty="0" smtClean="0">
                <a:latin typeface="Arial" charset="0"/>
              </a:rPr>
              <a:t> yang </a:t>
            </a:r>
            <a:r>
              <a:rPr lang="en-US" sz="2000" b="1" dirty="0" err="1">
                <a:latin typeface="Arial" charset="0"/>
              </a:rPr>
              <a:t>menunjukkan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dugaan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nilai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 smtClean="0">
                <a:latin typeface="Arial" charset="0"/>
              </a:rPr>
              <a:t>satu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variabel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atau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lebih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pada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sampel</a:t>
            </a:r>
            <a:r>
              <a:rPr lang="en-US" sz="2000" b="1" dirty="0">
                <a:latin typeface="Arial" charset="0"/>
              </a:rPr>
              <a:t> yang </a:t>
            </a:r>
            <a:r>
              <a:rPr lang="en-US" sz="2000" b="1" dirty="0" err="1">
                <a:latin typeface="Arial" charset="0"/>
              </a:rPr>
              <a:t>berbeda</a:t>
            </a:r>
            <a:r>
              <a:rPr lang="en-US" sz="2000" b="1" dirty="0">
                <a:latin typeface="Arial" charset="0"/>
              </a:rPr>
              <a:t>. </a:t>
            </a:r>
            <a:endParaRPr lang="en-US" sz="2000" b="1" dirty="0" smtClean="0">
              <a:latin typeface="Arial" charset="0"/>
            </a:endParaRPr>
          </a:p>
          <a:p>
            <a:pPr marL="228600" indent="-228600" algn="ctr">
              <a:lnSpc>
                <a:spcPct val="120000"/>
              </a:lnSpc>
              <a:tabLst>
                <a:tab pos="228600" algn="l"/>
              </a:tabLst>
            </a:pPr>
            <a:endParaRPr lang="en-US" sz="2000" b="1" dirty="0" smtClean="0">
              <a:latin typeface="Arial" charset="0"/>
            </a:endParaRPr>
          </a:p>
          <a:p>
            <a:pPr marL="228600" indent="-228600" algn="ctr">
              <a:lnSpc>
                <a:spcPct val="120000"/>
              </a:lnSpc>
              <a:tabLst>
                <a:tab pos="228600" algn="l"/>
              </a:tabLst>
            </a:pPr>
            <a:r>
              <a:rPr lang="en-US" sz="2000" b="1" dirty="0" err="1" smtClean="0">
                <a:latin typeface="Arial" charset="0"/>
              </a:rPr>
              <a:t>Contoh</a:t>
            </a:r>
            <a:r>
              <a:rPr lang="en-US" sz="2000" b="1" dirty="0" smtClean="0">
                <a:latin typeface="Arial" charset="0"/>
              </a:rPr>
              <a:t> : </a:t>
            </a:r>
            <a:r>
              <a:rPr lang="en-US" sz="2000" b="1" dirty="0" err="1" smtClean="0">
                <a:latin typeface="Arial" charset="0"/>
              </a:rPr>
              <a:t>Pertanyaan</a:t>
            </a:r>
            <a:r>
              <a:rPr lang="en-US" sz="2000" b="1" dirty="0" smtClean="0">
                <a:latin typeface="Arial" charset="0"/>
              </a:rPr>
              <a:t> </a:t>
            </a:r>
            <a:r>
              <a:rPr lang="en-US" sz="2000" b="1" dirty="0" err="1" smtClean="0">
                <a:latin typeface="Arial" charset="0"/>
              </a:rPr>
              <a:t>penelitiannya</a:t>
            </a:r>
            <a:r>
              <a:rPr lang="en-US" sz="2000" b="1" dirty="0" smtClean="0">
                <a:latin typeface="Arial" charset="0"/>
              </a:rPr>
              <a:t>:</a:t>
            </a:r>
            <a:endParaRPr lang="en-US" sz="2000" b="1" dirty="0">
              <a:latin typeface="Arial" charset="0"/>
            </a:endParaRPr>
          </a:p>
          <a:p>
            <a:pPr marL="228600" indent="-228600">
              <a:lnSpc>
                <a:spcPct val="120000"/>
              </a:lnSpc>
              <a:buFontTx/>
              <a:buChar char="•"/>
              <a:tabLst>
                <a:tab pos="228600" algn="l"/>
              </a:tabLst>
            </a:pPr>
            <a:r>
              <a:rPr lang="fr-FR" sz="2000" b="1" dirty="0" err="1">
                <a:latin typeface="Arial" charset="0"/>
              </a:rPr>
              <a:t>Apakah</a:t>
            </a:r>
            <a:r>
              <a:rPr lang="fr-FR" sz="2000" b="1" dirty="0">
                <a:latin typeface="Arial" charset="0"/>
              </a:rPr>
              <a:t> ada </a:t>
            </a:r>
            <a:r>
              <a:rPr lang="fr-FR" sz="2000" b="1" dirty="0" err="1">
                <a:latin typeface="Arial" charset="0"/>
              </a:rPr>
              <a:t>perbedaan</a:t>
            </a:r>
            <a:r>
              <a:rPr lang="fr-FR" sz="2000" b="1" dirty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produktivitas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Apel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Manalagi</a:t>
            </a:r>
            <a:r>
              <a:rPr lang="fr-FR" sz="2000" b="1" dirty="0" smtClean="0">
                <a:latin typeface="Arial" charset="0"/>
              </a:rPr>
              <a:t> di Kota Batu dan di </a:t>
            </a:r>
            <a:r>
              <a:rPr lang="fr-FR" sz="2000" b="1" dirty="0" smtClean="0">
                <a:latin typeface="Arial" charset="0"/>
              </a:rPr>
              <a:t>Kota Bandung</a:t>
            </a:r>
            <a:r>
              <a:rPr lang="fr-FR" sz="2000" b="1" dirty="0" smtClean="0">
                <a:latin typeface="Arial" charset="0"/>
              </a:rPr>
              <a:t>?</a:t>
            </a:r>
            <a:endParaRPr lang="fr-FR" sz="2000" b="1" dirty="0">
              <a:latin typeface="Arial" charset="0"/>
            </a:endParaRPr>
          </a:p>
          <a:p>
            <a:pPr marL="228600" indent="-228600">
              <a:lnSpc>
                <a:spcPct val="120000"/>
              </a:lnSpc>
              <a:buFontTx/>
              <a:buChar char="•"/>
              <a:tabLst>
                <a:tab pos="228600" algn="l"/>
              </a:tabLst>
            </a:pPr>
            <a:r>
              <a:rPr lang="fr-FR" sz="2000" b="1" dirty="0" err="1">
                <a:latin typeface="Arial" charset="0"/>
              </a:rPr>
              <a:t>Apakah</a:t>
            </a:r>
            <a:r>
              <a:rPr lang="fr-FR" sz="2000" b="1" dirty="0">
                <a:latin typeface="Arial" charset="0"/>
              </a:rPr>
              <a:t> ada </a:t>
            </a:r>
            <a:r>
              <a:rPr lang="fr-FR" sz="2000" b="1" dirty="0" err="1">
                <a:latin typeface="Arial" charset="0"/>
              </a:rPr>
              <a:t>perbedaan</a:t>
            </a:r>
            <a:r>
              <a:rPr lang="fr-FR" sz="2000" b="1" dirty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kadar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gula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pada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buah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Apel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Manalagi</a:t>
            </a:r>
            <a:r>
              <a:rPr lang="fr-FR" sz="2000" b="1" dirty="0" smtClean="0">
                <a:latin typeface="Arial" charset="0"/>
              </a:rPr>
              <a:t> dan </a:t>
            </a:r>
            <a:r>
              <a:rPr lang="fr-FR" sz="2000" b="1" dirty="0" err="1" smtClean="0">
                <a:latin typeface="Arial" charset="0"/>
              </a:rPr>
              <a:t>buah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Apel</a:t>
            </a:r>
            <a:r>
              <a:rPr lang="fr-FR" sz="2000" b="1" dirty="0" smtClean="0">
                <a:latin typeface="Arial" charset="0"/>
              </a:rPr>
              <a:t> Anna dari Kota Batu?</a:t>
            </a:r>
            <a:endParaRPr lang="en-US" sz="2000" b="1" dirty="0">
              <a:latin typeface="Arial" charset="0"/>
            </a:endParaRPr>
          </a:p>
          <a:p>
            <a:pPr marL="228600" indent="-228600">
              <a:lnSpc>
                <a:spcPct val="120000"/>
              </a:lnSpc>
              <a:tabLst>
                <a:tab pos="228600" algn="l"/>
              </a:tabLst>
            </a:pPr>
            <a:endParaRPr lang="en-US" sz="2000" b="1" u="sng" dirty="0" smtClean="0">
              <a:latin typeface="Arial" charset="0"/>
            </a:endParaRPr>
          </a:p>
          <a:p>
            <a:pPr marL="228600" indent="-228600">
              <a:lnSpc>
                <a:spcPct val="120000"/>
              </a:lnSpc>
              <a:tabLst>
                <a:tab pos="228600" algn="l"/>
              </a:tabLst>
            </a:pPr>
            <a:r>
              <a:rPr lang="en-US" sz="2000" b="1" u="sng" dirty="0" err="1" smtClean="0">
                <a:latin typeface="Arial" charset="0"/>
              </a:rPr>
              <a:t>Rumusan</a:t>
            </a:r>
            <a:r>
              <a:rPr lang="en-US" sz="2000" b="1" u="sng" dirty="0" smtClean="0">
                <a:latin typeface="Arial" charset="0"/>
              </a:rPr>
              <a:t> </a:t>
            </a:r>
            <a:r>
              <a:rPr lang="en-US" sz="2000" b="1" u="sng" dirty="0" err="1" smtClean="0">
                <a:latin typeface="Arial" charset="0"/>
              </a:rPr>
              <a:t>hipotesisnya</a:t>
            </a:r>
            <a:r>
              <a:rPr lang="en-US" sz="2000" b="1" u="sng" dirty="0" smtClean="0">
                <a:latin typeface="Arial" charset="0"/>
              </a:rPr>
              <a:t>:</a:t>
            </a:r>
            <a:endParaRPr lang="en-US" sz="2000" b="1" u="sng" dirty="0">
              <a:latin typeface="Arial" charset="0"/>
            </a:endParaRPr>
          </a:p>
          <a:p>
            <a:pPr marL="228600" indent="-228600">
              <a:lnSpc>
                <a:spcPct val="120000"/>
              </a:lnSpc>
              <a:buFontTx/>
              <a:buChar char="•"/>
              <a:tabLst>
                <a:tab pos="228600" algn="l"/>
              </a:tabLst>
            </a:pPr>
            <a:r>
              <a:rPr lang="fr-FR" sz="2000" b="1" dirty="0" err="1">
                <a:latin typeface="Arial" charset="0"/>
              </a:rPr>
              <a:t>Tidak</a:t>
            </a:r>
            <a:r>
              <a:rPr lang="fr-FR" sz="2000" b="1" dirty="0">
                <a:latin typeface="Arial" charset="0"/>
              </a:rPr>
              <a:t> </a:t>
            </a:r>
            <a:r>
              <a:rPr lang="fr-FR" sz="2000" b="1" dirty="0" err="1">
                <a:latin typeface="Arial" charset="0"/>
              </a:rPr>
              <a:t>terdapat</a:t>
            </a:r>
            <a:r>
              <a:rPr lang="fr-FR" sz="2000" b="1" dirty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perbedaan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>
                <a:latin typeface="Arial" charset="0"/>
              </a:rPr>
              <a:t>produktivitas</a:t>
            </a:r>
            <a:r>
              <a:rPr lang="fr-FR" sz="2000" b="1" dirty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buah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>
                <a:latin typeface="Arial" charset="0"/>
              </a:rPr>
              <a:t>a</a:t>
            </a:r>
            <a:r>
              <a:rPr lang="fr-FR" sz="2000" b="1" dirty="0" err="1" smtClean="0">
                <a:latin typeface="Arial" charset="0"/>
              </a:rPr>
              <a:t>pel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smtClean="0">
                <a:latin typeface="Arial" charset="0"/>
              </a:rPr>
              <a:t>di Kota Batu dan di </a:t>
            </a:r>
            <a:r>
              <a:rPr lang="fr-FR" sz="2000" b="1" dirty="0" smtClean="0">
                <a:latin typeface="Arial" charset="0"/>
              </a:rPr>
              <a:t>Kota Bandung. </a:t>
            </a:r>
            <a:r>
              <a:rPr lang="fr-FR" sz="2000" b="1" dirty="0">
                <a:latin typeface="Arial" charset="0"/>
              </a:rPr>
              <a:t>Ho: </a:t>
            </a:r>
            <a:r>
              <a:rPr lang="fr-FR" sz="2000" b="1" dirty="0">
                <a:latin typeface="Arial" charset="0"/>
                <a:sym typeface="Symbol" pitchFamily="18" charset="2"/>
              </a:rPr>
              <a:t>1 = 2</a:t>
            </a:r>
            <a:r>
              <a:rPr lang="fr-FR" sz="2000" b="1" dirty="0">
                <a:latin typeface="Arial" charset="0"/>
              </a:rPr>
              <a:t>    Ha: </a:t>
            </a:r>
            <a:r>
              <a:rPr lang="fr-FR" sz="2000" b="1" dirty="0">
                <a:sym typeface="Symbol" pitchFamily="18" charset="2"/>
              </a:rPr>
              <a:t>1  2</a:t>
            </a:r>
            <a:endParaRPr lang="fr-FR" sz="2000" b="1" dirty="0">
              <a:latin typeface="Arial" charset="0"/>
            </a:endParaRPr>
          </a:p>
          <a:p>
            <a:pPr marL="228600" indent="-228600">
              <a:lnSpc>
                <a:spcPct val="120000"/>
              </a:lnSpc>
              <a:buFontTx/>
              <a:buChar char="•"/>
              <a:tabLst>
                <a:tab pos="228600" algn="l"/>
              </a:tabLst>
            </a:pPr>
            <a:r>
              <a:rPr lang="fr-FR" sz="2000" b="1" dirty="0" smtClean="0">
                <a:latin typeface="Arial" charset="0"/>
              </a:rPr>
              <a:t>Kadar </a:t>
            </a:r>
            <a:r>
              <a:rPr lang="fr-FR" sz="2000" b="1" dirty="0" err="1" smtClean="0">
                <a:latin typeface="Arial" charset="0"/>
              </a:rPr>
              <a:t>gula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buah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apel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Manalagi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tidak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>
                <a:latin typeface="Arial" charset="0"/>
              </a:rPr>
              <a:t>berbeda</a:t>
            </a:r>
            <a:r>
              <a:rPr lang="fr-FR" sz="2000" b="1" dirty="0">
                <a:latin typeface="Arial" charset="0"/>
              </a:rPr>
              <a:t> </a:t>
            </a:r>
            <a:r>
              <a:rPr lang="fr-FR" sz="2000" b="1" dirty="0" err="1">
                <a:latin typeface="Arial" charset="0"/>
              </a:rPr>
              <a:t>dibandingkan</a:t>
            </a:r>
            <a:r>
              <a:rPr lang="fr-FR" sz="2000" b="1" dirty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buah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err="1" smtClean="0">
                <a:latin typeface="Arial" charset="0"/>
              </a:rPr>
              <a:t>apel</a:t>
            </a:r>
            <a:r>
              <a:rPr lang="fr-FR" sz="2000" b="1" dirty="0" smtClean="0">
                <a:latin typeface="Arial" charset="0"/>
              </a:rPr>
              <a:t> </a:t>
            </a:r>
            <a:r>
              <a:rPr lang="fr-FR" sz="2000" b="1" dirty="0" smtClean="0">
                <a:latin typeface="Arial" charset="0"/>
              </a:rPr>
              <a:t>Anna. </a:t>
            </a:r>
            <a:r>
              <a:rPr lang="fr-FR" sz="2000" b="1" dirty="0"/>
              <a:t>Ho: </a:t>
            </a:r>
            <a:r>
              <a:rPr lang="fr-FR" sz="2000" b="1" dirty="0">
                <a:sym typeface="Symbol" pitchFamily="18" charset="2"/>
              </a:rPr>
              <a:t>1 = 2</a:t>
            </a:r>
            <a:r>
              <a:rPr lang="fr-FR" sz="2000" b="1" dirty="0"/>
              <a:t>    Ha: </a:t>
            </a:r>
            <a:r>
              <a:rPr lang="fr-FR" sz="2000" b="1" dirty="0">
                <a:sym typeface="Symbol" pitchFamily="18" charset="2"/>
              </a:rPr>
              <a:t>1  2</a:t>
            </a:r>
            <a:r>
              <a:rPr lang="fr-FR" sz="2000" b="1" dirty="0">
                <a:latin typeface="Arial" charset="0"/>
              </a:rPr>
              <a:t>.</a:t>
            </a:r>
            <a:endParaRPr lang="en-US" sz="2000" b="1" dirty="0">
              <a:latin typeface="Arial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solidFill>
            <a:schemeClr val="tx1"/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HIPOTESIS  KOMPARATIF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838200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28600" indent="-228600" algn="ctr">
              <a:tabLst>
                <a:tab pos="228600" algn="l"/>
              </a:tabLst>
            </a:pPr>
            <a:r>
              <a:rPr lang="en-US" sz="2400" b="1" dirty="0" err="1" smtClean="0"/>
              <a:t>Hipotesis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Asosiatif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merupakan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pernyataan</a:t>
            </a:r>
            <a:r>
              <a:rPr lang="en-US" sz="2400" b="1" dirty="0" smtClean="0"/>
              <a:t> yang </a:t>
            </a:r>
            <a:r>
              <a:rPr lang="en-US" sz="2400" b="1" dirty="0" err="1"/>
              <a:t>menunjukkan</a:t>
            </a:r>
            <a:r>
              <a:rPr lang="en-US" sz="2400" b="1" dirty="0"/>
              <a:t> </a:t>
            </a:r>
            <a:r>
              <a:rPr lang="en-US" sz="2400" b="1" dirty="0" err="1"/>
              <a:t>dugaan</a:t>
            </a:r>
            <a:r>
              <a:rPr lang="en-US" sz="2400" b="1" dirty="0"/>
              <a:t> </a:t>
            </a:r>
            <a:r>
              <a:rPr lang="en-US" sz="2400" b="1" dirty="0" err="1" smtClean="0"/>
              <a:t>hubungan</a:t>
            </a:r>
            <a:r>
              <a:rPr lang="en-US" sz="2400" b="1" dirty="0" smtClean="0"/>
              <a:t> </a:t>
            </a:r>
            <a:r>
              <a:rPr lang="en-US" sz="2400" b="1" dirty="0" err="1"/>
              <a:t>antara</a:t>
            </a:r>
            <a:r>
              <a:rPr lang="en-US" sz="2400" b="1" dirty="0"/>
              <a:t> </a:t>
            </a:r>
            <a:r>
              <a:rPr lang="en-US" sz="2400" b="1" dirty="0" err="1"/>
              <a:t>dua</a:t>
            </a:r>
            <a:r>
              <a:rPr lang="en-US" sz="2400" b="1" dirty="0"/>
              <a:t> </a:t>
            </a:r>
            <a:r>
              <a:rPr lang="en-US" sz="2400" b="1" dirty="0" err="1"/>
              <a:t>variabel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lebih</a:t>
            </a:r>
            <a:r>
              <a:rPr lang="en-US" sz="2400" b="1" dirty="0"/>
              <a:t>. </a:t>
            </a:r>
            <a:endParaRPr lang="en-US" sz="2400" b="1" dirty="0" smtClean="0"/>
          </a:p>
          <a:p>
            <a:pPr marL="228600" indent="-228600" algn="ctr">
              <a:tabLst>
                <a:tab pos="228600" algn="l"/>
              </a:tabLst>
            </a:pPr>
            <a:endParaRPr lang="en-US" sz="2400" b="1" dirty="0" smtClean="0"/>
          </a:p>
          <a:p>
            <a:pPr marL="228600" indent="-228600" algn="ctr">
              <a:tabLst>
                <a:tab pos="228600" algn="l"/>
              </a:tabLst>
            </a:pPr>
            <a:r>
              <a:rPr lang="en-US" sz="2400" b="1" dirty="0" err="1" smtClean="0"/>
              <a:t>Contoh</a:t>
            </a:r>
            <a:r>
              <a:rPr lang="en-US" sz="2400" b="1" dirty="0" smtClean="0"/>
              <a:t> :  </a:t>
            </a:r>
            <a:r>
              <a:rPr lang="en-US" sz="2400" b="1" dirty="0" err="1" smtClean="0"/>
              <a:t>Pertanyaan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penelitiannya</a:t>
            </a:r>
            <a:r>
              <a:rPr lang="en-US" sz="2400" b="1" dirty="0" smtClean="0"/>
              <a:t>:</a:t>
            </a:r>
            <a:endParaRPr lang="en-US" sz="2400" b="1" dirty="0"/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fr-FR" sz="2400" b="1" dirty="0" err="1"/>
              <a:t>Apakah</a:t>
            </a:r>
            <a:r>
              <a:rPr lang="fr-FR" sz="2400" b="1" dirty="0"/>
              <a:t> ada </a:t>
            </a:r>
            <a:r>
              <a:rPr lang="fr-FR" sz="2400" b="1" dirty="0" err="1"/>
              <a:t>hubungan</a:t>
            </a:r>
            <a:r>
              <a:rPr lang="fr-FR" sz="2400" b="1" dirty="0"/>
              <a:t> </a:t>
            </a:r>
            <a:r>
              <a:rPr lang="fr-FR" sz="2400" b="1" dirty="0" err="1"/>
              <a:t>antara</a:t>
            </a:r>
            <a:r>
              <a:rPr lang="fr-FR" sz="2400" b="1" dirty="0"/>
              <a:t> </a:t>
            </a:r>
            <a:r>
              <a:rPr lang="fr-FR" sz="2400" b="1" dirty="0" err="1" smtClean="0"/>
              <a:t>harga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buah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dengan</a:t>
            </a:r>
            <a:r>
              <a:rPr lang="fr-FR" sz="2400" b="1" dirty="0" smtClean="0"/>
              <a:t> </a:t>
            </a:r>
            <a:r>
              <a:rPr lang="fr-FR" sz="2400" b="1" dirty="0"/>
              <a:t>volume </a:t>
            </a:r>
            <a:r>
              <a:rPr lang="fr-FR" sz="2400" b="1" dirty="0" err="1" smtClean="0"/>
              <a:t>penjualan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buah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Apel</a:t>
            </a:r>
            <a:r>
              <a:rPr lang="fr-FR" sz="2400" b="1" dirty="0" smtClean="0"/>
              <a:t>?</a:t>
            </a:r>
            <a:endParaRPr lang="fr-FR" sz="2400" b="1" dirty="0"/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fr-FR" sz="2400" b="1" dirty="0" err="1"/>
              <a:t>Apakah</a:t>
            </a:r>
            <a:r>
              <a:rPr lang="fr-FR" sz="2400" b="1" dirty="0"/>
              <a:t> ada </a:t>
            </a:r>
            <a:r>
              <a:rPr lang="fr-FR" sz="2400" b="1" dirty="0" err="1"/>
              <a:t>pengaruh</a:t>
            </a:r>
            <a:r>
              <a:rPr lang="fr-FR" sz="2400" b="1" dirty="0"/>
              <a:t> </a:t>
            </a:r>
            <a:r>
              <a:rPr lang="fr-FR" sz="2400" b="1" dirty="0" err="1" smtClean="0"/>
              <a:t>pemupukan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tanaman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Apel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Manalagi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terhadap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kadar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gula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buah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Apel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Manalagi</a:t>
            </a:r>
            <a:r>
              <a:rPr lang="fr-FR" sz="2400" b="1" dirty="0" smtClean="0"/>
              <a:t> ?</a:t>
            </a:r>
            <a:endParaRPr lang="en-US" sz="2400" b="1" dirty="0"/>
          </a:p>
          <a:p>
            <a:pPr marL="228600" indent="-228600">
              <a:tabLst>
                <a:tab pos="228600" algn="l"/>
              </a:tabLst>
            </a:pPr>
            <a:endParaRPr lang="en-US" sz="2400" b="1" u="sng" dirty="0" smtClean="0"/>
          </a:p>
          <a:p>
            <a:pPr marL="228600" indent="-228600">
              <a:tabLst>
                <a:tab pos="228600" algn="l"/>
              </a:tabLst>
            </a:pPr>
            <a:r>
              <a:rPr lang="en-US" sz="2400" b="1" u="sng" dirty="0" err="1" smtClean="0"/>
              <a:t>Rumusan</a:t>
            </a:r>
            <a:r>
              <a:rPr lang="en-US" sz="2400" b="1" u="sng" dirty="0" smtClean="0"/>
              <a:t> </a:t>
            </a:r>
            <a:r>
              <a:rPr lang="en-US" sz="2400" b="1" u="sng" dirty="0" err="1"/>
              <a:t>hipotesis</a:t>
            </a:r>
            <a:r>
              <a:rPr lang="en-US" sz="2400" b="1" u="sng" dirty="0"/>
              <a:t>: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fr-FR" sz="2400" b="1" dirty="0" err="1"/>
              <a:t>Tidak</a:t>
            </a:r>
            <a:r>
              <a:rPr lang="fr-FR" sz="2400" b="1" dirty="0"/>
              <a:t> ada </a:t>
            </a:r>
            <a:r>
              <a:rPr lang="fr-FR" sz="2400" b="1" dirty="0" err="1"/>
              <a:t>hubungan</a:t>
            </a:r>
            <a:r>
              <a:rPr lang="fr-FR" sz="2400" b="1" dirty="0"/>
              <a:t> </a:t>
            </a:r>
            <a:r>
              <a:rPr lang="fr-FR" sz="2400" b="1" dirty="0" err="1"/>
              <a:t>antara</a:t>
            </a:r>
            <a:r>
              <a:rPr lang="fr-FR" sz="2400" b="1" dirty="0"/>
              <a:t> </a:t>
            </a:r>
            <a:r>
              <a:rPr lang="fr-FR" sz="2400" b="1" dirty="0" err="1" smtClean="0"/>
              <a:t>harga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buah</a:t>
            </a:r>
            <a:r>
              <a:rPr lang="fr-FR" sz="2400" b="1" dirty="0" smtClean="0"/>
              <a:t> appel </a:t>
            </a:r>
            <a:r>
              <a:rPr lang="fr-FR" sz="2400" b="1" dirty="0" err="1" smtClean="0"/>
              <a:t>dengan</a:t>
            </a:r>
            <a:r>
              <a:rPr lang="fr-FR" sz="2400" b="1" dirty="0" smtClean="0"/>
              <a:t> </a:t>
            </a:r>
            <a:r>
              <a:rPr lang="fr-FR" sz="2400" b="1" dirty="0"/>
              <a:t>volume </a:t>
            </a:r>
            <a:r>
              <a:rPr lang="fr-FR" sz="2400" b="1" dirty="0" err="1" smtClean="0"/>
              <a:t>penjualan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buah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apel</a:t>
            </a:r>
            <a:r>
              <a:rPr lang="fr-FR" sz="2400" b="1" dirty="0" smtClean="0"/>
              <a:t>. </a:t>
            </a:r>
            <a:r>
              <a:rPr lang="fr-FR" sz="2400" b="1" dirty="0"/>
              <a:t>Ho: </a:t>
            </a:r>
            <a:r>
              <a:rPr lang="fr-FR" sz="2400" b="1" dirty="0">
                <a:sym typeface="Symbol" pitchFamily="18" charset="2"/>
              </a:rPr>
              <a:t> = 0</a:t>
            </a:r>
            <a:r>
              <a:rPr lang="fr-FR" sz="2400" b="1" dirty="0"/>
              <a:t>    Ha: </a:t>
            </a:r>
            <a:r>
              <a:rPr lang="fr-FR" sz="2400" b="1" dirty="0">
                <a:sym typeface="Symbol" pitchFamily="18" charset="2"/>
              </a:rPr>
              <a:t>  0</a:t>
            </a:r>
            <a:endParaRPr lang="fr-FR" sz="2400" b="1" dirty="0"/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fr-FR" sz="2400" b="1" dirty="0" err="1"/>
              <a:t>Tidak</a:t>
            </a:r>
            <a:r>
              <a:rPr lang="fr-FR" sz="2400" b="1" dirty="0"/>
              <a:t> ada </a:t>
            </a:r>
            <a:r>
              <a:rPr lang="fr-FR" sz="2400" b="1" dirty="0" err="1"/>
              <a:t>pengaruh</a:t>
            </a:r>
            <a:r>
              <a:rPr lang="fr-FR" sz="2400" b="1" dirty="0"/>
              <a:t> </a:t>
            </a:r>
            <a:r>
              <a:rPr lang="fr-FR" sz="2400" b="1" dirty="0" err="1" smtClean="0"/>
              <a:t>pemupukan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tanaman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terhadap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kadar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gula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buah</a:t>
            </a:r>
            <a:r>
              <a:rPr lang="fr-FR" sz="2400" b="1" dirty="0" smtClean="0"/>
              <a:t> Appel. </a:t>
            </a:r>
            <a:r>
              <a:rPr lang="fr-FR" sz="2400" b="1" dirty="0"/>
              <a:t>Ho: </a:t>
            </a:r>
            <a:r>
              <a:rPr lang="fr-FR" sz="2400" b="1" dirty="0">
                <a:sym typeface="Symbol" pitchFamily="18" charset="2"/>
              </a:rPr>
              <a:t> = 0</a:t>
            </a:r>
            <a:r>
              <a:rPr lang="fr-FR" sz="2400" b="1" dirty="0"/>
              <a:t>    Ha: </a:t>
            </a:r>
            <a:r>
              <a:rPr lang="fr-FR" sz="2400" b="1" dirty="0">
                <a:sym typeface="Symbol" pitchFamily="18" charset="2"/>
              </a:rPr>
              <a:t>  0</a:t>
            </a:r>
            <a:r>
              <a:rPr lang="fr-FR" sz="2400" b="1" dirty="0" smtClean="0"/>
              <a:t>.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endParaRPr lang="en-US" sz="2400" b="1" dirty="0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solidFill>
            <a:schemeClr val="tx1"/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HIPOTESIS  ASOSIATIF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42988"/>
          </a:xfrm>
          <a:solidFill>
            <a:srgbClr val="040000"/>
          </a:solidFill>
        </p:spPr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  <a:latin typeface="Arial Black" pitchFamily="34" charset="0"/>
              </a:rPr>
              <a:t>DALAM SEBUAH PENELITIAN HIPOTESIS DAPAT DINYATAKAN DALAM BEBERAPA BENTUK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86800" cy="4876800"/>
          </a:xfrm>
        </p:spPr>
        <p:txBody>
          <a:bodyPr>
            <a:noAutofit/>
          </a:bodyPr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en-US" sz="4000" b="1" dirty="0" err="1"/>
              <a:t>Hipotesis</a:t>
            </a:r>
            <a:r>
              <a:rPr lang="en-US" sz="4000" b="1" dirty="0"/>
              <a:t> </a:t>
            </a:r>
            <a:r>
              <a:rPr lang="en-US" sz="4000" b="1" dirty="0" err="1"/>
              <a:t>Nol</a:t>
            </a:r>
            <a:endParaRPr lang="en-US" sz="4000" b="1" dirty="0"/>
          </a:p>
          <a:p>
            <a:pPr marL="571500" indent="-571500" algn="just">
              <a:buFontTx/>
              <a:buNone/>
            </a:pPr>
            <a:r>
              <a:rPr lang="en-US" sz="2000" b="1" dirty="0"/>
              <a:t>	</a:t>
            </a:r>
            <a:r>
              <a:rPr lang="en-US" sz="2400" b="1" dirty="0" err="1"/>
              <a:t>Merupakan</a:t>
            </a:r>
            <a:r>
              <a:rPr lang="en-US" sz="2400" b="1" dirty="0"/>
              <a:t> </a:t>
            </a:r>
            <a:r>
              <a:rPr lang="en-US" sz="2400" b="1" dirty="0" err="1"/>
              <a:t>hipotesis</a:t>
            </a:r>
            <a:r>
              <a:rPr lang="en-US" sz="2400" b="1" dirty="0"/>
              <a:t> yang </a:t>
            </a:r>
            <a:r>
              <a:rPr lang="en-US" sz="2400" b="1" dirty="0" err="1"/>
              <a:t>menyatakan</a:t>
            </a:r>
            <a:r>
              <a:rPr lang="en-US" sz="2400" b="1" dirty="0"/>
              <a:t> </a:t>
            </a:r>
            <a:r>
              <a:rPr lang="en-US" sz="2400" b="1" dirty="0" err="1"/>
              <a:t>hubungan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pengaruh</a:t>
            </a:r>
            <a:r>
              <a:rPr lang="en-US" sz="2400" b="1" dirty="0"/>
              <a:t> </a:t>
            </a:r>
            <a:r>
              <a:rPr lang="en-US" sz="2400" b="1" dirty="0" err="1"/>
              <a:t>antar</a:t>
            </a:r>
            <a:r>
              <a:rPr lang="en-US" sz="2400" b="1" dirty="0"/>
              <a:t> </a:t>
            </a:r>
            <a:r>
              <a:rPr lang="en-US" sz="2400" b="1" dirty="0" err="1" smtClean="0"/>
              <a:t>variabel</a:t>
            </a:r>
            <a:r>
              <a:rPr lang="en-US" sz="2400" b="1" dirty="0" smtClean="0"/>
              <a:t>, </a:t>
            </a:r>
            <a:r>
              <a:rPr lang="en-US" sz="2400" b="1" dirty="0" err="1"/>
              <a:t>sama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nol. 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</a:t>
            </a:r>
            <a:r>
              <a:rPr lang="en-US" sz="2400" b="1" dirty="0" err="1"/>
              <a:t>kata</a:t>
            </a:r>
            <a:r>
              <a:rPr lang="en-US" sz="2400" b="1" dirty="0"/>
              <a:t> lain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 smtClean="0"/>
              <a:t>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perbedaan</a:t>
            </a:r>
            <a:r>
              <a:rPr lang="en-US" sz="2400" b="1" dirty="0"/>
              <a:t>,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hubungan</a:t>
            </a:r>
            <a:r>
              <a:rPr lang="en-US" sz="2400" b="1" dirty="0" smtClean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pengaruh</a:t>
            </a:r>
            <a:r>
              <a:rPr lang="en-US" sz="2400" b="1" dirty="0" smtClean="0"/>
              <a:t> </a:t>
            </a:r>
            <a:r>
              <a:rPr lang="en-US" sz="2400" b="1" dirty="0" err="1"/>
              <a:t>antar</a:t>
            </a:r>
            <a:r>
              <a:rPr lang="en-US" sz="2400" b="1" dirty="0"/>
              <a:t> </a:t>
            </a:r>
            <a:r>
              <a:rPr lang="en-US" sz="2400" b="1" dirty="0" err="1"/>
              <a:t>variabel</a:t>
            </a:r>
            <a:r>
              <a:rPr lang="en-US" sz="2400" b="1" dirty="0"/>
              <a:t>.</a:t>
            </a:r>
            <a:endParaRPr lang="en-US" sz="2000" b="1" dirty="0"/>
          </a:p>
          <a:p>
            <a:pPr marL="571500" indent="-571500">
              <a:buFont typeface="Wingdings" pitchFamily="2" charset="2"/>
              <a:buAutoNum type="arabicPeriod" startAt="2"/>
            </a:pPr>
            <a:r>
              <a:rPr lang="en-US" sz="4000" b="1" dirty="0" err="1"/>
              <a:t>Hipotesis</a:t>
            </a:r>
            <a:r>
              <a:rPr lang="en-US" sz="4000" b="1" dirty="0"/>
              <a:t> </a:t>
            </a:r>
            <a:r>
              <a:rPr lang="en-US" sz="4000" b="1" dirty="0" err="1"/>
              <a:t>Alternatif</a:t>
            </a:r>
            <a:endParaRPr lang="en-US" sz="4000" b="1" dirty="0"/>
          </a:p>
          <a:p>
            <a:pPr marL="571500" indent="-571500" algn="just">
              <a:buFontTx/>
              <a:buNone/>
            </a:pPr>
            <a:r>
              <a:rPr lang="en-US" sz="2000" b="1" dirty="0"/>
              <a:t>	</a:t>
            </a:r>
            <a:r>
              <a:rPr lang="en-US" sz="2400" b="1" dirty="0" err="1"/>
              <a:t>Merupakan</a:t>
            </a:r>
            <a:r>
              <a:rPr lang="en-US" sz="2400" b="1" dirty="0"/>
              <a:t> </a:t>
            </a:r>
            <a:r>
              <a:rPr lang="en-US" sz="2400" b="1" dirty="0" err="1"/>
              <a:t>hipotesis</a:t>
            </a:r>
            <a:r>
              <a:rPr lang="en-US" sz="2400" b="1" dirty="0"/>
              <a:t> yang </a:t>
            </a:r>
            <a:r>
              <a:rPr lang="en-US" sz="2400" b="1" dirty="0" err="1"/>
              <a:t>menyatakan</a:t>
            </a:r>
            <a:r>
              <a:rPr lang="en-US" sz="2400" b="1" dirty="0"/>
              <a:t> </a:t>
            </a:r>
            <a:r>
              <a:rPr lang="en-US" sz="2400" b="1" dirty="0" err="1"/>
              <a:t>adanya</a:t>
            </a:r>
            <a:r>
              <a:rPr lang="en-US" sz="2400" b="1" dirty="0"/>
              <a:t> </a:t>
            </a:r>
            <a:r>
              <a:rPr lang="en-US" sz="2400" b="1" dirty="0" err="1"/>
              <a:t>perbedaan</a:t>
            </a:r>
            <a:r>
              <a:rPr lang="en-US" sz="2400" b="1" dirty="0"/>
              <a:t>, </a:t>
            </a:r>
            <a:r>
              <a:rPr lang="en-US" sz="2400" b="1" dirty="0" err="1"/>
              <a:t>hubungan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pengaruh</a:t>
            </a:r>
            <a:r>
              <a:rPr lang="en-US" sz="2400" b="1" dirty="0"/>
              <a:t> </a:t>
            </a:r>
            <a:r>
              <a:rPr lang="en-US" sz="2400" b="1" dirty="0" err="1"/>
              <a:t>antar</a:t>
            </a:r>
            <a:r>
              <a:rPr lang="en-US" sz="2400" b="1" dirty="0"/>
              <a:t> </a:t>
            </a:r>
            <a:r>
              <a:rPr lang="en-US" sz="2400" b="1" dirty="0" err="1"/>
              <a:t>variabel</a:t>
            </a:r>
            <a:r>
              <a:rPr lang="en-US" sz="2400" b="1" dirty="0"/>
              <a:t>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sama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nol. 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</a:t>
            </a:r>
            <a:r>
              <a:rPr lang="en-US" sz="2400" b="1" dirty="0" err="1"/>
              <a:t>kata</a:t>
            </a:r>
            <a:r>
              <a:rPr lang="en-US" sz="2400" b="1" dirty="0"/>
              <a:t> lain </a:t>
            </a:r>
            <a:r>
              <a:rPr lang="en-US" sz="2400" b="1" dirty="0" err="1" smtClean="0"/>
              <a:t>ada</a:t>
            </a:r>
            <a:r>
              <a:rPr lang="en-US" sz="2400" b="1" dirty="0" smtClean="0"/>
              <a:t> </a:t>
            </a:r>
            <a:r>
              <a:rPr lang="en-US" sz="2400" b="1" dirty="0" err="1"/>
              <a:t>perbedaan</a:t>
            </a:r>
            <a:r>
              <a:rPr lang="en-US" sz="2400" b="1" dirty="0"/>
              <a:t>, </a:t>
            </a:r>
            <a:r>
              <a:rPr lang="en-US" sz="2400" b="1" dirty="0" err="1" smtClean="0"/>
              <a:t>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hubungan</a:t>
            </a:r>
            <a:r>
              <a:rPr lang="en-US" sz="2400" b="1" dirty="0" smtClean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 smtClean="0"/>
              <a:t>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pengaruh</a:t>
            </a:r>
            <a:r>
              <a:rPr lang="en-US" sz="2400" b="1" dirty="0" smtClean="0"/>
              <a:t> </a:t>
            </a:r>
            <a:r>
              <a:rPr lang="en-US" sz="2400" b="1" dirty="0" err="1"/>
              <a:t>antar</a:t>
            </a:r>
            <a:r>
              <a:rPr lang="en-US" sz="2400" b="1" dirty="0"/>
              <a:t> </a:t>
            </a:r>
            <a:r>
              <a:rPr lang="en-US" sz="2400" b="1" dirty="0" err="1"/>
              <a:t>variabel</a:t>
            </a:r>
            <a:r>
              <a:rPr lang="en-US" sz="2400" b="1" dirty="0"/>
              <a:t> (</a:t>
            </a:r>
            <a:r>
              <a:rPr lang="en-US" sz="2400" b="1" dirty="0" err="1"/>
              <a:t>merupakan</a:t>
            </a:r>
            <a:r>
              <a:rPr lang="en-US" sz="2400" b="1" dirty="0"/>
              <a:t> </a:t>
            </a:r>
            <a:r>
              <a:rPr lang="en-US" sz="2400" b="1" dirty="0" err="1"/>
              <a:t>kebalikan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 smtClean="0"/>
              <a:t>Hipotesis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Nol</a:t>
            </a:r>
            <a:r>
              <a:rPr lang="en-US" sz="2400" b="1" dirty="0" smtClean="0"/>
              <a:t>)</a:t>
            </a:r>
            <a:endParaRPr lang="en-US" sz="2400" b="1" dirty="0"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AutoNum type="arabicPeriod" startAt="2"/>
            </a:pP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49325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Ciri-Ciri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Hipotesis</a:t>
            </a:r>
            <a:r>
              <a:rPr lang="en-US" sz="3600" b="1" dirty="0">
                <a:solidFill>
                  <a:schemeClr val="bg1"/>
                </a:solidFill>
              </a:rPr>
              <a:t> Yang </a:t>
            </a:r>
            <a:r>
              <a:rPr lang="en-US" sz="3600" b="1" dirty="0" err="1">
                <a:solidFill>
                  <a:schemeClr val="bg1"/>
                </a:solidFill>
              </a:rPr>
              <a:t>Baik</a:t>
            </a:r>
            <a:r>
              <a:rPr lang="en-US" sz="36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763000" cy="4897437"/>
          </a:xfrm>
        </p:spPr>
        <p:txBody>
          <a:bodyPr>
            <a:normAutofit lnSpcReduction="10000"/>
          </a:bodyPr>
          <a:lstStyle/>
          <a:p>
            <a:pPr marL="571500" indent="-571500">
              <a:lnSpc>
                <a:spcPct val="80000"/>
              </a:lnSpc>
              <a:buFont typeface="Wingdings" pitchFamily="2" charset="2"/>
              <a:buAutoNum type="arabicPeriod"/>
              <a:tabLst>
                <a:tab pos="461963" algn="l"/>
              </a:tabLst>
            </a:pPr>
            <a:r>
              <a:rPr lang="en-US" b="1" dirty="0" err="1"/>
              <a:t>Dinyatakan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kalimat</a:t>
            </a:r>
            <a:r>
              <a:rPr lang="en-US" b="1" dirty="0"/>
              <a:t> yang </a:t>
            </a:r>
            <a:r>
              <a:rPr lang="en-US" b="1" dirty="0" err="1"/>
              <a:t>tegas</a:t>
            </a:r>
            <a:endParaRPr lang="en-US" b="1" dirty="0"/>
          </a:p>
          <a:p>
            <a:pPr marL="839788" lvl="1" indent="-495300" algn="just">
              <a:lnSpc>
                <a:spcPct val="80000"/>
              </a:lnSpc>
              <a:tabLst>
                <a:tab pos="461963" algn="l"/>
              </a:tabLst>
            </a:pPr>
            <a:r>
              <a:rPr lang="en-US" sz="2000" b="1" dirty="0" err="1"/>
              <a:t>Upah</a:t>
            </a:r>
            <a:r>
              <a:rPr lang="en-US" sz="2000" b="1" dirty="0"/>
              <a:t> </a:t>
            </a:r>
            <a:r>
              <a:rPr lang="en-US" sz="2000" b="1" dirty="0" err="1"/>
              <a:t>memiliki</a:t>
            </a:r>
            <a:r>
              <a:rPr lang="en-US" sz="2000" b="1" dirty="0"/>
              <a:t> </a:t>
            </a:r>
            <a:r>
              <a:rPr lang="en-US" sz="2000" b="1" dirty="0" err="1"/>
              <a:t>pengaruh</a:t>
            </a:r>
            <a:r>
              <a:rPr lang="en-US" sz="2000" b="1" dirty="0"/>
              <a:t> yang </a:t>
            </a:r>
            <a:r>
              <a:rPr lang="en-US" sz="2000" b="1" dirty="0" err="1"/>
              <a:t>berarti</a:t>
            </a:r>
            <a:r>
              <a:rPr lang="en-US" sz="2000" b="1" dirty="0"/>
              <a:t> </a:t>
            </a:r>
            <a:r>
              <a:rPr lang="en-US" sz="2000" b="1" dirty="0" err="1"/>
              <a:t>terhadap</a:t>
            </a:r>
            <a:r>
              <a:rPr lang="en-US" sz="2000" b="1" dirty="0"/>
              <a:t> </a:t>
            </a:r>
            <a:r>
              <a:rPr lang="en-US" sz="2000" b="1" dirty="0" err="1"/>
              <a:t>produktifitas</a:t>
            </a:r>
            <a:r>
              <a:rPr lang="en-US" sz="2000" b="1" dirty="0"/>
              <a:t> </a:t>
            </a:r>
            <a:r>
              <a:rPr lang="en-US" sz="2000" b="1" dirty="0" err="1"/>
              <a:t>karyawan</a:t>
            </a:r>
            <a:r>
              <a:rPr lang="en-US" sz="2000" b="1" dirty="0"/>
              <a:t> </a:t>
            </a:r>
            <a:r>
              <a:rPr lang="en-US" sz="2000" b="1" i="1" dirty="0"/>
              <a:t>(</a:t>
            </a:r>
            <a:r>
              <a:rPr lang="en-US" sz="2000" b="1" i="1" dirty="0" err="1"/>
              <a:t>jelas</a:t>
            </a:r>
            <a:r>
              <a:rPr lang="en-US" sz="2000" b="1" i="1" dirty="0"/>
              <a:t>)</a:t>
            </a:r>
            <a:endParaRPr lang="en-US" sz="2000" b="1" dirty="0">
              <a:cs typeface="Times New Roman" pitchFamily="18" charset="0"/>
            </a:endParaRPr>
          </a:p>
          <a:p>
            <a:pPr marL="839788" lvl="1" indent="-495300" algn="just">
              <a:lnSpc>
                <a:spcPct val="80000"/>
              </a:lnSpc>
              <a:tabLst>
                <a:tab pos="461963" algn="l"/>
              </a:tabLst>
            </a:pPr>
            <a:r>
              <a:rPr lang="en-US" sz="2000" b="1" dirty="0" err="1"/>
              <a:t>Upah</a:t>
            </a:r>
            <a:r>
              <a:rPr lang="en-US" sz="2000" b="1" dirty="0"/>
              <a:t> </a:t>
            </a:r>
            <a:r>
              <a:rPr lang="en-US" sz="2000" b="1" dirty="0" err="1"/>
              <a:t>memiliki</a:t>
            </a:r>
            <a:r>
              <a:rPr lang="en-US" sz="2000" b="1" dirty="0"/>
              <a:t> </a:t>
            </a:r>
            <a:r>
              <a:rPr lang="en-US" sz="2000" b="1" dirty="0" err="1"/>
              <a:t>pengaruh</a:t>
            </a:r>
            <a:r>
              <a:rPr lang="en-US" sz="2000" b="1" dirty="0"/>
              <a:t> yang </a:t>
            </a:r>
            <a:r>
              <a:rPr lang="en-US" sz="2000" b="1" u="sng" dirty="0" err="1"/>
              <a:t>kurang</a:t>
            </a:r>
            <a:r>
              <a:rPr lang="en-US" sz="2000" b="1" dirty="0"/>
              <a:t> </a:t>
            </a:r>
            <a:r>
              <a:rPr lang="en-US" sz="2000" b="1" dirty="0" err="1"/>
              <a:t>berarti</a:t>
            </a:r>
            <a:r>
              <a:rPr lang="en-US" sz="2000" b="1" dirty="0"/>
              <a:t> </a:t>
            </a:r>
            <a:r>
              <a:rPr lang="en-US" sz="2000" b="1" dirty="0" err="1"/>
              <a:t>terhadap</a:t>
            </a:r>
            <a:r>
              <a:rPr lang="en-US" sz="2000" b="1" dirty="0"/>
              <a:t> </a:t>
            </a:r>
            <a:r>
              <a:rPr lang="en-US" sz="2000" b="1" dirty="0" err="1"/>
              <a:t>produktifitas</a:t>
            </a:r>
            <a:r>
              <a:rPr lang="en-US" sz="2000" b="1" dirty="0"/>
              <a:t> </a:t>
            </a:r>
            <a:r>
              <a:rPr lang="en-US" sz="2000" b="1" dirty="0" err="1"/>
              <a:t>karyawan</a:t>
            </a:r>
            <a:r>
              <a:rPr lang="en-US" sz="2000" b="1" dirty="0"/>
              <a:t> </a:t>
            </a:r>
            <a:r>
              <a:rPr lang="en-US" sz="2000" b="1" i="1" dirty="0"/>
              <a:t>(</a:t>
            </a:r>
            <a:r>
              <a:rPr lang="en-US" sz="2000" b="1" i="1" dirty="0" err="1"/>
              <a:t>tidak</a:t>
            </a:r>
            <a:r>
              <a:rPr lang="en-US" sz="2000" b="1" i="1" dirty="0"/>
              <a:t> </a:t>
            </a:r>
            <a:r>
              <a:rPr lang="en-US" sz="2000" b="1" i="1" dirty="0" err="1"/>
              <a:t>jelas</a:t>
            </a:r>
            <a:r>
              <a:rPr lang="en-US" sz="2000" b="1" i="1" dirty="0"/>
              <a:t>)</a:t>
            </a:r>
            <a:endParaRPr lang="en-US" sz="2000" b="1" dirty="0">
              <a:cs typeface="Times New Roman" pitchFamily="18" charset="0"/>
            </a:endParaRPr>
          </a:p>
          <a:p>
            <a:pPr marL="571500" indent="-571500">
              <a:lnSpc>
                <a:spcPct val="80000"/>
              </a:lnSpc>
              <a:buFont typeface="Wingdings" pitchFamily="2" charset="2"/>
              <a:buAutoNum type="arabicPeriod" startAt="2"/>
              <a:tabLst>
                <a:tab pos="461963" algn="l"/>
              </a:tabLst>
            </a:pP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diuji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alamiah</a:t>
            </a:r>
            <a:endParaRPr lang="en-US" b="1" dirty="0"/>
          </a:p>
          <a:p>
            <a:pPr marL="839788" lvl="1" indent="-495300" algn="just">
              <a:lnSpc>
                <a:spcPct val="80000"/>
              </a:lnSpc>
              <a:tabLst>
                <a:tab pos="461963" algn="l"/>
              </a:tabLst>
            </a:pPr>
            <a:r>
              <a:rPr lang="en-US" sz="1800" b="1" dirty="0" err="1"/>
              <a:t>Upah</a:t>
            </a:r>
            <a:r>
              <a:rPr lang="en-US" sz="1800" b="1" dirty="0"/>
              <a:t> </a:t>
            </a:r>
            <a:r>
              <a:rPr lang="en-US" sz="1800" b="1" dirty="0" err="1"/>
              <a:t>memiliki</a:t>
            </a:r>
            <a:r>
              <a:rPr lang="en-US" sz="1800" b="1" dirty="0"/>
              <a:t> </a:t>
            </a:r>
            <a:r>
              <a:rPr lang="en-US" sz="1800" b="1" dirty="0" err="1"/>
              <a:t>pengaruh</a:t>
            </a:r>
            <a:r>
              <a:rPr lang="en-US" sz="1800" b="1" dirty="0"/>
              <a:t> yang </a:t>
            </a:r>
            <a:r>
              <a:rPr lang="en-US" sz="1800" b="1" dirty="0" err="1"/>
              <a:t>berarti</a:t>
            </a:r>
            <a:r>
              <a:rPr lang="en-US" sz="1800" b="1" dirty="0"/>
              <a:t> </a:t>
            </a:r>
            <a:r>
              <a:rPr lang="en-US" sz="1800" b="1" dirty="0" err="1"/>
              <a:t>terhadap</a:t>
            </a:r>
            <a:r>
              <a:rPr lang="en-US" sz="1800" b="1" dirty="0"/>
              <a:t> </a:t>
            </a:r>
            <a:r>
              <a:rPr lang="en-US" sz="1800" b="1" dirty="0" err="1"/>
              <a:t>produktifitas</a:t>
            </a:r>
            <a:r>
              <a:rPr lang="en-US" sz="1800" b="1" dirty="0"/>
              <a:t> </a:t>
            </a:r>
            <a:r>
              <a:rPr lang="en-US" sz="1800" b="1" dirty="0" err="1"/>
              <a:t>karyawan</a:t>
            </a:r>
            <a:r>
              <a:rPr lang="en-US" sz="1800" b="1" dirty="0"/>
              <a:t> </a:t>
            </a:r>
            <a:r>
              <a:rPr lang="en-US" sz="1800" b="1" i="1" dirty="0"/>
              <a:t>(</a:t>
            </a:r>
            <a:r>
              <a:rPr lang="en-US" sz="1800" b="1" i="1" dirty="0" err="1"/>
              <a:t>dapat</a:t>
            </a:r>
            <a:r>
              <a:rPr lang="en-US" sz="1800" b="1" i="1" dirty="0"/>
              <a:t> </a:t>
            </a:r>
            <a:r>
              <a:rPr lang="en-US" sz="1800" b="1" i="1" dirty="0" err="1"/>
              <a:t>diuji</a:t>
            </a:r>
            <a:r>
              <a:rPr lang="en-US" sz="1800" b="1" i="1" dirty="0"/>
              <a:t>)</a:t>
            </a:r>
            <a:endParaRPr lang="en-US" sz="1800" b="1" dirty="0">
              <a:cs typeface="Times New Roman" pitchFamily="18" charset="0"/>
            </a:endParaRPr>
          </a:p>
          <a:p>
            <a:pPr marL="839788" lvl="1" indent="-495300" algn="just">
              <a:lnSpc>
                <a:spcPct val="80000"/>
              </a:lnSpc>
              <a:tabLst>
                <a:tab pos="461963" algn="l"/>
              </a:tabLst>
            </a:pPr>
            <a:r>
              <a:rPr lang="en-US" sz="1800" b="1" dirty="0" err="1"/>
              <a:t>Batu</a:t>
            </a:r>
            <a:r>
              <a:rPr lang="en-US" sz="1800" b="1" dirty="0"/>
              <a:t> yang </a:t>
            </a:r>
            <a:r>
              <a:rPr lang="en-US" sz="1800" b="1" dirty="0" err="1"/>
              <a:t>belum</a:t>
            </a:r>
            <a:r>
              <a:rPr lang="en-US" sz="1800" b="1" dirty="0"/>
              <a:t> </a:t>
            </a:r>
            <a:r>
              <a:rPr lang="en-US" sz="1800" b="1" dirty="0" err="1"/>
              <a:t>pernah</a:t>
            </a:r>
            <a:r>
              <a:rPr lang="en-US" sz="1800" b="1" dirty="0"/>
              <a:t> </a:t>
            </a:r>
            <a:r>
              <a:rPr lang="en-US" sz="1800" b="1" dirty="0" err="1"/>
              <a:t>terlihat</a:t>
            </a:r>
            <a:r>
              <a:rPr lang="en-US" sz="1800" b="1" dirty="0"/>
              <a:t> </a:t>
            </a:r>
            <a:r>
              <a:rPr lang="en-US" sz="1800" b="1" dirty="0" err="1"/>
              <a:t>oleh</a:t>
            </a:r>
            <a:r>
              <a:rPr lang="en-US" sz="1800" b="1" dirty="0"/>
              <a:t> </a:t>
            </a:r>
            <a:r>
              <a:rPr lang="en-US" sz="1800" b="1" dirty="0" err="1"/>
              <a:t>mata</a:t>
            </a:r>
            <a:r>
              <a:rPr lang="en-US" sz="1800" b="1" dirty="0"/>
              <a:t> </a:t>
            </a:r>
            <a:r>
              <a:rPr lang="en-US" sz="1800" b="1" dirty="0" err="1"/>
              <a:t>manusia</a:t>
            </a:r>
            <a:r>
              <a:rPr lang="en-US" sz="1800" b="1" dirty="0"/>
              <a:t> </a:t>
            </a:r>
            <a:r>
              <a:rPr lang="en-US" sz="1800" b="1" dirty="0" err="1"/>
              <a:t>dapat</a:t>
            </a:r>
            <a:r>
              <a:rPr lang="en-US" sz="1800" b="1" dirty="0"/>
              <a:t> </a:t>
            </a:r>
            <a:r>
              <a:rPr lang="en-US" sz="1800" b="1" dirty="0" err="1"/>
              <a:t>berkembang</a:t>
            </a:r>
            <a:r>
              <a:rPr lang="en-US" sz="1800" b="1" dirty="0"/>
              <a:t> </a:t>
            </a:r>
            <a:r>
              <a:rPr lang="en-US" sz="1800" b="1" dirty="0" err="1"/>
              <a:t>biak</a:t>
            </a:r>
            <a:r>
              <a:rPr lang="en-US" sz="1800" b="1" dirty="0"/>
              <a:t> </a:t>
            </a:r>
            <a:r>
              <a:rPr lang="en-US" sz="1800" b="1" i="1" dirty="0"/>
              <a:t>(</a:t>
            </a:r>
            <a:r>
              <a:rPr lang="en-US" sz="1800" b="1" i="1" dirty="0" err="1"/>
              <a:t>Pada</a:t>
            </a:r>
            <a:r>
              <a:rPr lang="en-US" sz="1800" b="1" i="1" dirty="0"/>
              <a:t> </a:t>
            </a:r>
            <a:r>
              <a:rPr lang="en-US" sz="1800" b="1" i="1" dirty="0" err="1"/>
              <a:t>hipotesis</a:t>
            </a:r>
            <a:r>
              <a:rPr lang="en-US" sz="1800" b="1" i="1" dirty="0"/>
              <a:t> </a:t>
            </a:r>
            <a:r>
              <a:rPr lang="en-US" sz="1800" b="1" i="1" dirty="0" err="1"/>
              <a:t>ini</a:t>
            </a:r>
            <a:r>
              <a:rPr lang="en-US" sz="1800" b="1" i="1" dirty="0"/>
              <a:t> </a:t>
            </a:r>
            <a:r>
              <a:rPr lang="en-US" sz="1800" b="1" i="1" dirty="0" err="1"/>
              <a:t>tidak</a:t>
            </a:r>
            <a:r>
              <a:rPr lang="en-US" sz="1800" b="1" i="1" dirty="0"/>
              <a:t> </a:t>
            </a:r>
            <a:r>
              <a:rPr lang="en-US" sz="1800" b="1" i="1" dirty="0" err="1"/>
              <a:t>dapat</a:t>
            </a:r>
            <a:r>
              <a:rPr lang="en-US" sz="1800" b="1" i="1" dirty="0"/>
              <a:t> </a:t>
            </a:r>
            <a:r>
              <a:rPr lang="en-US" sz="1800" b="1" i="1" dirty="0" err="1"/>
              <a:t>dibuktikan</a:t>
            </a:r>
            <a:r>
              <a:rPr lang="en-US" sz="1800" b="1" i="1" dirty="0"/>
              <a:t> </a:t>
            </a:r>
            <a:r>
              <a:rPr lang="en-US" sz="1800" b="1" i="1" dirty="0" err="1"/>
              <a:t>karena</a:t>
            </a:r>
            <a:r>
              <a:rPr lang="en-US" sz="1800" b="1" i="1" dirty="0"/>
              <a:t> </a:t>
            </a:r>
            <a:r>
              <a:rPr lang="en-US" sz="1800" b="1" i="1" dirty="0" err="1"/>
              <a:t>kita</a:t>
            </a:r>
            <a:r>
              <a:rPr lang="en-US" sz="1800" b="1" i="1" dirty="0"/>
              <a:t> </a:t>
            </a:r>
            <a:r>
              <a:rPr lang="en-US" sz="1800" b="1" i="1" dirty="0" err="1"/>
              <a:t>tidak</a:t>
            </a:r>
            <a:r>
              <a:rPr lang="en-US" sz="1800" b="1" i="1" dirty="0"/>
              <a:t> </a:t>
            </a:r>
            <a:r>
              <a:rPr lang="en-US" sz="1800" b="1" i="1" dirty="0" err="1"/>
              <a:t>dapat</a:t>
            </a:r>
            <a:r>
              <a:rPr lang="en-US" sz="1800" b="1" i="1" dirty="0"/>
              <a:t> </a:t>
            </a:r>
            <a:r>
              <a:rPr lang="en-US" sz="1800" b="1" i="1" dirty="0" err="1"/>
              <a:t>mengumpulkan</a:t>
            </a:r>
            <a:r>
              <a:rPr lang="en-US" sz="1800" b="1" i="1" dirty="0"/>
              <a:t> data </a:t>
            </a:r>
            <a:r>
              <a:rPr lang="en-US" sz="1800" b="1" i="1" dirty="0" err="1"/>
              <a:t>tentang</a:t>
            </a:r>
            <a:r>
              <a:rPr lang="en-US" sz="1800" b="1" i="1" dirty="0"/>
              <a:t> </a:t>
            </a:r>
            <a:r>
              <a:rPr lang="en-US" sz="1800" b="1" i="1" dirty="0" err="1"/>
              <a:t>batu</a:t>
            </a:r>
            <a:r>
              <a:rPr lang="en-US" sz="1800" b="1" i="1" dirty="0"/>
              <a:t> yang </a:t>
            </a:r>
            <a:r>
              <a:rPr lang="en-US" sz="1800" b="1" i="1" dirty="0" err="1"/>
              <a:t>belum</a:t>
            </a:r>
            <a:r>
              <a:rPr lang="en-US" sz="1800" b="1" i="1" dirty="0"/>
              <a:t> </a:t>
            </a:r>
            <a:r>
              <a:rPr lang="en-US" sz="1800" b="1" i="1" dirty="0" err="1"/>
              <a:t>terlihat</a:t>
            </a:r>
            <a:r>
              <a:rPr lang="en-US" sz="1800" b="1" i="1" dirty="0"/>
              <a:t> </a:t>
            </a:r>
            <a:r>
              <a:rPr lang="en-US" sz="1800" b="1" i="1" dirty="0" err="1"/>
              <a:t>manusia</a:t>
            </a:r>
            <a:r>
              <a:rPr lang="en-US" sz="1800" b="1" i="1" dirty="0"/>
              <a:t>)</a:t>
            </a:r>
            <a:endParaRPr lang="en-US" sz="1800" b="1" dirty="0">
              <a:cs typeface="Times New Roman" pitchFamily="18" charset="0"/>
            </a:endParaRPr>
          </a:p>
          <a:p>
            <a:pPr marL="571500" indent="-571500">
              <a:lnSpc>
                <a:spcPct val="80000"/>
              </a:lnSpc>
              <a:buFont typeface="Wingdings" pitchFamily="2" charset="2"/>
              <a:buAutoNum type="arabicPeriod" startAt="2"/>
              <a:tabLst>
                <a:tab pos="461963" algn="l"/>
              </a:tabLst>
            </a:pPr>
            <a:r>
              <a:rPr lang="en-US" b="1" dirty="0" err="1" smtClean="0"/>
              <a:t>Landasan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/>
              <a:t>merumuskan</a:t>
            </a:r>
            <a:r>
              <a:rPr lang="en-US" b="1" dirty="0"/>
              <a:t> </a:t>
            </a:r>
            <a:r>
              <a:rPr lang="en-US" b="1" dirty="0" err="1"/>
              <a:t>hipotesis</a:t>
            </a:r>
            <a:r>
              <a:rPr lang="en-US" b="1" dirty="0"/>
              <a:t> </a:t>
            </a:r>
            <a:r>
              <a:rPr lang="en-US" b="1" dirty="0" err="1" smtClean="0"/>
              <a:t>sangat</a:t>
            </a:r>
            <a:r>
              <a:rPr lang="en-US" b="1" dirty="0" smtClean="0"/>
              <a:t> </a:t>
            </a:r>
            <a:r>
              <a:rPr lang="en-US" b="1" dirty="0" err="1" smtClean="0"/>
              <a:t>kuat</a:t>
            </a:r>
            <a:endParaRPr lang="en-US" b="1" dirty="0"/>
          </a:p>
          <a:p>
            <a:pPr marL="839788" lvl="1" indent="-495300" algn="just">
              <a:lnSpc>
                <a:spcPct val="80000"/>
              </a:lnSpc>
              <a:tabLst>
                <a:tab pos="461963" algn="l"/>
              </a:tabLst>
            </a:pPr>
            <a:r>
              <a:rPr lang="en-US" sz="1800" b="1" dirty="0" err="1"/>
              <a:t>Harga</a:t>
            </a:r>
            <a:r>
              <a:rPr lang="en-US" sz="1800" b="1" dirty="0"/>
              <a:t> </a:t>
            </a:r>
            <a:r>
              <a:rPr lang="en-US" sz="1800" b="1" dirty="0" err="1"/>
              <a:t>barang</a:t>
            </a:r>
            <a:r>
              <a:rPr lang="en-US" sz="1800" b="1" dirty="0"/>
              <a:t> </a:t>
            </a:r>
            <a:r>
              <a:rPr lang="en-US" sz="1800" b="1" dirty="0" err="1"/>
              <a:t>berpengaruh</a:t>
            </a:r>
            <a:r>
              <a:rPr lang="en-US" sz="1800" b="1" dirty="0"/>
              <a:t> </a:t>
            </a:r>
            <a:r>
              <a:rPr lang="en-US" sz="1800" b="1" dirty="0" err="1"/>
              <a:t>negatif</a:t>
            </a:r>
            <a:r>
              <a:rPr lang="en-US" sz="1800" b="1" dirty="0"/>
              <a:t> </a:t>
            </a:r>
            <a:r>
              <a:rPr lang="en-US" sz="1800" b="1" dirty="0" err="1"/>
              <a:t>terhadap</a:t>
            </a:r>
            <a:r>
              <a:rPr lang="en-US" sz="1800" b="1" dirty="0"/>
              <a:t> </a:t>
            </a:r>
            <a:r>
              <a:rPr lang="en-US" sz="1800" b="1" dirty="0" err="1"/>
              <a:t>permintaan</a:t>
            </a:r>
            <a:r>
              <a:rPr lang="en-US" sz="1800" b="1" dirty="0"/>
              <a:t> (</a:t>
            </a:r>
            <a:r>
              <a:rPr lang="en-US" sz="1800" b="1" dirty="0" err="1"/>
              <a:t>memiliki</a:t>
            </a:r>
            <a:r>
              <a:rPr lang="en-US" sz="1800" b="1" dirty="0"/>
              <a:t> </a:t>
            </a:r>
            <a:r>
              <a:rPr lang="en-US" sz="1800" b="1" dirty="0" err="1"/>
              <a:t>dasar</a:t>
            </a:r>
            <a:r>
              <a:rPr lang="en-US" sz="1800" b="1" dirty="0"/>
              <a:t> </a:t>
            </a:r>
            <a:r>
              <a:rPr lang="en-US" sz="1800" b="1" dirty="0" err="1"/>
              <a:t>kuat</a:t>
            </a:r>
            <a:r>
              <a:rPr lang="en-US" sz="1800" b="1" dirty="0"/>
              <a:t> </a:t>
            </a:r>
            <a:r>
              <a:rPr lang="en-US" sz="1800" b="1" dirty="0" err="1"/>
              <a:t>yaitu</a:t>
            </a:r>
            <a:r>
              <a:rPr lang="en-US" sz="1800" b="1" dirty="0"/>
              <a:t> </a:t>
            </a:r>
            <a:r>
              <a:rPr lang="en-US" sz="1800" b="1" dirty="0" err="1"/>
              <a:t>teori</a:t>
            </a:r>
            <a:r>
              <a:rPr lang="en-US" sz="1800" b="1" dirty="0"/>
              <a:t> </a:t>
            </a:r>
            <a:r>
              <a:rPr lang="en-US" sz="1800" b="1" dirty="0" err="1"/>
              <a:t>permintaan</a:t>
            </a:r>
            <a:r>
              <a:rPr lang="en-US" sz="1800" b="1" dirty="0"/>
              <a:t> </a:t>
            </a:r>
            <a:r>
              <a:rPr lang="en-US" sz="1800" b="1" dirty="0" err="1"/>
              <a:t>dan</a:t>
            </a:r>
            <a:r>
              <a:rPr lang="en-US" sz="1800" b="1" dirty="0"/>
              <a:t> </a:t>
            </a:r>
            <a:r>
              <a:rPr lang="en-US" sz="1800" b="1" dirty="0" err="1"/>
              <a:t>penawaran</a:t>
            </a:r>
            <a:r>
              <a:rPr lang="en-US" sz="1800" b="1" dirty="0"/>
              <a:t>)</a:t>
            </a:r>
          </a:p>
          <a:p>
            <a:pPr marL="839788" lvl="1" indent="-495300" algn="just">
              <a:lnSpc>
                <a:spcPct val="80000"/>
              </a:lnSpc>
              <a:tabLst>
                <a:tab pos="461963" algn="l"/>
              </a:tabLst>
            </a:pPr>
            <a:r>
              <a:rPr lang="en-US" sz="1800" b="1" dirty="0" err="1"/>
              <a:t>Uang</a:t>
            </a:r>
            <a:r>
              <a:rPr lang="en-US" sz="1800" b="1" dirty="0"/>
              <a:t> </a:t>
            </a:r>
            <a:r>
              <a:rPr lang="en-US" sz="1800" b="1" dirty="0" err="1"/>
              <a:t>saku</a:t>
            </a:r>
            <a:r>
              <a:rPr lang="en-US" sz="1800" b="1" dirty="0"/>
              <a:t> </a:t>
            </a:r>
            <a:r>
              <a:rPr lang="en-US" sz="1800" b="1" dirty="0" err="1"/>
              <a:t>memiliki</a:t>
            </a:r>
            <a:r>
              <a:rPr lang="en-US" sz="1800" b="1" dirty="0"/>
              <a:t> </a:t>
            </a:r>
            <a:r>
              <a:rPr lang="en-US" sz="1800" b="1" dirty="0" err="1"/>
              <a:t>pengaruh</a:t>
            </a:r>
            <a:r>
              <a:rPr lang="en-US" sz="1800" b="1" dirty="0"/>
              <a:t> yang </a:t>
            </a:r>
            <a:r>
              <a:rPr lang="en-US" sz="1800" b="1" dirty="0" err="1"/>
              <a:t>signifikant</a:t>
            </a:r>
            <a:r>
              <a:rPr lang="en-US" sz="1800" b="1" dirty="0"/>
              <a:t> </a:t>
            </a:r>
            <a:r>
              <a:rPr lang="en-US" sz="1800" b="1" dirty="0" err="1"/>
              <a:t>terhadap</a:t>
            </a:r>
            <a:r>
              <a:rPr lang="en-US" sz="1800" b="1" dirty="0"/>
              <a:t> jam </a:t>
            </a:r>
            <a:r>
              <a:rPr lang="en-US" sz="1800" b="1" dirty="0" err="1"/>
              <a:t>belajar</a:t>
            </a:r>
            <a:r>
              <a:rPr lang="en-US" sz="1800" b="1" dirty="0"/>
              <a:t> </a:t>
            </a:r>
            <a:r>
              <a:rPr lang="en-US" sz="1800" b="1" dirty="0" err="1"/>
              <a:t>mahasiswa</a:t>
            </a:r>
            <a:r>
              <a:rPr lang="en-US" sz="1800" b="1" dirty="0"/>
              <a:t>. (</a:t>
            </a:r>
            <a:r>
              <a:rPr lang="en-US" sz="1800" b="1" dirty="0" err="1"/>
              <a:t>tidak</a:t>
            </a:r>
            <a:r>
              <a:rPr lang="en-US" sz="1800" b="1" dirty="0"/>
              <a:t> </a:t>
            </a:r>
            <a:r>
              <a:rPr lang="en-US" sz="1800" b="1" dirty="0" err="1"/>
              <a:t>memiliki</a:t>
            </a:r>
            <a:r>
              <a:rPr lang="en-US" sz="1800" b="1" dirty="0"/>
              <a:t>  </a:t>
            </a:r>
            <a:r>
              <a:rPr lang="en-US" sz="1800" b="1" dirty="0" err="1"/>
              <a:t>dasar</a:t>
            </a:r>
            <a:r>
              <a:rPr lang="en-US" sz="1800" b="1" dirty="0"/>
              <a:t> </a:t>
            </a:r>
            <a:r>
              <a:rPr lang="en-US" sz="1800" b="1" dirty="0" err="1"/>
              <a:t>kuat</a:t>
            </a:r>
            <a:r>
              <a:rPr lang="en-US" sz="1800" b="1" dirty="0"/>
              <a:t>) </a:t>
            </a:r>
          </a:p>
          <a:p>
            <a:pPr marL="839788" lvl="1" indent="-495300">
              <a:lnSpc>
                <a:spcPct val="80000"/>
              </a:lnSpc>
              <a:tabLst>
                <a:tab pos="461963" algn="l"/>
              </a:tabLst>
            </a:pPr>
            <a:endParaRPr lang="en-US" sz="13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371600"/>
            <a:ext cx="8229600" cy="1614488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id-ID" sz="3600" b="1" dirty="0"/>
              <a:t>HIPOTESA dalam PENELITIAN KUALITATIF muncul setelah ada PENELITIAN EMPIRIS</a:t>
            </a:r>
            <a:endParaRPr lang="en-US" sz="3600" b="1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505200"/>
            <a:ext cx="7696200" cy="1338263"/>
          </a:xfrm>
        </p:spPr>
        <p:txBody>
          <a:bodyPr>
            <a:normAutofit fontScale="92500"/>
          </a:bodyPr>
          <a:lstStyle/>
          <a:p>
            <a:pPr marL="0" indent="0" algn="ctr">
              <a:buFontTx/>
              <a:buNone/>
            </a:pPr>
            <a:r>
              <a:rPr lang="id-ID" sz="3600" b="1" dirty="0">
                <a:solidFill>
                  <a:srgbClr val="000000"/>
                </a:solidFill>
              </a:rPr>
              <a:t>HIPOTESIS difungsikan sebagai GUIDING START untuk membangun TEORI</a:t>
            </a:r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</a:rPr>
              <a:t>HIPOTESIS  &amp; UJI HIPOTESIS</a:t>
            </a:r>
            <a:endParaRPr lang="en-US" sz="20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4000" b="0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MENYUSUN HIPOTESIS</a:t>
            </a:r>
            <a:r>
              <a:rPr lang="en-US" sz="4000" b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sz="4000" b="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7010400" cy="4648200"/>
          </a:xfrm>
          <a:prstGeom prst="bevel">
            <a:avLst>
              <a:gd name="adj" fmla="val 14279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endParaRPr lang="en-US" b="1" dirty="0" smtClean="0">
              <a:latin typeface="Arial Narrow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8600" b="1" dirty="0" smtClean="0">
              <a:latin typeface="Arial Black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600" b="1" dirty="0" err="1" smtClean="0">
                <a:latin typeface="Arial Black" pitchFamily="34" charset="0"/>
              </a:rPr>
              <a:t>Hipotesis</a:t>
            </a:r>
            <a:r>
              <a:rPr lang="en-US" sz="8600" b="1" dirty="0" smtClean="0">
                <a:latin typeface="Arial Black" pitchFamily="34" charset="0"/>
              </a:rPr>
              <a:t> </a:t>
            </a:r>
            <a:r>
              <a:rPr lang="en-US" sz="8600" b="1" dirty="0" err="1">
                <a:latin typeface="Arial Black" pitchFamily="34" charset="0"/>
              </a:rPr>
              <a:t>adalah</a:t>
            </a:r>
            <a:r>
              <a:rPr lang="en-US" sz="8600" b="1" dirty="0">
                <a:latin typeface="Arial Black" pitchFamily="34" charset="0"/>
              </a:rPr>
              <a:t> </a:t>
            </a:r>
            <a:r>
              <a:rPr lang="sv-SE" sz="8600" b="1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pernyataan </a:t>
            </a:r>
            <a:r>
              <a:rPr lang="sv-SE" sz="8600" b="1" i="1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tentative</a:t>
            </a:r>
            <a:r>
              <a:rPr lang="sv-SE" sz="8600" b="1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 yang merupakan dugaan mengenai apa saja yang sedang </a:t>
            </a:r>
            <a:r>
              <a:rPr lang="sv-SE" sz="8600" b="1" dirty="0" smtClean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diamati </a:t>
            </a:r>
            <a:r>
              <a:rPr lang="sv-SE" sz="8600" b="1" dirty="0">
                <a:solidFill>
                  <a:srgbClr val="000000"/>
                </a:solidFill>
                <a:latin typeface="Arial Black" pitchFamily="34" charset="0"/>
                <a:cs typeface="Times New Roman" pitchFamily="18" charset="0"/>
              </a:rPr>
              <a:t>dalam usaha untuk memahaminya</a:t>
            </a:r>
            <a:endParaRPr lang="en-US" sz="8600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sv-SE" sz="3200" b="0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ASAL DAN FUNGSI HIPOTESIS</a:t>
            </a:r>
            <a:r>
              <a:rPr lang="en-US" sz="3200" b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sz="3200" b="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19200"/>
            <a:ext cx="8763000" cy="4525963"/>
          </a:xfrm>
        </p:spPr>
        <p:txBody>
          <a:bodyPr>
            <a:noAutofit/>
          </a:bodyPr>
          <a:lstStyle/>
          <a:p>
            <a:r>
              <a:rPr lang="sv-SE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Hipoptesis dapat diturunkan dari teori yang berkaitan dengan masalah yang akan </a:t>
            </a:r>
            <a:r>
              <a:rPr lang="sv-SE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diteliti</a:t>
            </a:r>
            <a:r>
              <a:rPr lang="sv-SE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Jadi, Hipotesis tidak jatuh dari langit secara </a:t>
            </a:r>
            <a:r>
              <a:rPr lang="sv-SE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tiba-tiba... !!!!!! </a:t>
            </a:r>
            <a:endParaRPr lang="sv-SE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sv-SE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v-SE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Misalnya seorang peneliti akan melakukan penelitian mengenai </a:t>
            </a:r>
            <a:r>
              <a:rPr lang="sv-SE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”harga beras” maka </a:t>
            </a:r>
            <a:r>
              <a:rPr lang="sv-SE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agar dapat menurunkan hipotesis yang baik, sebaiknya yang bersangkutan membaca teori mengenai </a:t>
            </a:r>
            <a:r>
              <a:rPr lang="sv-SE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”harga beras”.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 Black" pitchFamily="34" charset="0"/>
              </a:rPr>
              <a:t>FUNGSI  HIPOTESIS</a:t>
            </a:r>
            <a:endParaRPr lang="en-US" sz="3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763000" cy="4525963"/>
          </a:xfrm>
        </p:spPr>
        <p:txBody>
          <a:bodyPr>
            <a:noAutofit/>
          </a:bodyPr>
          <a:lstStyle/>
          <a:p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Hipotesis merupakan kebenaran sementara yang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akan diuji kebenarannya,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oleh karena itu hipotesis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juga dapat berfungsi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sebagai kemungkinan untuk menguji kebenaran suatu teori. </a:t>
            </a:r>
          </a:p>
          <a:p>
            <a:pPr>
              <a:buFont typeface="Wingdings" pitchFamily="2" charset="2"/>
              <a:buNone/>
            </a:pPr>
            <a:endParaRPr lang="sv-SE" sz="2800" b="1" dirty="0">
              <a:solidFill>
                <a:srgbClr val="000000"/>
              </a:solidFill>
              <a:latin typeface="Arial Narrow" pitchFamily="34" charset="0"/>
              <a:cs typeface="Times New Roman" pitchFamily="18" charset="0"/>
            </a:endParaRPr>
          </a:p>
          <a:p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Jika hipotesis sudah diuji dan dibuktikan kebenaranya, maka hipotesis tersebut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dapat menjadi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suatu teori. Jadi sebuah hipotesis diturunkan dari suatu teori yang sudah ada, kemudian diuji kebenarannya dan pada akhirnya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dapat menjadi teori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baru. </a:t>
            </a:r>
            <a:endParaRPr lang="en-US" sz="2800" b="1" dirty="0">
              <a:solidFill>
                <a:srgbClr val="000000"/>
              </a:solidFill>
              <a:latin typeface="Arial Narrow" pitchFamily="34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sv-SE" sz="2800" b="1" dirty="0">
              <a:solidFill>
                <a:srgbClr val="000000"/>
              </a:solidFill>
              <a:latin typeface="Arial Narrow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800" b="1" dirty="0">
              <a:solidFill>
                <a:srgbClr val="00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40000"/>
          </a:solidFill>
        </p:spPr>
        <p:txBody>
          <a:bodyPr/>
          <a:lstStyle/>
          <a:p>
            <a:r>
              <a:rPr lang="sv-SE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FUNGSI  HIPOTESIS</a:t>
            </a:r>
            <a:endParaRPr lang="en-US" sz="3200" b="1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4267200"/>
          </a:xfrm>
        </p:spPr>
        <p:txBody>
          <a:bodyPr>
            <a:noAutofit/>
          </a:bodyPr>
          <a:lstStyle/>
          <a:p>
            <a:r>
              <a:rPr lang="sv-SE" sz="40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Untuk menguji  kebenaran suatu teori, </a:t>
            </a:r>
          </a:p>
          <a:p>
            <a:r>
              <a:rPr lang="sv-SE" sz="40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Memberikan gagasan baru untuk mengembangkan suatu </a:t>
            </a:r>
            <a:r>
              <a:rPr lang="sv-SE" sz="40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teori</a:t>
            </a:r>
            <a:endParaRPr lang="sv-SE" sz="4000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r>
              <a:rPr lang="sv-SE" sz="40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Memperluas pengetahuan peneliti mengenai suatu gejala yang sedang dipelajari.</a:t>
            </a:r>
            <a:endParaRPr lang="en-US" sz="4000" b="1" dirty="0">
              <a:latin typeface="Arial Narrow" pitchFamily="34" charset="0"/>
              <a:cs typeface="Courier New" pitchFamily="49" charset="0"/>
            </a:endParaRPr>
          </a:p>
          <a:p>
            <a:endParaRPr lang="en-US" sz="40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sv-SE" sz="3200" b="1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Pertimbangan dalam  Merumuskan </a:t>
            </a:r>
            <a:r>
              <a:rPr lang="sv-SE" sz="32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Hipotesis </a:t>
            </a:r>
            <a:r>
              <a:rPr lang="sv-SE" sz="3200" b="1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Asosiatif</a:t>
            </a:r>
            <a:endParaRPr lang="en-US" sz="32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Mengekpresikan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hubungan antara dua variabel atau lebih, maksudnya dalam merumuskan hipotesis seorang peneliti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setidak-tidaknya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mempunyai dua variable yang akan dikaji. </a:t>
            </a:r>
          </a:p>
          <a:p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Kedua variable tersebut adalah variable bebas dan variable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terikat.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Jika variabel lebih dari dua, maka biasanya satu variable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terikat dan dua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variabel bebas.</a:t>
            </a:r>
            <a:endParaRPr lang="en-US" b="1" dirty="0"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40000"/>
          </a:solidFill>
        </p:spPr>
        <p:txBody>
          <a:bodyPr>
            <a:noAutofit/>
          </a:bodyPr>
          <a:lstStyle/>
          <a:p>
            <a:r>
              <a:rPr lang="sv-SE" sz="28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PERTIMBANGAN DALAM  MERUMUSKAN HIPOPTESIS</a:t>
            </a:r>
            <a:endParaRPr lang="en-US" sz="2800" b="1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1"/>
            <a:ext cx="8686800" cy="3657600"/>
          </a:xfrm>
        </p:spPr>
        <p:txBody>
          <a:bodyPr>
            <a:normAutofit fontScale="92500"/>
          </a:bodyPr>
          <a:lstStyle/>
          <a:p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 harus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dinyatakan secara jelas dan tidak bermakna ganda, artinya rumusan hipotesis harus bersifat spesifik dan mengacu pada satu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makna,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tidak boleh menimbulkan penafsiran lebih dari satu makna. </a:t>
            </a:r>
            <a:endParaRPr lang="sv-SE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endParaRPr lang="sv-SE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Jika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 dirumuskan secara umum, maka hipotesis tersebut tidak dapat diuji secara empiris. </a:t>
            </a:r>
            <a:endParaRPr lang="en-US" b="1" dirty="0">
              <a:latin typeface="Arial Narrow" pitchFamily="34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40000"/>
          </a:solidFill>
        </p:spPr>
        <p:txBody>
          <a:bodyPr/>
          <a:lstStyle/>
          <a:p>
            <a:r>
              <a:rPr lang="sv-SE" sz="32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Pertimbangan </a:t>
            </a:r>
            <a:r>
              <a:rPr lang="sv-SE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dlm  </a:t>
            </a:r>
            <a:r>
              <a:rPr lang="sv-SE" sz="3200" b="1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Merumuskan </a:t>
            </a:r>
            <a:r>
              <a:rPr lang="sv-SE" sz="32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Hipotesis</a:t>
            </a:r>
            <a:endParaRPr lang="en-US" sz="3200" b="1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8229600" cy="4038600"/>
          </a:xfrm>
        </p:spPr>
        <p:txBody>
          <a:bodyPr/>
          <a:lstStyle/>
          <a:p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Hipotesis harus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dapat diuji secara empiris, maksudnya ialah memungkinkan untuk diungkapkan dalam bentuk operasional yang dapat dievaluasi berdasarkan data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empiris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. </a:t>
            </a:r>
          </a:p>
          <a:p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Sebaiknya Hipotesis jangan mencerminkan unsur-unsur moral, nilai-nilai atau sikap.</a:t>
            </a:r>
            <a:r>
              <a:rPr lang="en-US" b="1" dirty="0">
                <a:latin typeface="Arial Narrow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040000"/>
          </a:solidFill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 b="0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CARA  MERUMUSKAN  HIPOTESIS</a:t>
            </a:r>
            <a:r>
              <a:rPr lang="en-US" sz="2800" b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sz="2800" b="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7315200" cy="32766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Tentukan</a:t>
            </a:r>
            <a:r>
              <a:rPr lang="en-US" sz="36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</a:t>
            </a:r>
            <a:r>
              <a:rPr lang="en-US" sz="36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penelitian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, </a:t>
            </a:r>
            <a:endParaRPr lang="en-US" sz="3600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b="1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Buat</a:t>
            </a:r>
            <a:r>
              <a:rPr lang="en-US" sz="36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</a:t>
            </a:r>
            <a:r>
              <a:rPr lang="en-US" sz="36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operasional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,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dan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endParaRPr lang="en-US" sz="3600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b="1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Buat</a:t>
            </a:r>
            <a:r>
              <a:rPr lang="en-US" sz="36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</a:t>
            </a:r>
            <a:r>
              <a:rPr lang="en-US" sz="36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statistik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.</a:t>
            </a:r>
            <a:endParaRPr lang="en-US" sz="3600" b="1" dirty="0">
              <a:latin typeface="Arial Narrow" pitchFamily="34" charset="0"/>
              <a:cs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sz="3600" b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HIPOTESIS PENELITIAN</a:t>
            </a:r>
            <a:endParaRPr lang="en-US" sz="4000" b="1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b="1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</a:t>
            </a:r>
            <a:r>
              <a:rPr lang="en-US" sz="3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penelitian</a:t>
            </a:r>
            <a:r>
              <a:rPr lang="en-US" sz="3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ialah</a:t>
            </a:r>
            <a:r>
              <a:rPr lang="en-US" sz="3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</a:t>
            </a:r>
            <a:r>
              <a:rPr lang="en-US" sz="3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yang </a:t>
            </a:r>
            <a:r>
              <a:rPr lang="en-US" sz="3800" b="1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dibuat</a:t>
            </a:r>
            <a:r>
              <a:rPr lang="en-US" sz="3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dan</a:t>
            </a:r>
            <a:r>
              <a:rPr lang="en-US" sz="3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dinyatakan</a:t>
            </a:r>
            <a:r>
              <a:rPr lang="en-US" sz="3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dalam</a:t>
            </a:r>
            <a:r>
              <a:rPr lang="en-US" sz="3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bentuk</a:t>
            </a:r>
            <a:r>
              <a:rPr lang="en-US" sz="3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kalimat</a:t>
            </a:r>
            <a:r>
              <a:rPr lang="en-US" sz="3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 b="1" dirty="0">
              <a:latin typeface="Arial Narrow" pitchFamily="34" charset="0"/>
              <a:cs typeface="Courier New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Contoh</a:t>
            </a:r>
            <a:r>
              <a:rPr lang="en-US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b="1" dirty="0">
              <a:latin typeface="Arial Narrow" pitchFamily="34" charset="0"/>
              <a:cs typeface="Courier New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Ada hubungan antara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hasil panen padi dengan harga jual gabah di pasaran</a:t>
            </a:r>
            <a:endParaRPr lang="en-US" b="1" dirty="0">
              <a:latin typeface="Arial Narrow" pitchFamily="34" charset="0"/>
              <a:cs typeface="Courier New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sv-SE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Ada hubungan antara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pemupukan dan produksi buah apel.</a:t>
            </a:r>
            <a:endParaRPr lang="en-US" b="1" dirty="0">
              <a:latin typeface="Arial Narrow" pitchFamily="34" charset="0"/>
              <a:cs typeface="Courier New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b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sv-SE" sz="36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HIPOTESIS  OPERASIONAL</a:t>
            </a:r>
            <a:endParaRPr lang="en-US" sz="3600" b="1" dirty="0">
              <a:solidFill>
                <a:schemeClr val="bg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8686800" cy="45259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 operasional ialah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 yang mendefinisikan secara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operasional variable-variabel yang ada didalamnya agar dapat dioperasionalisasikan. </a:t>
            </a:r>
            <a:endParaRPr lang="sv-SE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endParaRPr lang="sv-SE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>
              <a:buNone/>
            </a:pP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Misalnya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:</a:t>
            </a:r>
          </a:p>
          <a:p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“Hasil Panen padi”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dioperasionalisasikan sebagai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banyaknya hasil gabah (ton) yang dihasilkan di suatu daerah pada musim panen tertentu. </a:t>
            </a:r>
            <a:endParaRPr lang="sv-SE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endParaRPr lang="sv-SE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”Pemupukan Apel” dioperasionalisasikan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sebagai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jenis pupuk dan jumlah pupuk yang digunakan di kebun apel pada tahun tertentu. </a:t>
            </a:r>
            <a:endParaRPr lang="sv-SE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b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40000"/>
          </a:solidFill>
        </p:spPr>
        <p:txBody>
          <a:bodyPr/>
          <a:lstStyle/>
          <a:p>
            <a:r>
              <a:rPr lang="sv-SE" b="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Hipotesis </a:t>
            </a:r>
            <a:r>
              <a:rPr lang="sv-SE" b="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operasional</a:t>
            </a:r>
            <a:endParaRPr lang="en-US" b="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763000" cy="4525963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 operasional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dirumuskan menjadi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dua, yaitu Hipotesis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Nihil (H</a:t>
            </a:r>
            <a:r>
              <a:rPr lang="sv-SE" sz="2800" b="1" baseline="-250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0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) yang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bersifat netral dan Hipotesis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Alternatif (H</a:t>
            </a:r>
            <a:r>
              <a:rPr lang="sv-SE" sz="2800" b="1" baseline="-250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)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yang bersifat tidak netral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sv-SE" sz="2800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Rumusan Hipotesisnya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b="1" dirty="0">
              <a:latin typeface="Arial Narrow" pitchFamily="34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</a:t>
            </a:r>
            <a:r>
              <a:rPr lang="sv-SE" sz="2800" b="1" baseline="-250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0 </a:t>
            </a:r>
            <a:r>
              <a:rPr lang="sv-SE" sz="24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: </a:t>
            </a:r>
            <a:r>
              <a:rPr lang="sv-SE" sz="24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Tidak ada hubungan antara </a:t>
            </a:r>
            <a:r>
              <a:rPr lang="sv-SE" sz="24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hasil panen padi dengan harga beras di pasaran</a:t>
            </a:r>
            <a:endParaRPr lang="sv-SE" sz="2400" b="1" dirty="0">
              <a:solidFill>
                <a:srgbClr val="00000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sv-SE" sz="2400" b="1" dirty="0">
              <a:solidFill>
                <a:srgbClr val="00000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</a:t>
            </a:r>
            <a:r>
              <a:rPr lang="sv-SE" sz="2800" b="1" baseline="-250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 </a:t>
            </a:r>
            <a:r>
              <a:rPr lang="sv-SE" sz="24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: </a:t>
            </a:r>
            <a:r>
              <a:rPr lang="sv-SE" sz="24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Ada hubungan antara </a:t>
            </a:r>
            <a:r>
              <a:rPr lang="sv-SE" sz="24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hasil panen padi dnegan harga beras di pasaran. </a:t>
            </a:r>
            <a:endParaRPr lang="en-US" sz="2400" b="1" dirty="0">
              <a:solidFill>
                <a:srgbClr val="000000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sv-SE" sz="4000" b="0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HIPOTESIS  STATISTIK </a:t>
            </a:r>
            <a:endParaRPr lang="en-US" sz="4000" b="0" dirty="0">
              <a:solidFill>
                <a:schemeClr val="bg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 statistik ialah Hipotesis operasional yang diterjemahkan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menjadi bentuk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angka-angka statistik sesuai dengan alat ukur yang dipilih oleh peneliti. </a:t>
            </a:r>
          </a:p>
          <a:p>
            <a:endParaRPr lang="sv-SE" sz="2800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pPr>
              <a:buNone/>
            </a:pP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Misalnya: </a:t>
            </a:r>
          </a:p>
          <a:p>
            <a:pPr>
              <a:buNone/>
            </a:pP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Diduga ada kenaikan hasil panen padi sebesar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30%, maka Hipotesisnya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dirumuskan sebagai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berikut:</a:t>
            </a:r>
            <a:endParaRPr lang="en-US" sz="2800" b="1" dirty="0">
              <a:latin typeface="Arial Narrow" pitchFamily="34" charset="0"/>
              <a:cs typeface="Courier New" pitchFamily="49" charset="0"/>
            </a:endParaRPr>
          </a:p>
          <a:p>
            <a:endParaRPr lang="en-US" sz="2800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</a:t>
            </a:r>
            <a:r>
              <a:rPr lang="sv-SE" sz="2800" b="1" baseline="-250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0 </a:t>
            </a:r>
            <a:r>
              <a:rPr lang="en-US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: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 = 0,3</a:t>
            </a:r>
            <a:endParaRPr lang="en-US" sz="2800" b="1" dirty="0">
              <a:latin typeface="Arial Narrow" pitchFamily="34" charset="0"/>
              <a:cs typeface="Courier New" pitchFamily="49" charset="0"/>
            </a:endParaRPr>
          </a:p>
          <a:p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</a:t>
            </a:r>
            <a:r>
              <a:rPr lang="sv-SE" sz="2800" b="1" baseline="-250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 </a:t>
            </a:r>
            <a:r>
              <a:rPr lang="en-US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: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  <a:sym typeface="Bookshelf Symbol 7" pitchFamily="2" charset="2"/>
              </a:rPr>
              <a:t>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0,3</a:t>
            </a:r>
            <a:endParaRPr lang="en-US" sz="2800" b="1" dirty="0">
              <a:latin typeface="Arial Narrow" pitchFamily="34" charset="0"/>
              <a:cs typeface="Courier New" pitchFamily="49" charset="0"/>
            </a:endParaRPr>
          </a:p>
          <a:p>
            <a:endParaRPr lang="en-US" sz="28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40000"/>
          </a:solidFill>
        </p:spPr>
        <p:txBody>
          <a:bodyPr/>
          <a:lstStyle/>
          <a:p>
            <a:r>
              <a:rPr lang="en-US" b="0" dirty="0" smtClean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UJI  HIPOTESIS</a:t>
            </a:r>
            <a:r>
              <a:rPr lang="en-US" b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en-US" b="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4525963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Hipotesis yang sudah dirumuskan kemudian harus diuji. </a:t>
            </a:r>
          </a:p>
          <a:p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Pengujian ini akan membuktikan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</a:t>
            </a:r>
            <a:r>
              <a:rPr lang="sv-SE" sz="2800" b="1" baseline="-250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0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atau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</a:t>
            </a:r>
            <a:r>
              <a:rPr lang="sv-SE" sz="2800" b="1" baseline="-250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yang akan diterima. </a:t>
            </a:r>
            <a:endParaRPr lang="sv-SE" b="1" dirty="0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endParaRPr lang="sv-SE" b="1" dirty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  <a:p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Jika </a:t>
            </a:r>
            <a:r>
              <a:rPr lang="sv-SE" sz="2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</a:t>
            </a:r>
            <a:r>
              <a:rPr lang="sv-SE" sz="2800" b="1" baseline="-250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a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diterima maka </a:t>
            </a:r>
            <a:r>
              <a:rPr lang="sv-SE" sz="2800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</a:t>
            </a:r>
            <a:r>
              <a:rPr lang="sv-SE" sz="2800" b="1" baseline="-250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0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sv-SE" b="1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ditolak, artinya ada hubungan antara </a:t>
            </a:r>
            <a:r>
              <a:rPr lang="sv-SE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hasil panen padi dengan harga beras di pasaran.</a:t>
            </a:r>
            <a:endParaRPr lang="en-US" b="1" dirty="0">
              <a:latin typeface="Arial Narrow" pitchFamily="34" charset="0"/>
              <a:cs typeface="Courier New" pitchFamily="49" charset="0"/>
            </a:endParaRPr>
          </a:p>
          <a:p>
            <a:endParaRPr lang="en-US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sv-SE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Dua jenis </a:t>
            </a:r>
            <a:r>
              <a:rPr lang="sv-SE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kesalahan </a:t>
            </a:r>
            <a:r>
              <a:rPr lang="sv-SE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yang </a:t>
            </a:r>
            <a:r>
              <a:rPr lang="sv-SE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dapat dilakukan oleh </a:t>
            </a:r>
            <a:r>
              <a:rPr lang="en-US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peneliti</a:t>
            </a:r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yaitu</a:t>
            </a:r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8915400" cy="4525963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Menolak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Hipotesis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yang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seharusnya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diterima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Kesalahan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ini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disebut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sebagai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kesalahan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alpha (a</a:t>
            </a:r>
            <a:r>
              <a:rPr lang="en-US" sz="36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).</a:t>
            </a:r>
          </a:p>
          <a:p>
            <a:endParaRPr lang="en-US" sz="3600" b="1" dirty="0" smtClean="0">
              <a:solidFill>
                <a:srgbClr val="000000"/>
              </a:solidFill>
              <a:latin typeface="Arial Narrow" pitchFamily="34" charset="0"/>
              <a:cs typeface="Times New Roman" pitchFamily="18" charset="0"/>
            </a:endParaRPr>
          </a:p>
          <a:p>
            <a:r>
              <a:rPr lang="en-US" sz="3600" b="1" dirty="0" err="1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Menerima</a:t>
            </a:r>
            <a:r>
              <a:rPr lang="en-US" sz="36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Hipotesis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yang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seharusnya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ditolak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Kesalahan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ini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disebut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sebagai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kesalahan</a:t>
            </a:r>
            <a:r>
              <a:rPr lang="en-US" sz="3600" b="1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 beta (b)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Sumber</a:t>
            </a:r>
            <a:r>
              <a:rPr lang="en-US" sz="1400" b="1" dirty="0" smtClean="0">
                <a:solidFill>
                  <a:schemeClr val="bg1"/>
                </a:solidFill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</a:rPr>
              <a:t>http</a:t>
            </a:r>
            <a:r>
              <a:rPr lang="en-US" sz="1400" b="1" dirty="0">
                <a:solidFill>
                  <a:schemeClr val="bg1"/>
                </a:solidFill>
              </a:rPr>
              <a:t>://marno.lecture.ub.ac.id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HIPOTESIS</a:t>
            </a:r>
            <a:endParaRPr lang="en-US" sz="3600" b="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334000"/>
          </a:xfrm>
        </p:spPr>
        <p:txBody>
          <a:bodyPr>
            <a:noAutofit/>
          </a:bodyPr>
          <a:lstStyle/>
          <a:p>
            <a:r>
              <a:rPr lang="en-US" sz="2800" b="1" dirty="0" err="1">
                <a:latin typeface="Arial Narrow" pitchFamily="34" charset="0"/>
              </a:rPr>
              <a:t>Jika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Rumusan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masalah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penelitian</a:t>
            </a:r>
            <a:r>
              <a:rPr lang="en-US" sz="2800" b="1" dirty="0" smtClean="0">
                <a:latin typeface="Arial Narrow" pitchFamily="34" charset="0"/>
              </a:rPr>
              <a:t>: “</a:t>
            </a:r>
            <a:r>
              <a:rPr lang="en-US" sz="2800" b="1" dirty="0" err="1" smtClean="0">
                <a:latin typeface="Arial Narrow" pitchFamily="34" charset="0"/>
              </a:rPr>
              <a:t>Adakah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hubungan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antara</a:t>
            </a:r>
            <a:r>
              <a:rPr lang="en-US" sz="2800" b="1" dirty="0" smtClean="0">
                <a:latin typeface="Arial Narrow" pitchFamily="34" charset="0"/>
              </a:rPr>
              <a:t> jam </a:t>
            </a:r>
            <a:r>
              <a:rPr lang="en-US" sz="2800" b="1" dirty="0" err="1">
                <a:latin typeface="Arial Narrow" pitchFamily="34" charset="0"/>
              </a:rPr>
              <a:t>produksi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dengan</a:t>
            </a:r>
            <a:r>
              <a:rPr lang="en-US" sz="2800" b="1" dirty="0" smtClean="0">
                <a:latin typeface="Arial Narrow" pitchFamily="34" charset="0"/>
              </a:rPr>
              <a:t> volume </a:t>
            </a:r>
            <a:r>
              <a:rPr lang="en-US" sz="2800" b="1" dirty="0" err="1" smtClean="0">
                <a:latin typeface="Arial Narrow" pitchFamily="34" charset="0"/>
              </a:rPr>
              <a:t>produksi</a:t>
            </a:r>
            <a:r>
              <a:rPr lang="en-US" sz="2800" b="1" dirty="0" smtClean="0">
                <a:latin typeface="Arial Narrow" pitchFamily="34" charset="0"/>
              </a:rPr>
              <a:t>?”</a:t>
            </a:r>
            <a:endParaRPr lang="en-US" sz="2800" b="1" dirty="0">
              <a:latin typeface="Arial Narrow" pitchFamily="34" charset="0"/>
            </a:endParaRPr>
          </a:p>
          <a:p>
            <a:pPr>
              <a:buFont typeface="Wingdings" pitchFamily="2" charset="2"/>
              <a:buNone/>
            </a:pPr>
            <a:endParaRPr lang="en-US" sz="1600" b="1" dirty="0">
              <a:latin typeface="Arial Narrow" pitchFamily="34" charset="0"/>
            </a:endParaRPr>
          </a:p>
          <a:p>
            <a:r>
              <a:rPr lang="en-US" sz="2800" b="1" dirty="0" err="1">
                <a:latin typeface="Arial Narrow" pitchFamily="34" charset="0"/>
              </a:rPr>
              <a:t>Maka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Hipotesis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penelitian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seharusnya</a:t>
            </a:r>
            <a:r>
              <a:rPr lang="en-US" sz="2800" b="1" dirty="0" smtClean="0">
                <a:latin typeface="Arial Narrow" pitchFamily="34" charset="0"/>
              </a:rPr>
              <a:t>: “</a:t>
            </a:r>
            <a:r>
              <a:rPr lang="en-US" sz="2800" b="1" dirty="0" err="1" smtClean="0">
                <a:latin typeface="Arial Narrow" pitchFamily="34" charset="0"/>
              </a:rPr>
              <a:t>Ada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hubungan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antara</a:t>
            </a:r>
            <a:r>
              <a:rPr lang="en-US" sz="2800" b="1" dirty="0" smtClean="0">
                <a:latin typeface="Arial Narrow" pitchFamily="34" charset="0"/>
              </a:rPr>
              <a:t> jam </a:t>
            </a:r>
            <a:r>
              <a:rPr lang="en-US" sz="2800" b="1" dirty="0" err="1">
                <a:latin typeface="Arial Narrow" pitchFamily="34" charset="0"/>
              </a:rPr>
              <a:t>produksi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dengan</a:t>
            </a:r>
            <a:r>
              <a:rPr lang="en-US" sz="2800" b="1" dirty="0" smtClean="0">
                <a:latin typeface="Arial Narrow" pitchFamily="34" charset="0"/>
              </a:rPr>
              <a:t> volume </a:t>
            </a:r>
            <a:r>
              <a:rPr lang="en-US" sz="2800" b="1" dirty="0" err="1">
                <a:latin typeface="Arial Narrow" pitchFamily="34" charset="0"/>
              </a:rPr>
              <a:t>produksi</a:t>
            </a:r>
            <a:r>
              <a:rPr lang="en-US" sz="2800" b="1" dirty="0">
                <a:latin typeface="Arial Narrow" pitchFamily="34" charset="0"/>
              </a:rPr>
              <a:t>”</a:t>
            </a:r>
          </a:p>
          <a:p>
            <a:pPr>
              <a:buFont typeface="Wingdings" pitchFamily="2" charset="2"/>
              <a:buNone/>
            </a:pPr>
            <a:endParaRPr lang="en-US" sz="1100" b="1" dirty="0">
              <a:latin typeface="Arial Narrow" pitchFamily="34" charset="0"/>
            </a:endParaRPr>
          </a:p>
          <a:p>
            <a:r>
              <a:rPr lang="en-US" sz="2800" b="1" dirty="0" err="1" smtClean="0">
                <a:latin typeface="Arial Narrow" pitchFamily="34" charset="0"/>
              </a:rPr>
              <a:t>Hipotesis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Operasionalnya</a:t>
            </a:r>
            <a:r>
              <a:rPr lang="en-US" sz="2800" b="1" dirty="0" smtClean="0">
                <a:latin typeface="Arial Narrow" pitchFamily="34" charset="0"/>
              </a:rPr>
              <a:t>:</a:t>
            </a:r>
            <a:endParaRPr lang="en-US" sz="2800" b="1" dirty="0">
              <a:latin typeface="Arial Narrow" pitchFamily="34" charset="0"/>
            </a:endParaRPr>
          </a:p>
          <a:p>
            <a:pPr lvl="1"/>
            <a:r>
              <a:rPr lang="en-US" sz="2400" b="1" dirty="0" smtClean="0">
                <a:latin typeface="Arial Narrow" pitchFamily="34" charset="0"/>
              </a:rPr>
              <a:t>H</a:t>
            </a:r>
            <a:r>
              <a:rPr lang="en-US" sz="2400" b="1" baseline="-25000" dirty="0" smtClean="0">
                <a:latin typeface="Arial Narrow" pitchFamily="34" charset="0"/>
              </a:rPr>
              <a:t>0</a:t>
            </a:r>
            <a:r>
              <a:rPr lang="en-US" sz="2400" b="1" dirty="0" smtClean="0">
                <a:latin typeface="Arial Narrow" pitchFamily="34" charset="0"/>
              </a:rPr>
              <a:t>: “</a:t>
            </a:r>
            <a:r>
              <a:rPr lang="en-US" sz="2400" b="1" dirty="0" err="1" smtClean="0">
                <a:latin typeface="Arial Narrow" pitchFamily="34" charset="0"/>
              </a:rPr>
              <a:t>Tidak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ada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hubungan</a:t>
            </a:r>
            <a:r>
              <a:rPr lang="en-US" sz="2400" b="1" dirty="0">
                <a:latin typeface="Arial Narrow" pitchFamily="34" charset="0"/>
              </a:rPr>
              <a:t> jam </a:t>
            </a:r>
            <a:r>
              <a:rPr lang="en-US" sz="2400" b="1" dirty="0" err="1">
                <a:latin typeface="Arial Narrow" pitchFamily="34" charset="0"/>
              </a:rPr>
              <a:t>produksi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terhadap</a:t>
            </a:r>
            <a:r>
              <a:rPr lang="en-US" sz="2400" b="1" dirty="0">
                <a:latin typeface="Arial Narrow" pitchFamily="34" charset="0"/>
              </a:rPr>
              <a:t> volume </a:t>
            </a:r>
            <a:r>
              <a:rPr lang="en-US" sz="2400" b="1" dirty="0" err="1">
                <a:latin typeface="Arial Narrow" pitchFamily="34" charset="0"/>
              </a:rPr>
              <a:t>produksi</a:t>
            </a:r>
            <a:r>
              <a:rPr lang="en-US" sz="2400" b="1" dirty="0">
                <a:latin typeface="Arial Narrow" pitchFamily="34" charset="0"/>
              </a:rPr>
              <a:t>”</a:t>
            </a:r>
          </a:p>
          <a:p>
            <a:pPr lvl="1"/>
            <a:r>
              <a:rPr lang="en-US" sz="2400" b="1" dirty="0" smtClean="0">
                <a:latin typeface="Arial Narrow" pitchFamily="34" charset="0"/>
              </a:rPr>
              <a:t>H</a:t>
            </a:r>
            <a:r>
              <a:rPr lang="en-US" sz="2400" b="1" baseline="-25000" dirty="0" smtClean="0">
                <a:latin typeface="Arial Narrow" pitchFamily="34" charset="0"/>
              </a:rPr>
              <a:t>a</a:t>
            </a:r>
            <a:r>
              <a:rPr lang="en-US" sz="2400" b="1" dirty="0" smtClean="0">
                <a:latin typeface="Arial Narrow" pitchFamily="34" charset="0"/>
              </a:rPr>
              <a:t>: </a:t>
            </a:r>
            <a:r>
              <a:rPr lang="en-US" sz="2400" b="1" dirty="0" smtClean="0">
                <a:latin typeface="Arial Narrow" pitchFamily="34" charset="0"/>
              </a:rPr>
              <a:t>“Ada </a:t>
            </a:r>
            <a:r>
              <a:rPr lang="en-US" sz="2400" b="1" dirty="0" err="1">
                <a:latin typeface="Arial Narrow" pitchFamily="34" charset="0"/>
              </a:rPr>
              <a:t>hubungan</a:t>
            </a:r>
            <a:r>
              <a:rPr lang="en-US" sz="2400" b="1" dirty="0">
                <a:latin typeface="Arial Narrow" pitchFamily="34" charset="0"/>
              </a:rPr>
              <a:t> jam </a:t>
            </a:r>
            <a:r>
              <a:rPr lang="en-US" sz="2400" b="1" dirty="0" err="1">
                <a:latin typeface="Arial Narrow" pitchFamily="34" charset="0"/>
              </a:rPr>
              <a:t>produksi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terhadap</a:t>
            </a:r>
            <a:r>
              <a:rPr lang="en-US" sz="2400" b="1" dirty="0">
                <a:latin typeface="Arial Narrow" pitchFamily="34" charset="0"/>
              </a:rPr>
              <a:t> volume </a:t>
            </a:r>
            <a:r>
              <a:rPr lang="en-US" sz="2400" b="1" dirty="0" err="1">
                <a:latin typeface="Arial Narrow" pitchFamily="34" charset="0"/>
              </a:rPr>
              <a:t>produksi</a:t>
            </a:r>
            <a:r>
              <a:rPr lang="en-US" sz="2400" b="1" dirty="0">
                <a:latin typeface="Arial Narrow" pitchFamily="34" charset="0"/>
              </a:rPr>
              <a:t>”</a:t>
            </a:r>
          </a:p>
          <a:p>
            <a:pPr lvl="1"/>
            <a:endParaRPr lang="en-US" sz="1100" b="1" dirty="0">
              <a:latin typeface="Arial Narrow" pitchFamily="34" charset="0"/>
            </a:endParaRPr>
          </a:p>
          <a:p>
            <a:r>
              <a:rPr lang="en-US" sz="2800" b="1" dirty="0" err="1">
                <a:latin typeface="Arial Narrow" pitchFamily="34" charset="0"/>
              </a:rPr>
              <a:t>Jika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setelah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dilakukan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pengujian</a:t>
            </a:r>
            <a:r>
              <a:rPr lang="en-US" sz="2800" b="1" dirty="0">
                <a:latin typeface="Arial Narrow" pitchFamily="34" charset="0"/>
              </a:rPr>
              <a:t>, </a:t>
            </a:r>
            <a:r>
              <a:rPr lang="en-US" sz="2800" b="1" dirty="0" err="1">
                <a:latin typeface="Arial Narrow" pitchFamily="34" charset="0"/>
              </a:rPr>
              <a:t>ternyata</a:t>
            </a:r>
            <a:endParaRPr lang="en-US" sz="2800" b="1" dirty="0">
              <a:latin typeface="Arial Narrow" pitchFamily="34" charset="0"/>
            </a:endParaRPr>
          </a:p>
          <a:p>
            <a:pPr lvl="1"/>
            <a:r>
              <a:rPr lang="en-US" sz="2400" b="1" dirty="0">
                <a:solidFill>
                  <a:prstClr val="black"/>
                </a:solidFill>
                <a:latin typeface="Arial Narrow" pitchFamily="34" charset="0"/>
              </a:rPr>
              <a:t>H</a:t>
            </a:r>
            <a:r>
              <a:rPr lang="en-US" sz="2400" b="1" baseline="-25000" dirty="0">
                <a:solidFill>
                  <a:prstClr val="black"/>
                </a:solidFill>
                <a:latin typeface="Arial Narrow" pitchFamily="34" charset="0"/>
              </a:rPr>
              <a:t>0 </a:t>
            </a:r>
            <a:r>
              <a:rPr lang="en-US" sz="2400" b="1" dirty="0" err="1" smtClean="0">
                <a:latin typeface="Arial Narrow" pitchFamily="34" charset="0"/>
              </a:rPr>
              <a:t>ditolak</a:t>
            </a:r>
            <a:r>
              <a:rPr lang="en-US" sz="2400" b="1" dirty="0">
                <a:latin typeface="Arial Narrow" pitchFamily="34" charset="0"/>
              </a:rPr>
              <a:t>, </a:t>
            </a:r>
            <a:r>
              <a:rPr lang="en-US" sz="2400" b="1" dirty="0" err="1">
                <a:latin typeface="Arial Narrow" pitchFamily="34" charset="0"/>
              </a:rPr>
              <a:t>artinya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penelitian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terbukti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secara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signifikan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>
                <a:latin typeface="Arial Narrow" pitchFamily="34" charset="0"/>
              </a:rPr>
              <a:t>(</a:t>
            </a:r>
            <a:r>
              <a:rPr lang="en-US" sz="2400" b="1" dirty="0" err="1">
                <a:latin typeface="Arial Narrow" pitchFamily="34" charset="0"/>
              </a:rPr>
              <a:t>empiris</a:t>
            </a:r>
            <a:r>
              <a:rPr lang="en-US" sz="2400" b="1" dirty="0">
                <a:latin typeface="Arial Narrow" pitchFamily="34" charset="0"/>
              </a:rPr>
              <a:t>)</a:t>
            </a:r>
          </a:p>
          <a:p>
            <a:pPr lvl="1"/>
            <a:r>
              <a:rPr lang="en-US" sz="2400" b="1" dirty="0">
                <a:solidFill>
                  <a:prstClr val="black"/>
                </a:solidFill>
                <a:latin typeface="Arial Narrow" pitchFamily="34" charset="0"/>
              </a:rPr>
              <a:t>H</a:t>
            </a:r>
            <a:r>
              <a:rPr lang="en-US" sz="2400" b="1" baseline="-25000" dirty="0">
                <a:solidFill>
                  <a:prstClr val="black"/>
                </a:solidFill>
                <a:latin typeface="Arial Narrow" pitchFamily="34" charset="0"/>
              </a:rPr>
              <a:t>0 </a:t>
            </a:r>
            <a:r>
              <a:rPr lang="en-US" sz="2400" b="1" dirty="0" err="1" smtClean="0">
                <a:latin typeface="Arial Narrow" pitchFamily="34" charset="0"/>
              </a:rPr>
              <a:t>diterima</a:t>
            </a:r>
            <a:r>
              <a:rPr lang="en-US" sz="2400" b="1" dirty="0">
                <a:latin typeface="Arial Narrow" pitchFamily="34" charset="0"/>
              </a:rPr>
              <a:t>, </a:t>
            </a:r>
            <a:r>
              <a:rPr lang="en-US" sz="2400" b="1" dirty="0" err="1">
                <a:latin typeface="Arial Narrow" pitchFamily="34" charset="0"/>
              </a:rPr>
              <a:t>artinya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penelitian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tidak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signifikan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 smtClean="0">
                <a:latin typeface="Arial Narrow" pitchFamily="34" charset="0"/>
              </a:rPr>
              <a:t>secara</a:t>
            </a:r>
            <a:r>
              <a:rPr lang="en-US" sz="2400" b="1" dirty="0" smtClean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empiris</a:t>
            </a:r>
            <a:endParaRPr lang="en-US" sz="2400" b="1" dirty="0">
              <a:latin typeface="Arial Narrow" pitchFamily="34" charset="0"/>
            </a:endParaRPr>
          </a:p>
          <a:p>
            <a:pPr lvl="1"/>
            <a:endParaRPr lang="en-US" sz="2400" b="1" dirty="0">
              <a:latin typeface="Arial Narrow" pitchFamily="34" charset="0"/>
            </a:endParaRPr>
          </a:p>
          <a:p>
            <a:pPr lvl="1"/>
            <a:endParaRPr lang="en-US" sz="2400" b="1" dirty="0">
              <a:latin typeface="Arial Narrow" pitchFamily="34" charset="0"/>
            </a:endParaRPr>
          </a:p>
          <a:p>
            <a:pPr lvl="1"/>
            <a:endParaRPr lang="en-US" sz="24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JENIS PENGUJIAN HIPOTESIS</a:t>
            </a:r>
            <a:endParaRPr lang="en-US" sz="3600" b="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3048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 smtClean="0">
                <a:latin typeface="Arial Narrow" pitchFamily="34" charset="0"/>
              </a:rPr>
              <a:t>DIREKSIONAL</a:t>
            </a:r>
          </a:p>
          <a:p>
            <a:pPr marL="803275" indent="-514350">
              <a:buFont typeface="+mj-lt"/>
              <a:buAutoNum type="arabicPeriod"/>
            </a:pPr>
            <a:r>
              <a:rPr lang="en-US" sz="2800" b="1" dirty="0" err="1" smtClean="0">
                <a:latin typeface="Arial Narrow" pitchFamily="34" charset="0"/>
              </a:rPr>
              <a:t>Uji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Pihak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Kiri</a:t>
            </a:r>
            <a:r>
              <a:rPr lang="en-US" sz="2800" b="1" dirty="0" smtClean="0">
                <a:latin typeface="Arial Narrow" pitchFamily="34" charset="0"/>
              </a:rPr>
              <a:t>: Ha (paling </a:t>
            </a:r>
            <a:r>
              <a:rPr lang="en-US" sz="2800" b="1" dirty="0" err="1" smtClean="0">
                <a:latin typeface="Arial Narrow" pitchFamily="34" charset="0"/>
              </a:rPr>
              <a:t>banyak</a:t>
            </a:r>
            <a:r>
              <a:rPr lang="en-US" sz="2800" b="1" dirty="0" smtClean="0">
                <a:latin typeface="Arial Narrow" pitchFamily="34" charset="0"/>
              </a:rPr>
              <a:t>, paling </a:t>
            </a:r>
            <a:r>
              <a:rPr lang="en-US" sz="2800" b="1" dirty="0" err="1" smtClean="0">
                <a:latin typeface="Arial Narrow" pitchFamily="34" charset="0"/>
              </a:rPr>
              <a:t>besar</a:t>
            </a:r>
            <a:r>
              <a:rPr lang="en-US" sz="2800" b="1" dirty="0" smtClean="0">
                <a:latin typeface="Arial Narrow" pitchFamily="34" charset="0"/>
              </a:rPr>
              <a:t>, </a:t>
            </a:r>
            <a:r>
              <a:rPr lang="en-US" sz="2800" b="1" dirty="0" err="1" smtClean="0">
                <a:latin typeface="Arial Narrow" pitchFamily="34" charset="0"/>
              </a:rPr>
              <a:t>maksimum</a:t>
            </a:r>
            <a:r>
              <a:rPr lang="en-US" sz="2800" b="1" dirty="0" smtClean="0">
                <a:latin typeface="Arial Narrow" pitchFamily="34" charset="0"/>
              </a:rPr>
              <a:t>), </a:t>
            </a:r>
            <a:r>
              <a:rPr lang="en-US" sz="2800" b="1" dirty="0" err="1" smtClean="0">
                <a:latin typeface="Arial Narrow" pitchFamily="34" charset="0"/>
              </a:rPr>
              <a:t>maka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tandanya</a:t>
            </a:r>
            <a:r>
              <a:rPr lang="en-US" sz="2800" b="1" dirty="0" smtClean="0">
                <a:latin typeface="Arial Narrow" pitchFamily="34" charset="0"/>
              </a:rPr>
              <a:t> (&lt;); Ho </a:t>
            </a:r>
            <a:r>
              <a:rPr lang="en-US" sz="2800" b="1" dirty="0" err="1" smtClean="0">
                <a:latin typeface="Arial Narrow" pitchFamily="34" charset="0"/>
              </a:rPr>
              <a:t>adalah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lawan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dari</a:t>
            </a:r>
            <a:r>
              <a:rPr lang="en-US" sz="2800" b="1" dirty="0" smtClean="0">
                <a:latin typeface="Arial Narrow" pitchFamily="34" charset="0"/>
              </a:rPr>
              <a:t> Ha, </a:t>
            </a:r>
            <a:r>
              <a:rPr lang="en-US" sz="2800" b="1" dirty="0" err="1" smtClean="0">
                <a:latin typeface="Arial Narrow" pitchFamily="34" charset="0"/>
              </a:rPr>
              <a:t>tandanya</a:t>
            </a:r>
            <a:r>
              <a:rPr lang="en-US" sz="2800" b="1" dirty="0" smtClean="0">
                <a:latin typeface="Arial Narrow" pitchFamily="34" charset="0"/>
              </a:rPr>
              <a:t> (≥)</a:t>
            </a:r>
          </a:p>
          <a:p>
            <a:pPr marL="1073150"/>
            <a:r>
              <a:rPr lang="en-US" sz="2800" b="1" dirty="0" err="1" smtClean="0">
                <a:latin typeface="Arial Narrow" pitchFamily="34" charset="0"/>
              </a:rPr>
              <a:t>Hipotesa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deskriptif</a:t>
            </a:r>
            <a:r>
              <a:rPr lang="en-US" sz="2800" b="1" dirty="0" smtClean="0">
                <a:latin typeface="Arial Narrow" pitchFamily="34" charset="0"/>
              </a:rPr>
              <a:t>: Ha: p &lt; 40% </a:t>
            </a:r>
            <a:r>
              <a:rPr lang="en-US" sz="2800" b="1" dirty="0" err="1" smtClean="0">
                <a:latin typeface="Arial Narrow" pitchFamily="34" charset="0"/>
              </a:rPr>
              <a:t>dan</a:t>
            </a:r>
            <a:r>
              <a:rPr lang="en-US" sz="2800" b="1" dirty="0" smtClean="0">
                <a:latin typeface="Arial Narrow" pitchFamily="34" charset="0"/>
              </a:rPr>
              <a:t> Ho: p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≥ 40%</a:t>
            </a:r>
          </a:p>
          <a:p>
            <a:pPr marL="1073150" lvl="0"/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Hipotesa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komparatif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: Ha: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1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&lt;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2 </a:t>
            </a:r>
            <a:r>
              <a:rPr lang="en-US" sz="2800" b="1" dirty="0" err="1">
                <a:solidFill>
                  <a:prstClr val="black"/>
                </a:solidFill>
                <a:latin typeface="Arial Narrow" pitchFamily="34" charset="0"/>
              </a:rPr>
              <a:t>dan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 Ho: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1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≥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2</a:t>
            </a:r>
          </a:p>
          <a:p>
            <a:pPr marL="1073150" lvl="0"/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Hipotesa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asosiatif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: 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Ha: p &lt;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60% </a:t>
            </a:r>
            <a:r>
              <a:rPr lang="en-US" sz="2800" b="1" dirty="0" err="1">
                <a:solidFill>
                  <a:prstClr val="black"/>
                </a:solidFill>
                <a:latin typeface="Arial Narrow" pitchFamily="34" charset="0"/>
              </a:rPr>
              <a:t>dan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 Ho: p ≥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60%</a:t>
            </a:r>
            <a:endParaRPr lang="en-US" sz="2800" b="1" dirty="0">
              <a:solidFill>
                <a:prstClr val="black"/>
              </a:solidFill>
              <a:latin typeface="Arial Narrow" pitchFamily="34" charset="0"/>
            </a:endParaRPr>
          </a:p>
          <a:p>
            <a:pPr marL="288925" indent="0">
              <a:buNone/>
            </a:pPr>
            <a:r>
              <a:rPr lang="en-US" sz="2000" dirty="0" err="1" smtClean="0">
                <a:solidFill>
                  <a:prstClr val="black"/>
                </a:solidFill>
                <a:cs typeface="Arial" charset="0"/>
              </a:rPr>
              <a:t>wilayah</a:t>
            </a:r>
            <a:r>
              <a:rPr lang="en-US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cs typeface="Arial" charset="0"/>
              </a:rPr>
              <a:t>penolakan</a:t>
            </a:r>
            <a:r>
              <a:rPr lang="en-US" sz="2000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Ho     </a:t>
            </a:r>
          </a:p>
          <a:p>
            <a:pPr marL="288925" indent="0">
              <a:buNone/>
            </a:pPr>
            <a:endParaRPr lang="en-US" sz="2000" dirty="0">
              <a:solidFill>
                <a:prstClr val="black"/>
              </a:solidFill>
              <a:cs typeface="Arial" charset="0"/>
            </a:endParaRPr>
          </a:p>
          <a:p>
            <a:pPr marL="288925" indent="0">
              <a:buNone/>
            </a:pP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                                             </a:t>
            </a:r>
            <a:r>
              <a:rPr lang="en-US" sz="2000" dirty="0" err="1" smtClean="0">
                <a:solidFill>
                  <a:prstClr val="black"/>
                </a:solidFill>
                <a:cs typeface="Arial" charset="0"/>
              </a:rPr>
              <a:t>wilayah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Arial" charset="0"/>
              </a:rPr>
              <a:t>penerimaan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Ho</a:t>
            </a:r>
          </a:p>
          <a:p>
            <a:pPr marL="457200" lvl="1" indent="0">
              <a:buNone/>
            </a:pPr>
            <a:endParaRPr lang="en-US" sz="2400" b="1" dirty="0">
              <a:latin typeface="Arial Narrow" pitchFamily="34" charset="0"/>
            </a:endParaRPr>
          </a:p>
          <a:p>
            <a:pPr marL="457200" lvl="1" indent="0" algn="ctr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Jika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–t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tabel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≤ t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hitung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maka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Ho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diterima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Ha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ditolak</a:t>
            </a:r>
            <a:endParaRPr lang="en-US" sz="2400" b="1" dirty="0">
              <a:solidFill>
                <a:srgbClr val="FF0000"/>
              </a:solidFill>
              <a:latin typeface="Arial Narrow" pitchFamily="34" charset="0"/>
            </a:endParaRPr>
          </a:p>
          <a:p>
            <a:pPr lvl="1"/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Cek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Buku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Pengantar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Statistik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Sosial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halaman</a:t>
            </a:r>
            <a:r>
              <a:rPr lang="en-US" sz="1400" b="1" dirty="0" smtClean="0">
                <a:solidFill>
                  <a:schemeClr val="bg1"/>
                </a:solidFill>
              </a:rPr>
              <a:t> 147 -153 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1828800" y="57912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981200" y="4419600"/>
            <a:ext cx="4419600" cy="1244600"/>
          </a:xfrm>
          <a:custGeom>
            <a:avLst/>
            <a:gdLst>
              <a:gd name="T0" fmla="*/ 0 w 5232"/>
              <a:gd name="T1" fmla="*/ 2147483647 h 1600"/>
              <a:gd name="T2" fmla="*/ 2147483647 w 5232"/>
              <a:gd name="T3" fmla="*/ 2147483647 h 1600"/>
              <a:gd name="T4" fmla="*/ 2147483647 w 5232"/>
              <a:gd name="T5" fmla="*/ 2147483647 h 1600"/>
              <a:gd name="T6" fmla="*/ 2147483647 w 5232"/>
              <a:gd name="T7" fmla="*/ 2147483647 h 1600"/>
              <a:gd name="T8" fmla="*/ 2147483647 w 5232"/>
              <a:gd name="T9" fmla="*/ 2147483647 h 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32"/>
              <a:gd name="T16" fmla="*/ 0 h 1600"/>
              <a:gd name="T17" fmla="*/ 5232 w 5232"/>
              <a:gd name="T18" fmla="*/ 1600 h 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32" h="1600">
                <a:moveTo>
                  <a:pt x="0" y="1552"/>
                </a:moveTo>
                <a:cubicBezTo>
                  <a:pt x="332" y="1512"/>
                  <a:pt x="664" y="1472"/>
                  <a:pt x="1104" y="1216"/>
                </a:cubicBezTo>
                <a:cubicBezTo>
                  <a:pt x="1544" y="960"/>
                  <a:pt x="2160" y="32"/>
                  <a:pt x="2640" y="16"/>
                </a:cubicBezTo>
                <a:cubicBezTo>
                  <a:pt x="3120" y="0"/>
                  <a:pt x="3552" y="856"/>
                  <a:pt x="3984" y="1120"/>
                </a:cubicBezTo>
                <a:cubicBezTo>
                  <a:pt x="4416" y="1384"/>
                  <a:pt x="5024" y="1520"/>
                  <a:pt x="5232" y="1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2743200" y="4419599"/>
            <a:ext cx="0" cy="1751111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1384300" y="5015011"/>
            <a:ext cx="977900" cy="685800"/>
          </a:xfrm>
          <a:custGeom>
            <a:avLst/>
            <a:gdLst>
              <a:gd name="T0" fmla="*/ 2147483647 w 616"/>
              <a:gd name="T1" fmla="*/ 2147483647 h 432"/>
              <a:gd name="T2" fmla="*/ 2147483647 w 616"/>
              <a:gd name="T3" fmla="*/ 2147483647 h 432"/>
              <a:gd name="T4" fmla="*/ 2147483647 w 616"/>
              <a:gd name="T5" fmla="*/ 0 h 432"/>
              <a:gd name="T6" fmla="*/ 0 60000 65536"/>
              <a:gd name="T7" fmla="*/ 0 60000 65536"/>
              <a:gd name="T8" fmla="*/ 0 60000 65536"/>
              <a:gd name="T9" fmla="*/ 0 w 616"/>
              <a:gd name="T10" fmla="*/ 0 h 432"/>
              <a:gd name="T11" fmla="*/ 616 w 61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16" h="432">
                <a:moveTo>
                  <a:pt x="616" y="432"/>
                </a:moveTo>
                <a:cubicBezTo>
                  <a:pt x="396" y="348"/>
                  <a:pt x="176" y="264"/>
                  <a:pt x="88" y="192"/>
                </a:cubicBezTo>
                <a:cubicBezTo>
                  <a:pt x="0" y="120"/>
                  <a:pt x="88" y="32"/>
                  <a:pt x="8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613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JENIS PENGUJIAN HIPOTESIS</a:t>
            </a:r>
            <a:endParaRPr lang="en-US" sz="3600" b="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3048000"/>
          </a:xfrm>
        </p:spPr>
        <p:txBody>
          <a:bodyPr>
            <a:noAutofit/>
          </a:bodyPr>
          <a:lstStyle/>
          <a:p>
            <a:pPr marL="803275" indent="-514350">
              <a:buFont typeface="+mj-lt"/>
              <a:buAutoNum type="arabicPeriod" startAt="2"/>
            </a:pPr>
            <a:r>
              <a:rPr lang="en-US" sz="2800" b="1" dirty="0" err="1" smtClean="0">
                <a:latin typeface="Arial Narrow" pitchFamily="34" charset="0"/>
              </a:rPr>
              <a:t>Uji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Pihak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Kanan</a:t>
            </a:r>
            <a:r>
              <a:rPr lang="en-US" sz="2800" b="1" dirty="0" smtClean="0">
                <a:latin typeface="Arial Narrow" pitchFamily="34" charset="0"/>
              </a:rPr>
              <a:t>: Ha (</a:t>
            </a:r>
            <a:r>
              <a:rPr lang="en-US" sz="2800" b="1" dirty="0" err="1" smtClean="0">
                <a:latin typeface="Arial Narrow" pitchFamily="34" charset="0"/>
              </a:rPr>
              <a:t>rendah</a:t>
            </a:r>
            <a:r>
              <a:rPr lang="en-US" sz="2800" b="1" dirty="0" smtClean="0">
                <a:latin typeface="Arial Narrow" pitchFamily="34" charset="0"/>
              </a:rPr>
              <a:t>, paling </a:t>
            </a:r>
            <a:r>
              <a:rPr lang="en-US" sz="2800" b="1" dirty="0" err="1" smtClean="0">
                <a:latin typeface="Arial Narrow" pitchFamily="34" charset="0"/>
              </a:rPr>
              <a:t>sedikit</a:t>
            </a:r>
            <a:r>
              <a:rPr lang="en-US" sz="2800" b="1" dirty="0" smtClean="0">
                <a:latin typeface="Arial Narrow" pitchFamily="34" charset="0"/>
              </a:rPr>
              <a:t>, paling </a:t>
            </a:r>
            <a:r>
              <a:rPr lang="en-US" sz="2800" b="1" dirty="0" err="1" smtClean="0">
                <a:latin typeface="Arial Narrow" pitchFamily="34" charset="0"/>
              </a:rPr>
              <a:t>kecil</a:t>
            </a:r>
            <a:r>
              <a:rPr lang="en-US" sz="2800" b="1" dirty="0" smtClean="0">
                <a:latin typeface="Arial Narrow" pitchFamily="34" charset="0"/>
              </a:rPr>
              <a:t>, minimum), </a:t>
            </a:r>
            <a:r>
              <a:rPr lang="en-US" sz="2800" b="1" dirty="0" err="1" smtClean="0">
                <a:latin typeface="Arial Narrow" pitchFamily="34" charset="0"/>
              </a:rPr>
              <a:t>maka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tandanya</a:t>
            </a:r>
            <a:r>
              <a:rPr lang="en-US" sz="2800" b="1" dirty="0" smtClean="0">
                <a:latin typeface="Arial Narrow" pitchFamily="34" charset="0"/>
              </a:rPr>
              <a:t> (&gt;); Ho </a:t>
            </a:r>
            <a:r>
              <a:rPr lang="en-US" sz="2800" b="1" dirty="0" err="1" smtClean="0">
                <a:latin typeface="Arial Narrow" pitchFamily="34" charset="0"/>
              </a:rPr>
              <a:t>adalah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lawan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dari</a:t>
            </a:r>
            <a:r>
              <a:rPr lang="en-US" sz="2800" b="1" dirty="0" smtClean="0">
                <a:latin typeface="Arial Narrow" pitchFamily="34" charset="0"/>
              </a:rPr>
              <a:t> Ha, </a:t>
            </a:r>
            <a:r>
              <a:rPr lang="en-US" sz="2800" b="1" dirty="0" err="1" smtClean="0">
                <a:latin typeface="Arial Narrow" pitchFamily="34" charset="0"/>
              </a:rPr>
              <a:t>tandanya</a:t>
            </a:r>
            <a:r>
              <a:rPr lang="en-US" sz="2800" b="1" dirty="0" smtClean="0">
                <a:latin typeface="Arial Narrow" pitchFamily="34" charset="0"/>
              </a:rPr>
              <a:t> (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≤</a:t>
            </a:r>
            <a:r>
              <a:rPr lang="en-US" sz="2800" b="1" dirty="0" smtClean="0">
                <a:latin typeface="Arial Narrow" pitchFamily="34" charset="0"/>
              </a:rPr>
              <a:t>)</a:t>
            </a:r>
          </a:p>
          <a:p>
            <a:pPr marL="1073150"/>
            <a:r>
              <a:rPr lang="en-US" sz="2800" b="1" dirty="0" err="1" smtClean="0">
                <a:latin typeface="Arial Narrow" pitchFamily="34" charset="0"/>
              </a:rPr>
              <a:t>Hipotesa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deskriptif</a:t>
            </a:r>
            <a:r>
              <a:rPr lang="en-US" sz="2800" b="1" dirty="0" smtClean="0">
                <a:latin typeface="Arial Narrow" pitchFamily="34" charset="0"/>
              </a:rPr>
              <a:t>: Ha: p 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&gt;</a:t>
            </a:r>
            <a:r>
              <a:rPr lang="en-US" sz="2800" b="1" dirty="0" smtClean="0">
                <a:latin typeface="Arial Narrow" pitchFamily="34" charset="0"/>
              </a:rPr>
              <a:t> 70% </a:t>
            </a:r>
            <a:r>
              <a:rPr lang="en-US" sz="2800" b="1" dirty="0" err="1" smtClean="0">
                <a:latin typeface="Arial Narrow" pitchFamily="34" charset="0"/>
              </a:rPr>
              <a:t>dan</a:t>
            </a:r>
            <a:r>
              <a:rPr lang="en-US" sz="2800" b="1" dirty="0" smtClean="0">
                <a:latin typeface="Arial Narrow" pitchFamily="34" charset="0"/>
              </a:rPr>
              <a:t> Ho: p 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≤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70%</a:t>
            </a:r>
          </a:p>
          <a:p>
            <a:pPr marL="1073150" lvl="0"/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Hipotesa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komparatif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: Ha: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1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&gt;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2 </a:t>
            </a:r>
            <a:r>
              <a:rPr lang="en-US" sz="2800" b="1" dirty="0" err="1">
                <a:solidFill>
                  <a:prstClr val="black"/>
                </a:solidFill>
                <a:latin typeface="Arial Narrow" pitchFamily="34" charset="0"/>
              </a:rPr>
              <a:t>dan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 Ho: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1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≤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2</a:t>
            </a:r>
          </a:p>
          <a:p>
            <a:pPr marL="1073150" lvl="0"/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Hipotesa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asosiatif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: 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Ha: p &gt;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45% </a:t>
            </a:r>
            <a:r>
              <a:rPr lang="en-US" sz="2800" b="1" dirty="0" err="1">
                <a:solidFill>
                  <a:prstClr val="black"/>
                </a:solidFill>
                <a:latin typeface="Arial Narrow" pitchFamily="34" charset="0"/>
              </a:rPr>
              <a:t>dan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 Ho: p ≤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45%</a:t>
            </a:r>
            <a:endParaRPr lang="en-US" sz="2800" b="1" dirty="0">
              <a:solidFill>
                <a:prstClr val="black"/>
              </a:solidFill>
              <a:latin typeface="Arial Narrow" pitchFamily="34" charset="0"/>
            </a:endParaRPr>
          </a:p>
          <a:p>
            <a:pPr marL="288925" lvl="0" indent="0">
              <a:buNone/>
            </a:pPr>
            <a:endParaRPr lang="en-US" sz="2800" b="1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288925" lvl="0" indent="0">
              <a:buNone/>
            </a:pPr>
            <a:endParaRPr lang="en-US" sz="2800" b="1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marL="288925" indent="0">
              <a:buNone/>
            </a:pP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                                                                                                        </a:t>
            </a:r>
            <a:r>
              <a:rPr lang="en-US" sz="2000" dirty="0" err="1" smtClean="0">
                <a:solidFill>
                  <a:prstClr val="black"/>
                </a:solidFill>
                <a:cs typeface="Arial" charset="0"/>
              </a:rPr>
              <a:t>wilayah</a:t>
            </a:r>
            <a:r>
              <a:rPr lang="en-US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cs typeface="Arial" charset="0"/>
              </a:rPr>
              <a:t>penolakan</a:t>
            </a:r>
            <a:r>
              <a:rPr lang="en-US" sz="2000" dirty="0">
                <a:solidFill>
                  <a:prstClr val="black"/>
                </a:solidFill>
                <a:cs typeface="Arial" charset="0"/>
              </a:rPr>
              <a:t> Ho</a:t>
            </a:r>
            <a:endParaRPr lang="en-US" sz="2800" b="1" dirty="0">
              <a:latin typeface="Arial Narrow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solidFill>
                  <a:prstClr val="black"/>
                </a:solidFill>
                <a:cs typeface="Arial" charset="0"/>
              </a:rPr>
              <a:t>  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                                               </a:t>
            </a:r>
            <a:endParaRPr lang="en-US" sz="2400" b="1" dirty="0" smtClean="0">
              <a:latin typeface="Arial Narrow" pitchFamily="34" charset="0"/>
            </a:endParaRPr>
          </a:p>
          <a:p>
            <a:pPr marL="457200" lvl="1" indent="0" algn="ctr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Jika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t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tabel</a:t>
            </a: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 ≥ t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hitung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maka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Ho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diterima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Ha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ditolak</a:t>
            </a:r>
            <a:endParaRPr lang="en-US" sz="2400" b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lvl="1"/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prstClr val="white"/>
                </a:solidFill>
              </a:rPr>
              <a:t>Cek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Buku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Pengantar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Statistik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Sosial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halaman</a:t>
            </a:r>
            <a:r>
              <a:rPr lang="en-US" sz="1400" b="1" dirty="0" smtClean="0">
                <a:solidFill>
                  <a:prstClr val="white"/>
                </a:solidFill>
              </a:rPr>
              <a:t> 147 -153 </a:t>
            </a: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1828800" y="57912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981200" y="4419600"/>
            <a:ext cx="4419600" cy="1244600"/>
          </a:xfrm>
          <a:custGeom>
            <a:avLst/>
            <a:gdLst>
              <a:gd name="T0" fmla="*/ 0 w 5232"/>
              <a:gd name="T1" fmla="*/ 2147483647 h 1600"/>
              <a:gd name="T2" fmla="*/ 2147483647 w 5232"/>
              <a:gd name="T3" fmla="*/ 2147483647 h 1600"/>
              <a:gd name="T4" fmla="*/ 2147483647 w 5232"/>
              <a:gd name="T5" fmla="*/ 2147483647 h 1600"/>
              <a:gd name="T6" fmla="*/ 2147483647 w 5232"/>
              <a:gd name="T7" fmla="*/ 2147483647 h 1600"/>
              <a:gd name="T8" fmla="*/ 2147483647 w 5232"/>
              <a:gd name="T9" fmla="*/ 2147483647 h 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32"/>
              <a:gd name="T16" fmla="*/ 0 h 1600"/>
              <a:gd name="T17" fmla="*/ 5232 w 5232"/>
              <a:gd name="T18" fmla="*/ 1600 h 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32" h="1600">
                <a:moveTo>
                  <a:pt x="0" y="1552"/>
                </a:moveTo>
                <a:cubicBezTo>
                  <a:pt x="332" y="1512"/>
                  <a:pt x="664" y="1472"/>
                  <a:pt x="1104" y="1216"/>
                </a:cubicBezTo>
                <a:cubicBezTo>
                  <a:pt x="1544" y="960"/>
                  <a:pt x="2160" y="32"/>
                  <a:pt x="2640" y="16"/>
                </a:cubicBezTo>
                <a:cubicBezTo>
                  <a:pt x="3120" y="0"/>
                  <a:pt x="3552" y="856"/>
                  <a:pt x="3984" y="1120"/>
                </a:cubicBezTo>
                <a:cubicBezTo>
                  <a:pt x="4416" y="1384"/>
                  <a:pt x="5024" y="1520"/>
                  <a:pt x="5232" y="1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5638800" y="4648200"/>
            <a:ext cx="0" cy="1751111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 rot="5675358">
            <a:off x="5727390" y="5088560"/>
            <a:ext cx="731945" cy="615156"/>
          </a:xfrm>
          <a:custGeom>
            <a:avLst/>
            <a:gdLst>
              <a:gd name="T0" fmla="*/ 2147483647 w 616"/>
              <a:gd name="T1" fmla="*/ 2147483647 h 432"/>
              <a:gd name="T2" fmla="*/ 2147483647 w 616"/>
              <a:gd name="T3" fmla="*/ 2147483647 h 432"/>
              <a:gd name="T4" fmla="*/ 2147483647 w 616"/>
              <a:gd name="T5" fmla="*/ 0 h 432"/>
              <a:gd name="T6" fmla="*/ 0 60000 65536"/>
              <a:gd name="T7" fmla="*/ 0 60000 65536"/>
              <a:gd name="T8" fmla="*/ 0 60000 65536"/>
              <a:gd name="T9" fmla="*/ 0 w 616"/>
              <a:gd name="T10" fmla="*/ 0 h 432"/>
              <a:gd name="T11" fmla="*/ 616 w 61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16" h="432">
                <a:moveTo>
                  <a:pt x="616" y="432"/>
                </a:moveTo>
                <a:cubicBezTo>
                  <a:pt x="396" y="348"/>
                  <a:pt x="176" y="264"/>
                  <a:pt x="88" y="192"/>
                </a:cubicBezTo>
                <a:cubicBezTo>
                  <a:pt x="0" y="120"/>
                  <a:pt x="88" y="32"/>
                  <a:pt x="8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71800" y="5339089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wilayah penerimaan Ho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56679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40000"/>
          </a:solidFill>
        </p:spPr>
        <p:txBody>
          <a:bodyPr>
            <a:normAutofit/>
          </a:bodyPr>
          <a:lstStyle/>
          <a:p>
            <a:r>
              <a:rPr lang="en-US" sz="36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JENIS PENGUJIAN HIPOTESIS</a:t>
            </a:r>
            <a:endParaRPr lang="en-US" sz="3600" b="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3048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800" b="1" dirty="0" smtClean="0">
                <a:latin typeface="Arial Narrow" pitchFamily="34" charset="0"/>
              </a:rPr>
              <a:t>NON DIREKSIONAL</a:t>
            </a:r>
          </a:p>
          <a:p>
            <a:pPr marL="288925" indent="0">
              <a:buNone/>
            </a:pPr>
            <a:r>
              <a:rPr lang="en-US" sz="2800" b="1" dirty="0" err="1" smtClean="0">
                <a:latin typeface="Arial Narrow" pitchFamily="34" charset="0"/>
              </a:rPr>
              <a:t>Tidak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menunjukkan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arah</a:t>
            </a:r>
            <a:r>
              <a:rPr lang="en-US" sz="2800" b="1" dirty="0" smtClean="0">
                <a:latin typeface="Arial Narrow" pitchFamily="34" charset="0"/>
              </a:rPr>
              <a:t>: Ha (</a:t>
            </a:r>
            <a:r>
              <a:rPr lang="en-US" sz="2800" b="1" dirty="0" err="1" smtClean="0">
                <a:latin typeface="Arial Narrow" pitchFamily="34" charset="0"/>
              </a:rPr>
              <a:t>tidak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sama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dengan</a:t>
            </a:r>
            <a:r>
              <a:rPr lang="en-US" sz="2800" b="1" dirty="0" smtClean="0">
                <a:latin typeface="Arial Narrow" pitchFamily="34" charset="0"/>
              </a:rPr>
              <a:t>), </a:t>
            </a:r>
            <a:r>
              <a:rPr lang="en-US" sz="2800" b="1" dirty="0" err="1" smtClean="0">
                <a:latin typeface="Arial Narrow" pitchFamily="34" charset="0"/>
              </a:rPr>
              <a:t>maka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tandanya</a:t>
            </a:r>
            <a:r>
              <a:rPr lang="en-US" sz="2800" b="1" dirty="0" smtClean="0">
                <a:latin typeface="Arial Narrow" pitchFamily="34" charset="0"/>
              </a:rPr>
              <a:t> (≠); Ho </a:t>
            </a:r>
            <a:r>
              <a:rPr lang="en-US" sz="2800" b="1" dirty="0" err="1" smtClean="0">
                <a:latin typeface="Arial Narrow" pitchFamily="34" charset="0"/>
              </a:rPr>
              <a:t>adalah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lawan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dari</a:t>
            </a:r>
            <a:r>
              <a:rPr lang="en-US" sz="2800" b="1" dirty="0" smtClean="0">
                <a:latin typeface="Arial Narrow" pitchFamily="34" charset="0"/>
              </a:rPr>
              <a:t> Ha, </a:t>
            </a:r>
            <a:r>
              <a:rPr lang="en-US" sz="2800" b="1" dirty="0" err="1" smtClean="0">
                <a:latin typeface="Arial Narrow" pitchFamily="34" charset="0"/>
              </a:rPr>
              <a:t>tandanya</a:t>
            </a:r>
            <a:r>
              <a:rPr lang="en-US" sz="2800" b="1" dirty="0" smtClean="0">
                <a:latin typeface="Arial Narrow" pitchFamily="34" charset="0"/>
              </a:rPr>
              <a:t> (=)</a:t>
            </a:r>
          </a:p>
          <a:p>
            <a:pPr marL="1073150"/>
            <a:r>
              <a:rPr lang="en-US" sz="2800" b="1" dirty="0" err="1" smtClean="0">
                <a:latin typeface="Arial Narrow" pitchFamily="34" charset="0"/>
              </a:rPr>
              <a:t>Hipotesa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err="1" smtClean="0">
                <a:latin typeface="Arial Narrow" pitchFamily="34" charset="0"/>
              </a:rPr>
              <a:t>deskriptif</a:t>
            </a:r>
            <a:r>
              <a:rPr lang="en-US" sz="2800" b="1" dirty="0" smtClean="0">
                <a:latin typeface="Arial Narrow" pitchFamily="34" charset="0"/>
              </a:rPr>
              <a:t>: Ha: </a:t>
            </a:r>
            <a:r>
              <a:rPr lang="el-GR" sz="2800" b="1" dirty="0">
                <a:solidFill>
                  <a:prstClr val="black"/>
                </a:solidFill>
                <a:latin typeface="Arial Narrow" pitchFamily="34" charset="0"/>
              </a:rPr>
              <a:t>μ </a:t>
            </a:r>
            <a:r>
              <a:rPr lang="en-US" sz="2800" b="1" dirty="0" smtClean="0">
                <a:latin typeface="Arial Narrow" pitchFamily="34" charset="0"/>
              </a:rPr>
              <a:t>≠ 300 </a:t>
            </a:r>
            <a:r>
              <a:rPr lang="en-US" sz="2800" b="1" dirty="0" err="1" smtClean="0">
                <a:latin typeface="Arial Narrow" pitchFamily="34" charset="0"/>
              </a:rPr>
              <a:t>dan</a:t>
            </a:r>
            <a:r>
              <a:rPr lang="en-US" sz="2800" b="1" dirty="0" smtClean="0">
                <a:latin typeface="Arial Narrow" pitchFamily="34" charset="0"/>
              </a:rPr>
              <a:t> Ho: </a:t>
            </a:r>
            <a:r>
              <a:rPr lang="el-GR" sz="2800" b="1" dirty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latin typeface="Arial Narrow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= 300</a:t>
            </a:r>
          </a:p>
          <a:p>
            <a:pPr marL="1073150" lvl="0"/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Hipotesa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komparatif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: Ha: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1</a:t>
            </a:r>
            <a:r>
              <a:rPr lang="en-US" sz="2800" b="1" dirty="0">
                <a:latin typeface="Arial Narrow" pitchFamily="34" charset="0"/>
              </a:rPr>
              <a:t> ≠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2 </a:t>
            </a:r>
            <a:r>
              <a:rPr lang="en-US" sz="2800" b="1" dirty="0" err="1">
                <a:solidFill>
                  <a:prstClr val="black"/>
                </a:solidFill>
                <a:latin typeface="Arial Narrow" pitchFamily="34" charset="0"/>
              </a:rPr>
              <a:t>dan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 Ho: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1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= </a:t>
            </a:r>
            <a:r>
              <a:rPr lang="el-GR" sz="2800" b="1" dirty="0" smtClean="0">
                <a:solidFill>
                  <a:prstClr val="black"/>
                </a:solidFill>
                <a:latin typeface="Arial Narrow" pitchFamily="34" charset="0"/>
              </a:rPr>
              <a:t>μ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2</a:t>
            </a:r>
          </a:p>
          <a:p>
            <a:pPr marL="1073150" lvl="0"/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Hipotesa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Arial Narrow" pitchFamily="34" charset="0"/>
              </a:rPr>
              <a:t>asosiatif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: 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Ha: p </a:t>
            </a:r>
            <a:r>
              <a:rPr lang="en-US" sz="2800" b="1" dirty="0">
                <a:latin typeface="Arial Narrow" pitchFamily="34" charset="0"/>
              </a:rPr>
              <a:t>≠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0 </a:t>
            </a:r>
            <a:r>
              <a:rPr lang="en-US" sz="2800" b="1" dirty="0" err="1">
                <a:solidFill>
                  <a:prstClr val="black"/>
                </a:solidFill>
                <a:latin typeface="Arial Narrow" pitchFamily="34" charset="0"/>
              </a:rPr>
              <a:t>dan</a:t>
            </a:r>
            <a:r>
              <a:rPr lang="en-US" sz="2800" b="1" dirty="0">
                <a:solidFill>
                  <a:prstClr val="black"/>
                </a:solidFill>
                <a:latin typeface="Arial Narrow" pitchFamily="34" charset="0"/>
              </a:rPr>
              <a:t> Ho: p </a:t>
            </a:r>
            <a:r>
              <a:rPr lang="en-US" sz="2800" b="1" dirty="0" smtClean="0">
                <a:solidFill>
                  <a:prstClr val="black"/>
                </a:solidFill>
                <a:latin typeface="Arial Narrow" pitchFamily="34" charset="0"/>
              </a:rPr>
              <a:t>= 0</a:t>
            </a:r>
            <a:endParaRPr lang="en-US" sz="2800" b="1" dirty="0">
              <a:solidFill>
                <a:prstClr val="black"/>
              </a:solidFill>
              <a:latin typeface="Arial Narrow" pitchFamily="34" charset="0"/>
            </a:endParaRPr>
          </a:p>
          <a:p>
            <a:pPr marL="288925" indent="0">
              <a:buNone/>
            </a:pPr>
            <a:endParaRPr lang="en-US" sz="2000" dirty="0" smtClean="0">
              <a:solidFill>
                <a:prstClr val="black"/>
              </a:solidFill>
              <a:cs typeface="Arial" charset="0"/>
            </a:endParaRPr>
          </a:p>
          <a:p>
            <a:pPr marL="288925" indent="0">
              <a:buNone/>
            </a:pPr>
            <a:r>
              <a:rPr lang="en-US" sz="2000" dirty="0" err="1" smtClean="0">
                <a:solidFill>
                  <a:prstClr val="black"/>
                </a:solidFill>
                <a:cs typeface="Arial" charset="0"/>
              </a:rPr>
              <a:t>wilayah</a:t>
            </a:r>
            <a:r>
              <a:rPr lang="en-US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cs typeface="Arial" charset="0"/>
              </a:rPr>
              <a:t>penolakan</a:t>
            </a:r>
            <a:r>
              <a:rPr lang="en-US" sz="2000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Ho     </a:t>
            </a:r>
          </a:p>
          <a:p>
            <a:pPr marL="288925" indent="0">
              <a:buNone/>
            </a:pPr>
            <a:endParaRPr lang="en-US" sz="2000" dirty="0">
              <a:solidFill>
                <a:prstClr val="black"/>
              </a:solidFill>
              <a:cs typeface="Arial" charset="0"/>
            </a:endParaRPr>
          </a:p>
          <a:p>
            <a:pPr marL="288925" indent="0">
              <a:buNone/>
            </a:pP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                                             </a:t>
            </a:r>
            <a:r>
              <a:rPr lang="en-US" sz="2000" dirty="0" err="1" smtClean="0">
                <a:solidFill>
                  <a:prstClr val="black"/>
                </a:solidFill>
                <a:cs typeface="Arial" charset="0"/>
              </a:rPr>
              <a:t>wilayah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cs typeface="Arial" charset="0"/>
              </a:rPr>
              <a:t>penerimaan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Ho</a:t>
            </a:r>
            <a:r>
              <a:rPr lang="en-US" sz="2000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              </a:t>
            </a:r>
            <a:r>
              <a:rPr lang="en-US" sz="2000" dirty="0" err="1" smtClean="0">
                <a:solidFill>
                  <a:prstClr val="black"/>
                </a:solidFill>
                <a:cs typeface="Arial" charset="0"/>
              </a:rPr>
              <a:t>wilayah</a:t>
            </a:r>
            <a:r>
              <a:rPr lang="en-US" sz="2000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cs typeface="Arial" charset="0"/>
              </a:rPr>
              <a:t>penolakan</a:t>
            </a:r>
            <a:r>
              <a:rPr lang="en-US" sz="2000" dirty="0">
                <a:solidFill>
                  <a:prstClr val="black"/>
                </a:solidFill>
                <a:cs typeface="Arial" charset="0"/>
              </a:rPr>
              <a:t> Ho</a:t>
            </a:r>
            <a:endParaRPr lang="en-US" sz="2000" dirty="0" smtClean="0">
              <a:solidFill>
                <a:prstClr val="black"/>
              </a:solidFill>
              <a:cs typeface="Arial" charset="0"/>
            </a:endParaRPr>
          </a:p>
          <a:p>
            <a:pPr marL="457200" lvl="1" indent="0">
              <a:buNone/>
            </a:pPr>
            <a:endParaRPr lang="en-US" sz="2400" b="1" dirty="0">
              <a:latin typeface="Arial Narrow" pitchFamily="34" charset="0"/>
            </a:endParaRPr>
          </a:p>
          <a:p>
            <a:pPr marL="457200" lvl="1" indent="0" algn="ctr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Jika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–t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tabel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≤ t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hitung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≤ t table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maka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Ho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diterima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  <a:latin typeface="Arial Narrow" pitchFamily="34" charset="0"/>
              </a:rPr>
              <a:t> Ha </a:t>
            </a:r>
            <a:r>
              <a:rPr lang="en-US" sz="2400" b="1" dirty="0" err="1" smtClean="0">
                <a:solidFill>
                  <a:srgbClr val="FF0000"/>
                </a:solidFill>
                <a:latin typeface="Arial Narrow" pitchFamily="34" charset="0"/>
              </a:rPr>
              <a:t>ditolak</a:t>
            </a:r>
            <a:endParaRPr lang="en-US" sz="2400" b="1" dirty="0">
              <a:solidFill>
                <a:srgbClr val="FF0000"/>
              </a:solidFill>
              <a:latin typeface="Arial Narrow" pitchFamily="34" charset="0"/>
            </a:endParaRPr>
          </a:p>
          <a:p>
            <a:pPr lvl="1"/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rgbClr val="04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prstClr val="white"/>
                </a:solidFill>
              </a:rPr>
              <a:t>Cek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Buku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Pengantar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Statistik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Sosial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1400" b="1" dirty="0" err="1" smtClean="0">
                <a:solidFill>
                  <a:prstClr val="white"/>
                </a:solidFill>
              </a:rPr>
              <a:t>halaman</a:t>
            </a:r>
            <a:r>
              <a:rPr lang="en-US" sz="1400" b="1" dirty="0" smtClean="0">
                <a:solidFill>
                  <a:prstClr val="white"/>
                </a:solidFill>
              </a:rPr>
              <a:t> 147 -153 </a:t>
            </a: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1828800" y="57912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981200" y="4419600"/>
            <a:ext cx="4419600" cy="1244600"/>
          </a:xfrm>
          <a:custGeom>
            <a:avLst/>
            <a:gdLst>
              <a:gd name="T0" fmla="*/ 0 w 5232"/>
              <a:gd name="T1" fmla="*/ 2147483647 h 1600"/>
              <a:gd name="T2" fmla="*/ 2147483647 w 5232"/>
              <a:gd name="T3" fmla="*/ 2147483647 h 1600"/>
              <a:gd name="T4" fmla="*/ 2147483647 w 5232"/>
              <a:gd name="T5" fmla="*/ 2147483647 h 1600"/>
              <a:gd name="T6" fmla="*/ 2147483647 w 5232"/>
              <a:gd name="T7" fmla="*/ 2147483647 h 1600"/>
              <a:gd name="T8" fmla="*/ 2147483647 w 5232"/>
              <a:gd name="T9" fmla="*/ 2147483647 h 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32"/>
              <a:gd name="T16" fmla="*/ 0 h 1600"/>
              <a:gd name="T17" fmla="*/ 5232 w 5232"/>
              <a:gd name="T18" fmla="*/ 1600 h 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32" h="1600">
                <a:moveTo>
                  <a:pt x="0" y="1552"/>
                </a:moveTo>
                <a:cubicBezTo>
                  <a:pt x="332" y="1512"/>
                  <a:pt x="664" y="1472"/>
                  <a:pt x="1104" y="1216"/>
                </a:cubicBezTo>
                <a:cubicBezTo>
                  <a:pt x="1544" y="960"/>
                  <a:pt x="2160" y="32"/>
                  <a:pt x="2640" y="16"/>
                </a:cubicBezTo>
                <a:cubicBezTo>
                  <a:pt x="3120" y="0"/>
                  <a:pt x="3552" y="856"/>
                  <a:pt x="3984" y="1120"/>
                </a:cubicBezTo>
                <a:cubicBezTo>
                  <a:pt x="4416" y="1384"/>
                  <a:pt x="5024" y="1520"/>
                  <a:pt x="5232" y="1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2743200" y="4419599"/>
            <a:ext cx="0" cy="1751111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1384300" y="5015011"/>
            <a:ext cx="977900" cy="685800"/>
          </a:xfrm>
          <a:custGeom>
            <a:avLst/>
            <a:gdLst>
              <a:gd name="T0" fmla="*/ 2147483647 w 616"/>
              <a:gd name="T1" fmla="*/ 2147483647 h 432"/>
              <a:gd name="T2" fmla="*/ 2147483647 w 616"/>
              <a:gd name="T3" fmla="*/ 2147483647 h 432"/>
              <a:gd name="T4" fmla="*/ 2147483647 w 616"/>
              <a:gd name="T5" fmla="*/ 0 h 432"/>
              <a:gd name="T6" fmla="*/ 0 60000 65536"/>
              <a:gd name="T7" fmla="*/ 0 60000 65536"/>
              <a:gd name="T8" fmla="*/ 0 60000 65536"/>
              <a:gd name="T9" fmla="*/ 0 w 616"/>
              <a:gd name="T10" fmla="*/ 0 h 432"/>
              <a:gd name="T11" fmla="*/ 616 w 61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16" h="432">
                <a:moveTo>
                  <a:pt x="616" y="432"/>
                </a:moveTo>
                <a:cubicBezTo>
                  <a:pt x="396" y="348"/>
                  <a:pt x="176" y="264"/>
                  <a:pt x="88" y="192"/>
                </a:cubicBezTo>
                <a:cubicBezTo>
                  <a:pt x="0" y="120"/>
                  <a:pt x="88" y="32"/>
                  <a:pt x="8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H="1">
            <a:off x="5562600" y="4419599"/>
            <a:ext cx="0" cy="1751111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 rot="5400000">
            <a:off x="5806760" y="5140640"/>
            <a:ext cx="451480" cy="685800"/>
          </a:xfrm>
          <a:custGeom>
            <a:avLst/>
            <a:gdLst>
              <a:gd name="T0" fmla="*/ 2147483647 w 616"/>
              <a:gd name="T1" fmla="*/ 2147483647 h 432"/>
              <a:gd name="T2" fmla="*/ 2147483647 w 616"/>
              <a:gd name="T3" fmla="*/ 2147483647 h 432"/>
              <a:gd name="T4" fmla="*/ 2147483647 w 616"/>
              <a:gd name="T5" fmla="*/ 0 h 432"/>
              <a:gd name="T6" fmla="*/ 0 60000 65536"/>
              <a:gd name="T7" fmla="*/ 0 60000 65536"/>
              <a:gd name="T8" fmla="*/ 0 60000 65536"/>
              <a:gd name="T9" fmla="*/ 0 w 616"/>
              <a:gd name="T10" fmla="*/ 0 h 432"/>
              <a:gd name="T11" fmla="*/ 616 w 61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16" h="432">
                <a:moveTo>
                  <a:pt x="616" y="432"/>
                </a:moveTo>
                <a:cubicBezTo>
                  <a:pt x="396" y="348"/>
                  <a:pt x="176" y="264"/>
                  <a:pt x="88" y="192"/>
                </a:cubicBezTo>
                <a:cubicBezTo>
                  <a:pt x="0" y="120"/>
                  <a:pt x="88" y="32"/>
                  <a:pt x="8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7601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1752600"/>
          </a:xfrm>
          <a:noFill/>
          <a:ln w="381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 err="1" smtClean="0">
                <a:latin typeface="Arial Black" pitchFamily="34" charset="0"/>
              </a:rPr>
              <a:t>Uji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hipotesis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dilakukan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untuk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mendapatkan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kesimpulan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tentang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populasi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berdasarkan</a:t>
            </a:r>
            <a:r>
              <a:rPr lang="en-US" sz="2400" b="1" dirty="0">
                <a:latin typeface="Arial Black" pitchFamily="34" charset="0"/>
              </a:rPr>
              <a:t> </a:t>
            </a:r>
            <a:r>
              <a:rPr lang="en-US" sz="2400" b="1" dirty="0" err="1">
                <a:latin typeface="Arial Black" pitchFamily="34" charset="0"/>
              </a:rPr>
              <a:t>sampel</a:t>
            </a:r>
            <a:r>
              <a:rPr lang="en-US" sz="2400" b="1" dirty="0">
                <a:latin typeface="Arial Black" pitchFamily="34" charset="0"/>
              </a:rPr>
              <a:t> yang </a:t>
            </a:r>
            <a:r>
              <a:rPr lang="en-US" sz="2400" b="1" dirty="0" err="1" smtClean="0">
                <a:latin typeface="Arial Black" pitchFamily="34" charset="0"/>
              </a:rPr>
              <a:t>ada</a:t>
            </a:r>
            <a:r>
              <a:rPr lang="en-US" sz="2400" b="1" dirty="0" smtClean="0">
                <a:latin typeface="Arial Black" pitchFamily="34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8362"/>
          </a:xfrm>
          <a:solidFill>
            <a:schemeClr val="tx1"/>
          </a:solidFill>
          <a:ln/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UJI  HIPOTESIS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04800" y="2743200"/>
            <a:ext cx="8382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2400" b="1" dirty="0" err="1"/>
              <a:t>Bila</a:t>
            </a:r>
            <a:r>
              <a:rPr lang="en-US" sz="2400" b="1" dirty="0"/>
              <a:t> </a:t>
            </a:r>
            <a:r>
              <a:rPr lang="en-US" sz="2400" b="1" dirty="0" err="1"/>
              <a:t>kita</a:t>
            </a:r>
            <a:r>
              <a:rPr lang="en-US" sz="2400" b="1" dirty="0"/>
              <a:t> </a:t>
            </a:r>
            <a:r>
              <a:rPr lang="en-US" sz="2400" b="1" dirty="0" err="1"/>
              <a:t>ingin</a:t>
            </a:r>
            <a:r>
              <a:rPr lang="en-US" sz="2400" b="1" dirty="0"/>
              <a:t> </a:t>
            </a:r>
            <a:r>
              <a:rPr lang="en-US" sz="2400" b="1" dirty="0" err="1"/>
              <a:t>mengetahui</a:t>
            </a:r>
            <a:r>
              <a:rPr lang="en-US" sz="2400" b="1" dirty="0"/>
              <a:t> </a:t>
            </a:r>
            <a:r>
              <a:rPr lang="en-US" sz="2400" b="1" dirty="0" err="1"/>
              <a:t>pendapat</a:t>
            </a:r>
            <a:r>
              <a:rPr lang="en-US" sz="2400" b="1" dirty="0"/>
              <a:t> </a:t>
            </a:r>
            <a:r>
              <a:rPr lang="en-US" sz="2400" b="1" dirty="0" err="1"/>
              <a:t>mahasiswa</a:t>
            </a:r>
            <a:r>
              <a:rPr lang="en-US" sz="2400" b="1" dirty="0"/>
              <a:t> </a:t>
            </a:r>
            <a:r>
              <a:rPr lang="en-US" sz="2400" b="1" dirty="0" smtClean="0"/>
              <a:t>UB </a:t>
            </a:r>
            <a:r>
              <a:rPr lang="en-US" sz="2400" b="1" dirty="0" err="1"/>
              <a:t>tentang</a:t>
            </a:r>
            <a:r>
              <a:rPr lang="en-US" sz="2400" b="1" dirty="0"/>
              <a:t> </a:t>
            </a:r>
            <a:r>
              <a:rPr lang="en-US" sz="2400" b="1" dirty="0" err="1" smtClean="0"/>
              <a:t>Kenyamanan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Kampus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menanyai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seluruh</a:t>
            </a:r>
            <a:r>
              <a:rPr lang="en-US" sz="2400" b="1" dirty="0" smtClean="0"/>
              <a:t> </a:t>
            </a:r>
            <a:r>
              <a:rPr lang="en-US" sz="2400" b="1" dirty="0" err="1"/>
              <a:t>mahasiswa</a:t>
            </a:r>
            <a:r>
              <a:rPr lang="en-US" sz="2400" b="1" dirty="0"/>
              <a:t> </a:t>
            </a:r>
            <a:r>
              <a:rPr lang="en-US" sz="2400" b="1" dirty="0">
                <a:sym typeface="Wingdings" pitchFamily="2" charset="2"/>
              </a:rPr>
              <a:t> </a:t>
            </a:r>
            <a:r>
              <a:rPr lang="en-US" sz="2400" b="1" dirty="0" err="1">
                <a:sym typeface="Wingdings" pitchFamily="2" charset="2"/>
              </a:rPr>
              <a:t>sensus</a:t>
            </a:r>
            <a:r>
              <a:rPr lang="en-US" sz="2400" b="1" dirty="0">
                <a:sym typeface="Wingdings" pitchFamily="2" charset="2"/>
              </a:rPr>
              <a:t>  </a:t>
            </a:r>
            <a:r>
              <a:rPr lang="en-US" sz="2400" b="1" dirty="0" err="1">
                <a:sym typeface="Wingdings" pitchFamily="2" charset="2"/>
              </a:rPr>
              <a:t>analisis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deskriptif</a:t>
            </a:r>
            <a:r>
              <a:rPr lang="en-US" sz="2400" b="1" dirty="0">
                <a:sym typeface="Wingdings" pitchFamily="2" charset="2"/>
              </a:rPr>
              <a:t>  </a:t>
            </a:r>
            <a:r>
              <a:rPr lang="en-US" sz="2400" b="1" dirty="0" err="1" smtClean="0">
                <a:sym typeface="Wingdings" pitchFamily="2" charset="2"/>
              </a:rPr>
              <a:t>maka</a:t>
            </a:r>
            <a:r>
              <a:rPr lang="en-US" sz="2400" b="1" dirty="0" smtClean="0">
                <a:sym typeface="Wingdings" pitchFamily="2" charset="2"/>
              </a:rPr>
              <a:t> </a:t>
            </a:r>
            <a:r>
              <a:rPr lang="en-US" sz="2400" b="1" dirty="0" err="1" smtClean="0">
                <a:sym typeface="Wingdings" pitchFamily="2" charset="2"/>
              </a:rPr>
              <a:t>tidak</a:t>
            </a:r>
            <a:r>
              <a:rPr lang="en-US" sz="2400" b="1" dirty="0" smtClean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perlu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uji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hipotesis</a:t>
            </a:r>
            <a:r>
              <a:rPr lang="en-US" sz="2400" b="1" dirty="0">
                <a:sym typeface="Wingdings" pitchFamily="2" charset="2"/>
              </a:rPr>
              <a:t>.</a:t>
            </a:r>
            <a:endParaRPr lang="en-US" sz="2400" b="1" dirty="0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381000" y="4724400"/>
            <a:ext cx="8229600" cy="1600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2400" b="1" dirty="0" err="1"/>
              <a:t>Tetapi</a:t>
            </a:r>
            <a:r>
              <a:rPr lang="en-US" sz="2400" b="1" dirty="0"/>
              <a:t> </a:t>
            </a:r>
            <a:r>
              <a:rPr lang="en-US" sz="2400" b="1" dirty="0" err="1" smtClean="0"/>
              <a:t>kalau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kita</a:t>
            </a:r>
            <a:r>
              <a:rPr lang="en-US" sz="2400" b="1" dirty="0" smtClean="0"/>
              <a:t> </a:t>
            </a:r>
            <a:r>
              <a:rPr lang="en-US" sz="2400" b="1" dirty="0" err="1"/>
              <a:t>hanya</a:t>
            </a:r>
            <a:r>
              <a:rPr lang="en-US" sz="2400" b="1" dirty="0"/>
              <a:t> </a:t>
            </a:r>
            <a:r>
              <a:rPr lang="en-US" sz="2400" b="1" dirty="0" err="1"/>
              <a:t>mengambil</a:t>
            </a:r>
            <a:r>
              <a:rPr lang="en-US" sz="2400" b="1" dirty="0"/>
              <a:t> </a:t>
            </a:r>
            <a:r>
              <a:rPr lang="en-US" sz="2400" b="1" dirty="0" err="1"/>
              <a:t>sampel</a:t>
            </a:r>
            <a:r>
              <a:rPr lang="en-US" sz="2400" b="1" dirty="0"/>
              <a:t> </a:t>
            </a:r>
            <a:r>
              <a:rPr lang="en-US" sz="2400" b="1" dirty="0" err="1"/>
              <a:t>mahasiswa</a:t>
            </a:r>
            <a:r>
              <a:rPr lang="en-US" sz="2400" b="1" dirty="0"/>
              <a:t> </a:t>
            </a:r>
            <a:r>
              <a:rPr lang="en-US" sz="2400" b="1" dirty="0">
                <a:sym typeface="Wingdings" pitchFamily="2" charset="2"/>
              </a:rPr>
              <a:t> </a:t>
            </a:r>
            <a:r>
              <a:rPr lang="en-US" sz="2400" b="1" dirty="0" err="1">
                <a:sym typeface="Wingdings" pitchFamily="2" charset="2"/>
              </a:rPr>
              <a:t>uji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hipotesis</a:t>
            </a:r>
            <a:r>
              <a:rPr lang="en-US" sz="2400" b="1" dirty="0">
                <a:sym typeface="Wingdings" pitchFamily="2" charset="2"/>
              </a:rPr>
              <a:t>  </a:t>
            </a:r>
            <a:r>
              <a:rPr lang="en-US" sz="2400" b="1" dirty="0" err="1">
                <a:sym typeface="Wingdings" pitchFamily="2" charset="2"/>
              </a:rPr>
              <a:t>untuk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membuktikan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jawaban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dari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sampel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 smtClean="0">
                <a:sym typeface="Wingdings" pitchFamily="2" charset="2"/>
              </a:rPr>
              <a:t>mahasoswa</a:t>
            </a:r>
            <a:r>
              <a:rPr lang="en-US" sz="2400" b="1" dirty="0" smtClean="0">
                <a:sym typeface="Wingdings" pitchFamily="2" charset="2"/>
              </a:rPr>
              <a:t> </a:t>
            </a:r>
            <a:r>
              <a:rPr lang="en-US" sz="2400" b="1" dirty="0" err="1" smtClean="0">
                <a:sym typeface="Wingdings" pitchFamily="2" charset="2"/>
              </a:rPr>
              <a:t>tersebut</a:t>
            </a:r>
            <a:r>
              <a:rPr lang="en-US" sz="2400" b="1" dirty="0" smtClean="0">
                <a:sym typeface="Wingdings" pitchFamily="2" charset="2"/>
              </a:rPr>
              <a:t>  </a:t>
            </a:r>
            <a:r>
              <a:rPr lang="en-US" sz="2400" b="1" dirty="0" err="1" smtClean="0">
                <a:sym typeface="Wingdings" pitchFamily="2" charset="2"/>
              </a:rPr>
              <a:t>apa</a:t>
            </a:r>
            <a:r>
              <a:rPr lang="en-US" sz="2400" b="1" dirty="0" smtClean="0">
                <a:sym typeface="Wingdings" pitchFamily="2" charset="2"/>
              </a:rPr>
              <a:t> </a:t>
            </a:r>
            <a:r>
              <a:rPr lang="en-US" sz="2400" b="1" dirty="0" err="1" smtClean="0">
                <a:sym typeface="Wingdings" pitchFamily="2" charset="2"/>
              </a:rPr>
              <a:t>dapat</a:t>
            </a:r>
            <a:r>
              <a:rPr lang="en-US" sz="2400" b="1" dirty="0" smtClean="0">
                <a:sym typeface="Wingdings" pitchFamily="2" charset="2"/>
              </a:rPr>
              <a:t> </a:t>
            </a:r>
            <a:r>
              <a:rPr lang="en-US" sz="2400" b="1" dirty="0" err="1" smtClean="0">
                <a:sym typeface="Wingdings" pitchFamily="2" charset="2"/>
              </a:rPr>
              <a:t>mewakili</a:t>
            </a:r>
            <a:r>
              <a:rPr lang="en-US" sz="2400" b="1" dirty="0" smtClean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jawaban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seluruh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 smtClean="0">
                <a:sym typeface="Wingdings" pitchFamily="2" charset="2"/>
              </a:rPr>
              <a:t>mahasiswa</a:t>
            </a:r>
            <a:r>
              <a:rPr lang="en-US" sz="2400" b="1" dirty="0" smtClean="0">
                <a:sym typeface="Wingdings" pitchFamily="2" charset="2"/>
              </a:rPr>
              <a:t> UB</a:t>
            </a:r>
            <a:endParaRPr lang="en-US" sz="2400" b="1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 animBg="1"/>
      <p:bldP spid="8198" grpId="0" animBg="1"/>
      <p:bldP spid="8199" grpId="0"/>
      <p:bldP spid="820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04800" y="1143000"/>
            <a:ext cx="8382000" cy="426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US" sz="3200" b="1" dirty="0" smtClean="0"/>
          </a:p>
          <a:p>
            <a:pPr marL="342900" indent="-342900" algn="ctr">
              <a:spcBef>
                <a:spcPct val="20000"/>
              </a:spcBef>
            </a:pPr>
            <a:r>
              <a:rPr lang="en-US" sz="3200" b="1" dirty="0" err="1" smtClean="0"/>
              <a:t>Kesimpulan</a:t>
            </a:r>
            <a:r>
              <a:rPr lang="en-US" sz="3200" b="1" dirty="0" smtClean="0"/>
              <a:t> </a:t>
            </a:r>
            <a:r>
              <a:rPr lang="en-US" sz="3200" b="1" dirty="0" err="1"/>
              <a:t>dari</a:t>
            </a:r>
            <a:r>
              <a:rPr lang="en-US" sz="3200" b="1" dirty="0"/>
              <a:t> </a:t>
            </a:r>
            <a:r>
              <a:rPr lang="en-US" sz="3200" b="1" dirty="0" err="1" smtClean="0"/>
              <a:t>uji</a:t>
            </a:r>
            <a:r>
              <a:rPr lang="en-US" sz="3200" b="1" dirty="0" smtClean="0"/>
              <a:t> </a:t>
            </a:r>
            <a:r>
              <a:rPr lang="en-US" sz="3200" b="1" dirty="0" err="1"/>
              <a:t>hipotesis</a:t>
            </a:r>
            <a:r>
              <a:rPr lang="en-US" sz="3200" b="1" dirty="0"/>
              <a:t> </a:t>
            </a:r>
            <a:r>
              <a:rPr lang="en-US" sz="3200" b="1" dirty="0" err="1"/>
              <a:t>secara</a:t>
            </a:r>
            <a:r>
              <a:rPr lang="en-US" sz="3200" b="1" dirty="0"/>
              <a:t> </a:t>
            </a:r>
            <a:r>
              <a:rPr lang="en-US" sz="3200" b="1" dirty="0" err="1"/>
              <a:t>statistik</a:t>
            </a:r>
            <a:r>
              <a:rPr lang="en-US" sz="3200" b="1" dirty="0"/>
              <a:t> </a:t>
            </a:r>
            <a:r>
              <a:rPr lang="en-US" sz="3200" b="1" dirty="0" err="1"/>
              <a:t>hanya</a:t>
            </a:r>
            <a:r>
              <a:rPr lang="en-US" sz="3200" b="1" dirty="0"/>
              <a:t> </a:t>
            </a:r>
            <a:r>
              <a:rPr lang="en-US" sz="3200" b="1" dirty="0" err="1"/>
              <a:t>berupa</a:t>
            </a:r>
            <a:r>
              <a:rPr lang="en-US" sz="3200" b="1" dirty="0"/>
              <a:t> </a:t>
            </a:r>
            <a:r>
              <a:rPr lang="en-US" sz="3200" b="1" dirty="0" smtClean="0"/>
              <a:t>“</a:t>
            </a:r>
            <a:r>
              <a:rPr lang="en-US" sz="3200" b="1" dirty="0" err="1" smtClean="0"/>
              <a:t>menerima</a:t>
            </a:r>
            <a:r>
              <a:rPr lang="en-US" sz="3200" b="1" dirty="0" smtClean="0"/>
              <a:t> </a:t>
            </a:r>
            <a:r>
              <a:rPr lang="en-US" sz="3200" b="1" dirty="0" err="1"/>
              <a:t>atau</a:t>
            </a:r>
            <a:r>
              <a:rPr lang="en-US" sz="3200" b="1" dirty="0"/>
              <a:t> </a:t>
            </a:r>
            <a:r>
              <a:rPr lang="en-US" sz="3200" b="1" dirty="0" err="1"/>
              <a:t>menolak</a:t>
            </a:r>
            <a:r>
              <a:rPr lang="en-US" sz="3200" b="1" dirty="0"/>
              <a:t> </a:t>
            </a:r>
            <a:r>
              <a:rPr lang="en-US" sz="3200" b="1" dirty="0" err="1" smtClean="0"/>
              <a:t>hipotesis</a:t>
            </a:r>
            <a:r>
              <a:rPr lang="en-US" sz="3200" b="1" dirty="0" smtClean="0"/>
              <a:t>” </a:t>
            </a:r>
            <a:r>
              <a:rPr lang="en-US" sz="3200" b="1" dirty="0" err="1"/>
              <a:t>dan</a:t>
            </a:r>
            <a:r>
              <a:rPr lang="en-US" sz="3200" b="1" dirty="0"/>
              <a:t> </a:t>
            </a:r>
            <a:endParaRPr lang="en-US" sz="3200" b="1" dirty="0" smtClean="0"/>
          </a:p>
          <a:p>
            <a:pPr marL="342900" indent="-342900" algn="ctr">
              <a:spcBef>
                <a:spcPct val="20000"/>
              </a:spcBef>
            </a:pPr>
            <a:r>
              <a:rPr lang="en-US" sz="3200" b="1" dirty="0" err="1" smtClean="0"/>
              <a:t>tidak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dapat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membuktikan</a:t>
            </a:r>
            <a:r>
              <a:rPr lang="en-US" sz="3200" b="1" dirty="0" smtClean="0"/>
              <a:t> </a:t>
            </a:r>
            <a:r>
              <a:rPr lang="en-US" sz="3200" b="1" dirty="0" err="1"/>
              <a:t>kebenaran</a:t>
            </a:r>
            <a:r>
              <a:rPr lang="en-US" sz="3200" b="1" dirty="0"/>
              <a:t> </a:t>
            </a:r>
            <a:r>
              <a:rPr lang="en-US" sz="3200" b="1" dirty="0" err="1"/>
              <a:t>hipotesis</a:t>
            </a:r>
            <a:r>
              <a:rPr lang="en-US" sz="3200" b="1" dirty="0"/>
              <a:t> </a:t>
            </a:r>
            <a:r>
              <a:rPr lang="en-US" sz="3200" b="1" dirty="0" err="1"/>
              <a:t>karena</a:t>
            </a:r>
            <a:r>
              <a:rPr lang="en-US" sz="3200" b="1" dirty="0"/>
              <a:t> </a:t>
            </a:r>
            <a:r>
              <a:rPr lang="en-US" sz="3200" b="1" dirty="0" err="1"/>
              <a:t>statistika</a:t>
            </a:r>
            <a:r>
              <a:rPr lang="en-US" sz="3200" b="1" dirty="0"/>
              <a:t> </a:t>
            </a:r>
            <a:r>
              <a:rPr lang="en-US" sz="3200" b="1" dirty="0" err="1" smtClean="0"/>
              <a:t>ini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tidak</a:t>
            </a:r>
            <a:r>
              <a:rPr lang="en-US" sz="3200" b="1" dirty="0" smtClean="0"/>
              <a:t> </a:t>
            </a:r>
            <a:r>
              <a:rPr lang="en-US" sz="3200" b="1" dirty="0" err="1"/>
              <a:t>melakukan</a:t>
            </a:r>
            <a:r>
              <a:rPr lang="en-US" sz="3200" b="1" dirty="0"/>
              <a:t> </a:t>
            </a:r>
            <a:r>
              <a:rPr lang="en-US" sz="3200" b="1" dirty="0" err="1" smtClean="0"/>
              <a:t>pembuktian</a:t>
            </a:r>
            <a:r>
              <a:rPr lang="en-US" sz="3200" b="1" dirty="0" smtClean="0"/>
              <a:t>.</a:t>
            </a:r>
          </a:p>
          <a:p>
            <a:pPr marL="342900" indent="-342900" algn="ctr">
              <a:spcBef>
                <a:spcPct val="20000"/>
              </a:spcBef>
            </a:pPr>
            <a:endParaRPr lang="en-US" sz="3200" b="1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8362"/>
          </a:xfrm>
          <a:solidFill>
            <a:schemeClr val="tx1"/>
          </a:solidFill>
          <a:ln/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UJI  HIPOTESIS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19812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800" b="1" dirty="0" smtClean="0"/>
              <a:t>“</a:t>
            </a:r>
            <a:r>
              <a:rPr lang="en-US" sz="2800" b="1" dirty="0" err="1" smtClean="0"/>
              <a:t>Penerimaan</a:t>
            </a:r>
            <a:r>
              <a:rPr lang="en-US" sz="2800" b="1" dirty="0" smtClean="0"/>
              <a:t>” </a:t>
            </a:r>
            <a:r>
              <a:rPr lang="en-US" sz="2800" b="1" dirty="0" err="1"/>
              <a:t>suatu</a:t>
            </a:r>
            <a:r>
              <a:rPr lang="en-US" sz="2800" b="1" dirty="0"/>
              <a:t> </a:t>
            </a:r>
            <a:r>
              <a:rPr lang="en-US" sz="2800" b="1" dirty="0" err="1"/>
              <a:t>hipotesis</a:t>
            </a:r>
            <a:r>
              <a:rPr lang="en-US" sz="2800" b="1" dirty="0"/>
              <a:t> </a:t>
            </a:r>
            <a:r>
              <a:rPr lang="en-US" sz="2800" b="1" dirty="0" err="1"/>
              <a:t>terjadi</a:t>
            </a:r>
            <a:r>
              <a:rPr lang="en-US" sz="2800" b="1" dirty="0"/>
              <a:t> </a:t>
            </a:r>
            <a:r>
              <a:rPr lang="en-US" sz="2800" b="1" dirty="0" err="1"/>
              <a:t>karena</a:t>
            </a:r>
            <a:r>
              <a:rPr lang="en-US" sz="2800" b="1" dirty="0"/>
              <a:t> TIDAK CUKUP BUKTI </a:t>
            </a:r>
            <a:r>
              <a:rPr lang="en-US" sz="2800" b="1" dirty="0" err="1"/>
              <a:t>untuk</a:t>
            </a:r>
            <a:r>
              <a:rPr lang="en-US" sz="2800" b="1" dirty="0"/>
              <a:t> MENOLAK </a:t>
            </a:r>
            <a:r>
              <a:rPr lang="en-US" sz="2800" b="1" dirty="0" err="1"/>
              <a:t>hipotesis</a:t>
            </a:r>
            <a:r>
              <a:rPr lang="en-US" sz="2800" b="1" dirty="0"/>
              <a:t> 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/>
              <a:t>BUKAN </a:t>
            </a:r>
            <a:r>
              <a:rPr lang="en-US" sz="2800" b="1" dirty="0" err="1"/>
              <a:t>karena</a:t>
            </a:r>
            <a:r>
              <a:rPr lang="en-US" sz="2800" b="1" dirty="0"/>
              <a:t> HIPOTESIS ITU BENAR 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457200" y="4267200"/>
            <a:ext cx="8229600" cy="1676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2800" b="1" dirty="0" smtClean="0"/>
              <a:t>“</a:t>
            </a:r>
            <a:r>
              <a:rPr lang="en-US" sz="2800" b="1" dirty="0" err="1" smtClean="0"/>
              <a:t>Penolakan</a:t>
            </a:r>
            <a:r>
              <a:rPr lang="en-US" sz="2800" b="1" dirty="0" smtClean="0"/>
              <a:t>” </a:t>
            </a:r>
            <a:r>
              <a:rPr lang="en-US" sz="2800" b="1" dirty="0" err="1"/>
              <a:t>suatu</a:t>
            </a:r>
            <a:r>
              <a:rPr lang="en-US" sz="2800" b="1" dirty="0"/>
              <a:t> </a:t>
            </a:r>
            <a:r>
              <a:rPr lang="en-US" sz="2800" b="1" dirty="0" err="1"/>
              <a:t>hipotesis</a:t>
            </a:r>
            <a:r>
              <a:rPr lang="en-US" sz="2800" b="1" dirty="0"/>
              <a:t> </a:t>
            </a:r>
            <a:r>
              <a:rPr lang="en-US" sz="2800" b="1" dirty="0" err="1"/>
              <a:t>terjadi</a:t>
            </a:r>
            <a:r>
              <a:rPr lang="en-US" sz="2800" b="1" dirty="0"/>
              <a:t> </a:t>
            </a:r>
            <a:r>
              <a:rPr lang="en-US" sz="2800" b="1" dirty="0" err="1"/>
              <a:t>karena</a:t>
            </a:r>
            <a:r>
              <a:rPr lang="en-US" sz="2800" b="1" dirty="0"/>
              <a:t> TIDAK CUKUP BUKTI </a:t>
            </a:r>
            <a:r>
              <a:rPr lang="en-US" sz="2800" b="1" dirty="0" err="1"/>
              <a:t>untuk</a:t>
            </a:r>
            <a:r>
              <a:rPr lang="en-US" sz="2800" b="1" dirty="0"/>
              <a:t> MENERIMA </a:t>
            </a:r>
            <a:r>
              <a:rPr lang="en-US" sz="2800" b="1" dirty="0" err="1" smtClean="0"/>
              <a:t>hipotesis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/>
              <a:t>BUKAN </a:t>
            </a:r>
            <a:r>
              <a:rPr lang="en-US" sz="2800" b="1" dirty="0" err="1"/>
              <a:t>karena</a:t>
            </a:r>
            <a:r>
              <a:rPr lang="en-US" sz="2800" b="1" dirty="0"/>
              <a:t> HIPOTESIS ITU </a:t>
            </a:r>
            <a:r>
              <a:rPr lang="en-US" sz="2800" b="1" dirty="0" smtClean="0"/>
              <a:t>SALAH. </a:t>
            </a:r>
            <a:endParaRPr lang="en-US" sz="2800" b="1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8362"/>
          </a:xfrm>
          <a:solidFill>
            <a:schemeClr val="tx1"/>
          </a:solidFill>
          <a:ln/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UJI </a:t>
            </a:r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HIPOTESIS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nimBg="1"/>
      <p:bldP spid="10244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39762"/>
          </a:xfrm>
          <a:solidFill>
            <a:schemeClr val="tx1"/>
          </a:solidFill>
        </p:spPr>
        <p:txBody>
          <a:bodyPr/>
          <a:lstStyle/>
          <a:p>
            <a:r>
              <a:rPr lang="en-US" sz="3200" dirty="0" err="1" smtClean="0">
                <a:solidFill>
                  <a:schemeClr val="bg1"/>
                </a:solidFill>
                <a:latin typeface="Arial Black" pitchFamily="34" charset="0"/>
              </a:rPr>
              <a:t>Contoh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: UJI HIPOTESIS</a:t>
            </a:r>
            <a:endParaRPr lang="en-US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9144000" cy="1295400"/>
          </a:xfrm>
        </p:spPr>
        <p:txBody>
          <a:bodyPr/>
          <a:lstStyle/>
          <a:p>
            <a:pPr algn="ctr">
              <a:buNone/>
            </a:pPr>
            <a:r>
              <a:rPr lang="en-US" sz="2400" dirty="0" err="1" smtClean="0"/>
              <a:t>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petani</a:t>
            </a:r>
            <a:r>
              <a:rPr lang="en-US" sz="2400" dirty="0" smtClean="0"/>
              <a:t> </a:t>
            </a:r>
            <a:r>
              <a:rPr lang="en-US" sz="2400" dirty="0" err="1" smtClean="0"/>
              <a:t>Apel</a:t>
            </a:r>
            <a:r>
              <a:rPr lang="en-US" sz="2400" dirty="0" smtClean="0"/>
              <a:t> </a:t>
            </a:r>
            <a:r>
              <a:rPr lang="en-US" sz="2400" dirty="0" err="1" smtClean="0"/>
              <a:t>menanam</a:t>
            </a:r>
            <a:r>
              <a:rPr lang="en-US" sz="2400" dirty="0" smtClean="0"/>
              <a:t> </a:t>
            </a:r>
            <a:r>
              <a:rPr lang="en-US" sz="2400" dirty="0" err="1" smtClean="0"/>
              <a:t>jenis</a:t>
            </a:r>
            <a:r>
              <a:rPr lang="en-US" sz="2400" dirty="0" smtClean="0"/>
              <a:t> </a:t>
            </a:r>
            <a:r>
              <a:rPr lang="en-US" sz="2400" dirty="0" err="1" smtClean="0"/>
              <a:t>Apel</a:t>
            </a:r>
            <a:r>
              <a:rPr lang="en-US" sz="2400" dirty="0" smtClean="0"/>
              <a:t> </a:t>
            </a:r>
            <a:r>
              <a:rPr lang="en-US" sz="2400" dirty="0" err="1" smtClean="0"/>
              <a:t>Manalagi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menjamin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 </a:t>
            </a:r>
            <a:r>
              <a:rPr lang="en-US" sz="2400" dirty="0" err="1" smtClean="0"/>
              <a:t>buah-apel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enak</a:t>
            </a:r>
            <a:r>
              <a:rPr lang="en-US" sz="2400" dirty="0" smtClean="0"/>
              <a:t> </a:t>
            </a:r>
            <a:r>
              <a:rPr lang="en-US" sz="2400" dirty="0" err="1" smtClean="0"/>
              <a:t>rasanya</a:t>
            </a:r>
            <a:r>
              <a:rPr lang="en-US" sz="2400" dirty="0" smtClean="0"/>
              <a:t> </a:t>
            </a:r>
            <a:r>
              <a:rPr lang="en-US" sz="2400" dirty="0" err="1" smtClean="0"/>
              <a:t>dibandingkan</a:t>
            </a:r>
            <a:r>
              <a:rPr lang="en-US" sz="2400" dirty="0" smtClean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 smtClean="0"/>
              <a:t>jenis</a:t>
            </a:r>
            <a:r>
              <a:rPr lang="en-US" sz="2400" dirty="0" smtClean="0"/>
              <a:t> </a:t>
            </a:r>
            <a:r>
              <a:rPr lang="en-US" sz="2400" dirty="0" err="1" smtClean="0"/>
              <a:t>buah-apel</a:t>
            </a:r>
            <a:r>
              <a:rPr lang="en-US" sz="2400" dirty="0" smtClean="0"/>
              <a:t> yang </a:t>
            </a:r>
            <a:r>
              <a:rPr lang="en-US" sz="2400" dirty="0" err="1" smtClean="0"/>
              <a:t>sebelumnya</a:t>
            </a:r>
            <a:endParaRPr lang="en-US" sz="2400" dirty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24384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u="sng" dirty="0" err="1"/>
              <a:t>Hipotesis</a:t>
            </a:r>
            <a:r>
              <a:rPr lang="en-US" sz="2400" u="sng" dirty="0"/>
              <a:t> </a:t>
            </a:r>
            <a:r>
              <a:rPr lang="en-US" sz="2400" u="sng" dirty="0" err="1"/>
              <a:t>awal</a:t>
            </a:r>
            <a:r>
              <a:rPr lang="en-US" sz="2400" u="sng" dirty="0"/>
              <a:t> </a:t>
            </a:r>
            <a:r>
              <a:rPr lang="en-US" sz="2400" dirty="0"/>
              <a:t>: </a:t>
            </a:r>
            <a:r>
              <a:rPr lang="en-US" sz="2400" dirty="0" smtClean="0"/>
              <a:t> </a:t>
            </a:r>
            <a:r>
              <a:rPr lang="en-US" sz="2400" dirty="0" err="1" smtClean="0"/>
              <a:t>Buah</a:t>
            </a:r>
            <a:r>
              <a:rPr lang="en-US" sz="2400" dirty="0" smtClean="0"/>
              <a:t> </a:t>
            </a:r>
            <a:r>
              <a:rPr lang="en-US" sz="2400" dirty="0" err="1" smtClean="0"/>
              <a:t>apel</a:t>
            </a:r>
            <a:r>
              <a:rPr lang="en-US" sz="2400" dirty="0" smtClean="0"/>
              <a:t> </a:t>
            </a:r>
            <a:r>
              <a:rPr lang="en-US" sz="2400" dirty="0" err="1" smtClean="0"/>
              <a:t>Manalagi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enak</a:t>
            </a:r>
            <a:r>
              <a:rPr lang="en-US" sz="2400" dirty="0" smtClean="0"/>
              <a:t> </a:t>
            </a:r>
            <a:r>
              <a:rPr lang="en-US" sz="2400" dirty="0" err="1" smtClean="0"/>
              <a:t>rasanya</a:t>
            </a:r>
            <a:r>
              <a:rPr lang="en-US" sz="2400" dirty="0" smtClean="0"/>
              <a:t> </a:t>
            </a:r>
            <a:r>
              <a:rPr lang="en-US" sz="2400" dirty="0" err="1" smtClean="0"/>
              <a:t>dibandingkan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buah</a:t>
            </a:r>
            <a:r>
              <a:rPr lang="en-US" sz="2400" dirty="0" smtClean="0"/>
              <a:t> </a:t>
            </a:r>
            <a:r>
              <a:rPr lang="en-US" sz="2400" dirty="0" err="1" smtClean="0"/>
              <a:t>apel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</a:t>
            </a:r>
            <a:r>
              <a:rPr lang="en-US" sz="2400" dirty="0" err="1" smtClean="0"/>
              <a:t>sebelumnya</a:t>
            </a:r>
            <a:endParaRPr lang="en-US" sz="2400" dirty="0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57200" y="4038600"/>
            <a:ext cx="8229600" cy="1752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400" b="1" dirty="0" err="1" smtClean="0"/>
              <a:t>Petani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Apel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/>
              <a:t>mengambil</a:t>
            </a:r>
            <a:r>
              <a:rPr lang="en-US" sz="2400" b="1" dirty="0"/>
              <a:t> </a:t>
            </a:r>
            <a:r>
              <a:rPr lang="en-US" sz="2400" b="1" dirty="0" err="1"/>
              <a:t>sampel</a:t>
            </a:r>
            <a:r>
              <a:rPr lang="en-US" sz="2400" b="1" dirty="0"/>
              <a:t> </a:t>
            </a:r>
            <a:r>
              <a:rPr lang="en-US" sz="2400" b="1" dirty="0" err="1" smtClean="0"/>
              <a:t>konsumen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buah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apel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/>
              <a:t>menguji</a:t>
            </a:r>
            <a:r>
              <a:rPr lang="en-US" sz="2400" b="1" dirty="0"/>
              <a:t> </a:t>
            </a:r>
            <a:r>
              <a:rPr lang="en-US" sz="2400" b="1" dirty="0" err="1" smtClean="0"/>
              <a:t>pendapat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konsumen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“rasa </a:t>
            </a:r>
            <a:r>
              <a:rPr lang="en-US" sz="2400" b="1" dirty="0" err="1" smtClean="0"/>
              <a:t>buah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apelnya</a:t>
            </a:r>
            <a:r>
              <a:rPr lang="en-US" sz="2400" b="1" dirty="0" smtClean="0"/>
              <a:t>”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/>
              <a:t>berharap</a:t>
            </a:r>
            <a:r>
              <a:rPr lang="en-US" sz="2400" b="1" dirty="0"/>
              <a:t> </a:t>
            </a:r>
            <a:r>
              <a:rPr lang="en-US" sz="2400" b="1" dirty="0" err="1"/>
              <a:t>hipotesis</a:t>
            </a:r>
            <a:r>
              <a:rPr lang="en-US" sz="2400" b="1" dirty="0"/>
              <a:t> </a:t>
            </a:r>
            <a:r>
              <a:rPr lang="en-US" sz="2400" b="1" dirty="0" err="1"/>
              <a:t>awal</a:t>
            </a:r>
            <a:r>
              <a:rPr lang="en-US" sz="2400" b="1" dirty="0"/>
              <a:t> </a:t>
            </a:r>
            <a:r>
              <a:rPr lang="en-US" sz="2400" b="1" dirty="0" err="1"/>
              <a:t>ini</a:t>
            </a:r>
            <a:r>
              <a:rPr lang="en-US" sz="2400" b="1" dirty="0"/>
              <a:t> </a:t>
            </a:r>
            <a:r>
              <a:rPr lang="en-US" sz="2400" b="1" dirty="0" err="1"/>
              <a:t>ditolak</a:t>
            </a:r>
            <a:r>
              <a:rPr lang="en-US" sz="2400" b="1" dirty="0"/>
              <a:t>, </a:t>
            </a:r>
            <a:r>
              <a:rPr lang="en-US" sz="2400" b="1" dirty="0" err="1"/>
              <a:t>sehingga</a:t>
            </a:r>
            <a:r>
              <a:rPr lang="en-US" sz="2400" b="1" dirty="0"/>
              <a:t> </a:t>
            </a:r>
            <a:r>
              <a:rPr lang="en-US" sz="2400" b="1" dirty="0" err="1"/>
              <a:t>pendapatnya</a:t>
            </a:r>
            <a:r>
              <a:rPr lang="en-US" sz="2400" b="1" dirty="0"/>
              <a:t> </a:t>
            </a:r>
            <a:r>
              <a:rPr lang="en-US" sz="2400" b="1" dirty="0" err="1"/>
              <a:t>dapat</a:t>
            </a:r>
            <a:r>
              <a:rPr lang="en-US" sz="2400" b="1" dirty="0"/>
              <a:t> </a:t>
            </a:r>
            <a:r>
              <a:rPr lang="en-US" sz="2400" b="1" dirty="0" err="1"/>
              <a:t>diterima</a:t>
            </a:r>
            <a:r>
              <a:rPr lang="en-US" sz="2400" b="1" dirty="0"/>
              <a:t>! 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build="p"/>
      <p:bldP spid="11268" grpId="0"/>
      <p:bldP spid="1126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686800" cy="2209800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US" sz="2400" b="1" dirty="0" smtClean="0"/>
              <a:t>Pak </a:t>
            </a:r>
            <a:r>
              <a:rPr lang="en-US" sz="2400" b="1" dirty="0" err="1" smtClean="0"/>
              <a:t>Ario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seorang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petugas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penyuluh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pertanian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lapangan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memperbaiki</a:t>
            </a:r>
            <a:r>
              <a:rPr lang="en-US" sz="2400" b="1" dirty="0" smtClean="0"/>
              <a:t> </a:t>
            </a:r>
            <a:r>
              <a:rPr lang="en-US" sz="2400" b="1" dirty="0" err="1"/>
              <a:t>metoda</a:t>
            </a:r>
            <a:r>
              <a:rPr lang="en-US" sz="2400" b="1" dirty="0"/>
              <a:t> </a:t>
            </a:r>
            <a:r>
              <a:rPr lang="en-US" sz="2400" b="1" dirty="0" err="1" smtClean="0"/>
              <a:t>penyuluhan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pertanian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menjadi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tugasnya</a:t>
            </a:r>
            <a:r>
              <a:rPr lang="en-US" sz="2400" b="1" dirty="0" smtClean="0"/>
              <a:t>. 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2400" b="1" dirty="0" smtClean="0"/>
              <a:t>Pak </a:t>
            </a:r>
            <a:r>
              <a:rPr lang="en-US" sz="2400" b="1" dirty="0" err="1" smtClean="0"/>
              <a:t>Ario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berkeyakinan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bahwa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setelah</a:t>
            </a:r>
            <a:r>
              <a:rPr lang="en-US" sz="2400" b="1" dirty="0" smtClean="0"/>
              <a:t> </a:t>
            </a:r>
            <a:r>
              <a:rPr lang="en-US" sz="2400" b="1" dirty="0" err="1"/>
              <a:t>perbaikan</a:t>
            </a:r>
            <a:r>
              <a:rPr lang="en-US" sz="2400" b="1" dirty="0"/>
              <a:t> </a:t>
            </a:r>
            <a:r>
              <a:rPr lang="en-US" sz="2400" b="1" dirty="0" err="1"/>
              <a:t>metoda</a:t>
            </a:r>
            <a:r>
              <a:rPr lang="en-US" sz="2400" b="1" dirty="0"/>
              <a:t> </a:t>
            </a:r>
            <a:r>
              <a:rPr lang="en-US" sz="2400" b="1" dirty="0" err="1" smtClean="0"/>
              <a:t>penyuluhannya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maka</a:t>
            </a:r>
            <a:r>
              <a:rPr lang="en-US" sz="2400" b="1" dirty="0" smtClean="0"/>
              <a:t> </a:t>
            </a:r>
            <a:r>
              <a:rPr lang="en-US" sz="2400" b="1" dirty="0"/>
              <a:t>rata-rata </a:t>
            </a:r>
            <a:r>
              <a:rPr lang="en-US" sz="2400" b="1" dirty="0" err="1" smtClean="0"/>
              <a:t>pengetahuan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petani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tentang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usaha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pertanian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mengalami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peningkatan</a:t>
            </a:r>
            <a:r>
              <a:rPr lang="en-US" sz="2400" b="1" dirty="0" smtClean="0"/>
              <a:t>. 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2400" b="1" dirty="0" err="1" smtClean="0"/>
              <a:t>Bagaimana</a:t>
            </a:r>
            <a:r>
              <a:rPr lang="en-US" sz="2400" b="1" dirty="0" smtClean="0"/>
              <a:t> </a:t>
            </a:r>
            <a:r>
              <a:rPr lang="en-US" sz="2400" b="1" dirty="0" err="1"/>
              <a:t>ia</a:t>
            </a:r>
            <a:r>
              <a:rPr lang="en-US" sz="2400" b="1" dirty="0"/>
              <a:t> </a:t>
            </a:r>
            <a:r>
              <a:rPr lang="en-US" sz="2400" b="1" dirty="0" err="1"/>
              <a:t>menyusun</a:t>
            </a:r>
            <a:r>
              <a:rPr lang="en-US" sz="2400" b="1" dirty="0"/>
              <a:t> </a:t>
            </a:r>
            <a:r>
              <a:rPr lang="en-US" sz="2400" b="1" dirty="0" err="1"/>
              <a:t>hipotesis</a:t>
            </a:r>
            <a:r>
              <a:rPr lang="en-US" sz="2400" b="1" dirty="0"/>
              <a:t> </a:t>
            </a:r>
            <a:r>
              <a:rPr lang="en-US" sz="2400" b="1" dirty="0" err="1"/>
              <a:t>awal</a:t>
            </a:r>
            <a:r>
              <a:rPr lang="en-US" sz="2400" b="1" dirty="0"/>
              <a:t> </a:t>
            </a:r>
            <a:r>
              <a:rPr lang="en-US" sz="2400" b="1" dirty="0" err="1"/>
              <a:t>penelitiannya</a:t>
            </a:r>
            <a:r>
              <a:rPr lang="en-US" sz="2400" b="1" dirty="0"/>
              <a:t>? 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04800" y="3200400"/>
            <a:ext cx="8610600" cy="1219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2400" b="1" u="sng" dirty="0" err="1"/>
              <a:t>Hipotesis</a:t>
            </a:r>
            <a:r>
              <a:rPr lang="en-US" sz="2400" b="1" u="sng" dirty="0"/>
              <a:t> </a:t>
            </a:r>
            <a:r>
              <a:rPr lang="en-US" sz="2400" b="1" u="sng" dirty="0" err="1"/>
              <a:t>awal</a:t>
            </a:r>
            <a:r>
              <a:rPr lang="en-US" sz="2400" b="1" u="sng" dirty="0"/>
              <a:t> </a:t>
            </a:r>
            <a:r>
              <a:rPr lang="en-US" sz="2400" b="1" dirty="0"/>
              <a:t>: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ada</a:t>
            </a:r>
            <a:r>
              <a:rPr lang="en-US" sz="2400" b="1" dirty="0"/>
              <a:t> </a:t>
            </a:r>
            <a:r>
              <a:rPr lang="en-US" sz="2400" b="1" dirty="0" err="1"/>
              <a:t>perbedaan</a:t>
            </a:r>
            <a:r>
              <a:rPr lang="en-US" sz="2400" b="1" dirty="0"/>
              <a:t> rata-rata </a:t>
            </a:r>
            <a:r>
              <a:rPr lang="en-US" sz="2400" b="1" dirty="0" err="1" smtClean="0"/>
              <a:t>pengetahuan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petani</a:t>
            </a:r>
            <a:r>
              <a:rPr lang="en-US" sz="2400" b="1" dirty="0" smtClean="0"/>
              <a:t>  “</a:t>
            </a:r>
            <a:r>
              <a:rPr lang="en-US" sz="2400" b="1" dirty="0" err="1" smtClean="0"/>
              <a:t>sebelum</a:t>
            </a:r>
            <a:r>
              <a:rPr lang="en-US" sz="2400" b="1" dirty="0" smtClean="0"/>
              <a:t>”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smtClean="0"/>
              <a:t>“</a:t>
            </a:r>
            <a:r>
              <a:rPr lang="en-US" sz="2400" b="1" dirty="0" err="1" smtClean="0"/>
              <a:t>sesudah</a:t>
            </a:r>
            <a:r>
              <a:rPr lang="en-US" sz="2400" b="1" dirty="0" smtClean="0"/>
              <a:t>” </a:t>
            </a:r>
            <a:r>
              <a:rPr lang="en-US" sz="2400" b="1" dirty="0" err="1" smtClean="0"/>
              <a:t>adanya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perbaikan</a:t>
            </a:r>
            <a:r>
              <a:rPr lang="en-US" sz="2400" b="1" dirty="0" smtClean="0"/>
              <a:t> </a:t>
            </a:r>
            <a:r>
              <a:rPr lang="en-US" sz="2400" b="1" dirty="0" err="1"/>
              <a:t>metoda</a:t>
            </a:r>
            <a:r>
              <a:rPr lang="en-US" sz="2400" b="1" dirty="0"/>
              <a:t> </a:t>
            </a:r>
            <a:r>
              <a:rPr lang="en-US" sz="2400" b="1" dirty="0" err="1" smtClean="0"/>
              <a:t>penyuluhan</a:t>
            </a:r>
            <a:r>
              <a:rPr lang="en-US" sz="2400" b="1" dirty="0" smtClean="0"/>
              <a:t>. </a:t>
            </a:r>
            <a:endParaRPr lang="en-US" sz="2400" b="1" dirty="0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4800600"/>
            <a:ext cx="9144000" cy="1676400"/>
          </a:xfrm>
          <a:prstGeom prst="rect">
            <a:avLst/>
          </a:prstGeom>
          <a:solidFill>
            <a:schemeClr val="tx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Pak </a:t>
            </a:r>
            <a:r>
              <a:rPr lang="en-US" sz="2800" b="1" dirty="0" err="1" smtClean="0">
                <a:solidFill>
                  <a:schemeClr val="bg1"/>
                </a:solidFill>
              </a:rPr>
              <a:t>Ario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berharap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hipotesis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awal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ini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ditolak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sehingga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membuktikan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bahwa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pendapatnya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benar</a:t>
            </a:r>
            <a:r>
              <a:rPr lang="en-US" sz="2800" b="1" dirty="0">
                <a:solidFill>
                  <a:schemeClr val="bg1"/>
                </a:solidFill>
              </a:rPr>
              <a:t>! 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39762"/>
          </a:xfrm>
          <a:solidFill>
            <a:schemeClr val="tx1"/>
          </a:solidFill>
        </p:spPr>
        <p:txBody>
          <a:bodyPr/>
          <a:lstStyle/>
          <a:p>
            <a:r>
              <a:rPr lang="en-US" sz="3200" dirty="0" err="1" smtClean="0">
                <a:solidFill>
                  <a:schemeClr val="bg1"/>
                </a:solidFill>
                <a:latin typeface="Arial Black" pitchFamily="34" charset="0"/>
              </a:rPr>
              <a:t>Contoh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: UJI HIPOTESIS</a:t>
            </a:r>
            <a:endParaRPr lang="en-US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nimBg="1"/>
      <p:bldP spid="12292" grpId="0" animBg="1"/>
      <p:bldP spid="12293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19200" y="2514600"/>
            <a:ext cx="7010400" cy="1393825"/>
          </a:xfrm>
        </p:spPr>
        <p:txBody>
          <a:bodyPr/>
          <a:lstStyle/>
          <a:p>
            <a:pPr eaLnBrk="1" hangingPunct="1"/>
            <a:r>
              <a:rPr lang="en-US" altLang="ko-KR" sz="3200" b="1" smtClean="0">
                <a:solidFill>
                  <a:srgbClr val="0033CC"/>
                </a:solidFill>
                <a:ea typeface="굴림" panose="020B0600000101010101" pitchFamily="34" charset="-127"/>
              </a:rPr>
              <a:t>PENGANTAR STATISTIK</a:t>
            </a:r>
            <a:endParaRPr lang="en-US" altLang="ko-KR" sz="2000" b="1" smtClean="0">
              <a:ea typeface="굴림" panose="020B0600000101010101" pitchFamily="34" charset="-127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914400" y="1752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ko-KR" sz="2700" b="1" smtClean="0">
              <a:solidFill>
                <a:srgbClr val="0033CC"/>
              </a:solidFill>
              <a:latin typeface="Calibri" panose="020F0502020204030204" pitchFamily="34" charset="0"/>
              <a:ea typeface="굴림" panose="020B0600000101010101" pitchFamily="34" charset="-127"/>
              <a:cs typeface="Lucida Sans Unicode" panose="020B0602030504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tabLst>
                <a:tab pos="3060700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tabLst>
                <a:tab pos="3060700" algn="ctr"/>
                <a:tab pos="6119813" algn="r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  <a:tab pos="6119813" algn="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altLang="ko-KR" sz="1800" smtClean="0">
              <a:solidFill>
                <a:srgbClr val="000000"/>
              </a:solidFill>
              <a:ea typeface="굴림" panose="020B0600000101010101" pitchFamily="34" charset="-127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438400" y="5791200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bg1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E46C0A"/>
                </a:solidFill>
                <a:latin typeface="Calibri" panose="020F0502020204030204" pitchFamily="34" charset="0"/>
              </a:rPr>
              <a:t>Universitas Palangka Raya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E46C0A"/>
                </a:solidFill>
                <a:latin typeface="Calibri" panose="020F0502020204030204" pitchFamily="34" charset="0"/>
              </a:rPr>
              <a:t>Fakultas Ilmu Sosial dan Ilmu Politik</a:t>
            </a:r>
          </a:p>
        </p:txBody>
      </p:sp>
      <p:pic>
        <p:nvPicPr>
          <p:cNvPr id="61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22338"/>
            <a:ext cx="1439863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21605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1919288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" name="TextBox 1"/>
          <p:cNvSpPr txBox="1">
            <a:spLocks noChangeArrowheads="1"/>
          </p:cNvSpPr>
          <p:nvPr/>
        </p:nvSpPr>
        <p:spPr bwMode="auto">
          <a:xfrm>
            <a:off x="1790700" y="4068763"/>
            <a:ext cx="5867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3CC"/>
              </a:buClr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Font typeface="Wingdings" panose="05000000000000000000" pitchFamily="2" charset="2"/>
              <a:buChar char="v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Bhayu Rhama, Ph.D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600" b="1" smtClean="0">
                <a:solidFill>
                  <a:srgbClr val="000000"/>
                </a:solidFill>
              </a:rPr>
              <a:t>bhayurhama@fisip.upr.ac.id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</a:pPr>
            <a:r>
              <a:rPr lang="en-US" sz="1800" b="1" smtClean="0">
                <a:solidFill>
                  <a:srgbClr val="000000"/>
                </a:solidFill>
              </a:rPr>
              <a:t>www.bhayurhama.com</a:t>
            </a:r>
          </a:p>
        </p:txBody>
      </p:sp>
    </p:spTree>
    <p:extLst>
      <p:ext uri="{BB962C8B-B14F-4D97-AF65-F5344CB8AC3E}">
        <p14:creationId xmlns:p14="http://schemas.microsoft.com/office/powerpoint/2010/main" val="33825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</TotalTime>
  <Words>2275</Words>
  <Application>Microsoft Office PowerPoint</Application>
  <PresentationFormat>On-screen Show (4:3)</PresentationFormat>
  <Paragraphs>298</Paragraphs>
  <Slides>40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5" baseType="lpstr">
      <vt:lpstr>굴림</vt:lpstr>
      <vt:lpstr>맑은 고딕</vt:lpstr>
      <vt:lpstr>Arial</vt:lpstr>
      <vt:lpstr>Arial Black</vt:lpstr>
      <vt:lpstr>Arial Narrow</vt:lpstr>
      <vt:lpstr>Bookshelf Symbol 7</vt:lpstr>
      <vt:lpstr>Calibri</vt:lpstr>
      <vt:lpstr>Courier New</vt:lpstr>
      <vt:lpstr>Lucida Sans Unicode</vt:lpstr>
      <vt:lpstr>Symbol</vt:lpstr>
      <vt:lpstr>Tahoma</vt:lpstr>
      <vt:lpstr>Times New Roman</vt:lpstr>
      <vt:lpstr>Wingdings</vt:lpstr>
      <vt:lpstr>Office Theme</vt:lpstr>
      <vt:lpstr>1_Office Theme</vt:lpstr>
      <vt:lpstr>PENGANTAR STATISTIK</vt:lpstr>
      <vt:lpstr>PowerPoint Presentation</vt:lpstr>
      <vt:lpstr>PENGERTIAN  HIPOTESIS</vt:lpstr>
      <vt:lpstr>PowerPoint Presentation</vt:lpstr>
      <vt:lpstr>Berkaitan dengan perumusan hipotesis </vt:lpstr>
      <vt:lpstr>MANFAAT  HIPOTESIS</vt:lpstr>
      <vt:lpstr>CONTOH  HIPOTESIS</vt:lpstr>
      <vt:lpstr>DASAR MERUMUSKAN HIPOTESIS</vt:lpstr>
      <vt:lpstr>PERUMUSAN   HIPOTESIS  DALAM PENELITIAN</vt:lpstr>
      <vt:lpstr>MACAM - MACAM HIPOTESIS</vt:lpstr>
      <vt:lpstr>PowerPoint Presentation</vt:lpstr>
      <vt:lpstr>PowerPoint Presentation</vt:lpstr>
      <vt:lpstr>PowerPoint Presentation</vt:lpstr>
      <vt:lpstr>DALAM SEBUAH PENELITIAN HIPOTESIS DAPAT DINYATAKAN DALAM BEBERAPA BENTUK</vt:lpstr>
      <vt:lpstr>Ciri-Ciri Hipotesis Yang Baik:</vt:lpstr>
      <vt:lpstr>HIPOTESA dalam PENELITIAN KUALITATIF muncul setelah ada PENELITIAN EMPIRIS</vt:lpstr>
      <vt:lpstr>MENYUSUN HIPOTESIS </vt:lpstr>
      <vt:lpstr>ASAL DAN FUNGSI HIPOTESIS </vt:lpstr>
      <vt:lpstr>FUNGSI  HIPOTESIS</vt:lpstr>
      <vt:lpstr>FUNGSI  HIPOTESIS</vt:lpstr>
      <vt:lpstr>Pertimbangan dalam  Merumuskan Hipotesis Asosiatif</vt:lpstr>
      <vt:lpstr>PERTIMBANGAN DALAM  MERUMUSKAN HIPOPTESIS</vt:lpstr>
      <vt:lpstr>Pertimbangan dlm  Merumuskan Hipotesis</vt:lpstr>
      <vt:lpstr>CARA  MERUMUSKAN  HIPOTESIS </vt:lpstr>
      <vt:lpstr>HIPOTESIS PENELITIAN</vt:lpstr>
      <vt:lpstr>HIPOTESIS  OPERASIONAL</vt:lpstr>
      <vt:lpstr>Hipotesis operasional</vt:lpstr>
      <vt:lpstr>HIPOTESIS  STATISTIK </vt:lpstr>
      <vt:lpstr>UJI  HIPOTESIS </vt:lpstr>
      <vt:lpstr>Dua jenis kesalahan yang dapat dilakukan oleh peneliti, yaitu: </vt:lpstr>
      <vt:lpstr>HIPOTESIS</vt:lpstr>
      <vt:lpstr>JENIS PENGUJIAN HIPOTESIS</vt:lpstr>
      <vt:lpstr>JENIS PENGUJIAN HIPOTESIS</vt:lpstr>
      <vt:lpstr>JENIS PENGUJIAN HIPOTESIS</vt:lpstr>
      <vt:lpstr>UJI  HIPOTESIS</vt:lpstr>
      <vt:lpstr>UJI  HIPOTESIS</vt:lpstr>
      <vt:lpstr>UJI HIPOTESIS</vt:lpstr>
      <vt:lpstr>Contoh: UJI HIPOTESIS</vt:lpstr>
      <vt:lpstr>Contoh: UJI HIPOTESIS</vt:lpstr>
      <vt:lpstr>PENGANTAR STATISTIK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 Rhama</cp:lastModifiedBy>
  <cp:revision>126</cp:revision>
  <dcterms:created xsi:type="dcterms:W3CDTF">2012-09-28T18:40:07Z</dcterms:created>
  <dcterms:modified xsi:type="dcterms:W3CDTF">2019-03-16T14:18:21Z</dcterms:modified>
</cp:coreProperties>
</file>