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5"/>
  </p:notesMasterIdLst>
  <p:sldIdLst>
    <p:sldId id="409" r:id="rId2"/>
    <p:sldId id="415" r:id="rId3"/>
    <p:sldId id="417" r:id="rId4"/>
    <p:sldId id="416" r:id="rId5"/>
    <p:sldId id="418" r:id="rId6"/>
    <p:sldId id="419" r:id="rId7"/>
    <p:sldId id="420" r:id="rId8"/>
    <p:sldId id="421" r:id="rId9"/>
    <p:sldId id="422" r:id="rId10"/>
    <p:sldId id="423" r:id="rId11"/>
    <p:sldId id="425" r:id="rId12"/>
    <p:sldId id="424" r:id="rId13"/>
    <p:sldId id="41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3/30/2019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13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3/30/2019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UJI – t </a:t>
            </a:r>
            <a:r>
              <a:rPr lang="en-US" dirty="0" smtClean="0"/>
              <a:t>(t-test)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11" y="2057400"/>
            <a:ext cx="5791200" cy="2285999"/>
          </a:xfrm>
        </p:spPr>
        <p:txBody>
          <a:bodyPr/>
          <a:lstStyle/>
          <a:p>
            <a:r>
              <a:rPr lang="en-US" sz="3200" dirty="0" err="1" smtClean="0"/>
              <a:t>Menguji</a:t>
            </a:r>
            <a:r>
              <a:rPr lang="en-US" sz="3200" dirty="0" smtClean="0"/>
              <a:t> </a:t>
            </a:r>
            <a:r>
              <a:rPr lang="en-US" sz="3200" dirty="0" err="1" smtClean="0"/>
              <a:t>Hipotesis</a:t>
            </a:r>
            <a:endParaRPr lang="en-US" sz="3200" dirty="0" smtClean="0"/>
          </a:p>
          <a:p>
            <a:r>
              <a:rPr lang="en-US" sz="3200" dirty="0" err="1" smtClean="0"/>
              <a:t>Pengujian</a:t>
            </a:r>
            <a:r>
              <a:rPr lang="en-US" sz="3200" dirty="0" smtClean="0"/>
              <a:t> </a:t>
            </a:r>
            <a:r>
              <a:rPr lang="en-US" sz="3200" dirty="0" err="1" smtClean="0"/>
              <a:t>hipotesis</a:t>
            </a:r>
            <a:r>
              <a:rPr lang="en-US" sz="3200" dirty="0" smtClean="0"/>
              <a:t> </a:t>
            </a:r>
            <a:r>
              <a:rPr lang="en-US" sz="3200" dirty="0" err="1" smtClean="0"/>
              <a:t>deskriptif</a:t>
            </a:r>
            <a:endParaRPr lang="en-US" sz="3200" dirty="0" smtClean="0"/>
          </a:p>
          <a:p>
            <a:r>
              <a:rPr lang="en-US" sz="3200" dirty="0" err="1" smtClean="0"/>
              <a:t>Penjelasan</a:t>
            </a:r>
            <a:r>
              <a:rPr lang="en-US" sz="3200" dirty="0" smtClean="0"/>
              <a:t> </a:t>
            </a:r>
            <a:r>
              <a:rPr lang="en-US" sz="3200" dirty="0" err="1" smtClean="0"/>
              <a:t>ada</a:t>
            </a:r>
            <a:r>
              <a:rPr lang="en-US" sz="3200" dirty="0" smtClean="0"/>
              <a:t> di Bab 3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9326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85" y="3382414"/>
            <a:ext cx="7867515" cy="220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 </a:t>
            </a:r>
            <a:r>
              <a:rPr lang="en-US" dirty="0" err="1" smtClean="0"/>
              <a:t>hitung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67427" y="1676400"/>
            <a:ext cx="3609145" cy="17314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50292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0395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00200"/>
            <a:ext cx="2832100" cy="173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340100"/>
            <a:ext cx="7175208" cy="2527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5029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12488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Kepala</a:t>
            </a:r>
            <a:r>
              <a:rPr lang="en-GB" dirty="0"/>
              <a:t> </a:t>
            </a:r>
            <a:r>
              <a:rPr lang="en-GB" dirty="0" err="1"/>
              <a:t>Bidang</a:t>
            </a:r>
            <a:r>
              <a:rPr lang="en-GB" dirty="0"/>
              <a:t> </a:t>
            </a:r>
            <a:r>
              <a:rPr lang="en-GB" dirty="0" err="1"/>
              <a:t>Pengajaran</a:t>
            </a:r>
            <a:r>
              <a:rPr lang="en-GB" dirty="0"/>
              <a:t> di </a:t>
            </a:r>
            <a:r>
              <a:rPr lang="en-GB" dirty="0" err="1"/>
              <a:t>perguruan</a:t>
            </a:r>
            <a:r>
              <a:rPr lang="en-GB" dirty="0"/>
              <a:t> </a:t>
            </a:r>
            <a:r>
              <a:rPr lang="en-GB" dirty="0" err="1"/>
              <a:t>tinggi</a:t>
            </a:r>
            <a:r>
              <a:rPr lang="en-GB" dirty="0"/>
              <a:t> TIANSHI </a:t>
            </a:r>
            <a:r>
              <a:rPr lang="en-GB" dirty="0" err="1"/>
              <a:t>menduga</a:t>
            </a:r>
            <a:r>
              <a:rPr lang="en-GB" dirty="0"/>
              <a:t> </a:t>
            </a:r>
            <a:r>
              <a:rPr lang="en-GB" dirty="0" err="1" smtClean="0"/>
              <a:t>bahwa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dirty="0" err="1" smtClean="0"/>
              <a:t>Kualitas</a:t>
            </a:r>
            <a:r>
              <a:rPr lang="en-GB" dirty="0" smtClean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statistika</a:t>
            </a:r>
            <a:r>
              <a:rPr lang="en-GB" dirty="0"/>
              <a:t> paling </a:t>
            </a:r>
            <a:r>
              <a:rPr lang="en-GB" dirty="0" err="1"/>
              <a:t>tinggi</a:t>
            </a:r>
            <a:r>
              <a:rPr lang="en-GB" dirty="0"/>
              <a:t> 70 %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ideal.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 smtClean="0"/>
              <a:t>Kualitas</a:t>
            </a:r>
            <a:r>
              <a:rPr lang="en-GB" dirty="0" smtClean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statisika</a:t>
            </a:r>
            <a:r>
              <a:rPr lang="en-GB" dirty="0"/>
              <a:t> paling </a:t>
            </a:r>
            <a:r>
              <a:rPr lang="en-GB" dirty="0" err="1"/>
              <a:t>rendah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ideal.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dirty="0" err="1" smtClean="0"/>
              <a:t>Kualitas</a:t>
            </a:r>
            <a:r>
              <a:rPr lang="en-GB" dirty="0" smtClean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statistika</a:t>
            </a:r>
            <a:r>
              <a:rPr lang="en-GB" dirty="0"/>
              <a:t>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sama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</a:t>
            </a:r>
            <a:r>
              <a:rPr lang="en-GB" dirty="0" smtClean="0"/>
              <a:t>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97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dirty="0" err="1">
                <a:solidFill>
                  <a:prstClr val="black"/>
                </a:solidFill>
              </a:rPr>
              <a:t>Kemudian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dibuktikan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dengan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penelitian</a:t>
            </a:r>
            <a:r>
              <a:rPr lang="en-GB" dirty="0">
                <a:solidFill>
                  <a:prstClr val="black"/>
                </a:solidFill>
              </a:rPr>
              <a:t> yang </a:t>
            </a:r>
            <a:r>
              <a:rPr lang="en-GB" dirty="0" err="1">
                <a:solidFill>
                  <a:prstClr val="black"/>
                </a:solidFill>
              </a:rPr>
              <a:t>dilaksanakan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pada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setiap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akhir</a:t>
            </a:r>
            <a:r>
              <a:rPr lang="en-GB" dirty="0">
                <a:solidFill>
                  <a:prstClr val="black"/>
                </a:solidFill>
              </a:rPr>
              <a:t> semester. </a:t>
            </a:r>
            <a:r>
              <a:rPr lang="en-GB" dirty="0" err="1" smtClean="0">
                <a:solidFill>
                  <a:prstClr val="black"/>
                </a:solidFill>
              </a:rPr>
              <a:t>Disebar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angket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kepada</a:t>
            </a:r>
            <a:r>
              <a:rPr lang="en-GB" dirty="0">
                <a:solidFill>
                  <a:prstClr val="black"/>
                </a:solidFill>
              </a:rPr>
              <a:t> 61 </a:t>
            </a:r>
            <a:r>
              <a:rPr lang="en-GB" dirty="0" err="1">
                <a:solidFill>
                  <a:prstClr val="black"/>
                </a:solidFill>
              </a:rPr>
              <a:t>mahasiswa</a:t>
            </a:r>
            <a:r>
              <a:rPr lang="en-GB" dirty="0">
                <a:solidFill>
                  <a:prstClr val="black"/>
                </a:solidFill>
              </a:rPr>
              <a:t> yang </a:t>
            </a:r>
            <a:r>
              <a:rPr lang="en-GB" dirty="0" err="1">
                <a:solidFill>
                  <a:prstClr val="black"/>
                </a:solidFill>
              </a:rPr>
              <a:t>mengikuti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kuliah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statistika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untuk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mengisi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angket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dengan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jujur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adil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sesuai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dengan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kualitas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profesional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dosen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ketika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mengajar</a:t>
            </a:r>
            <a:r>
              <a:rPr lang="en-GB" dirty="0">
                <a:solidFill>
                  <a:prstClr val="black"/>
                </a:solidFill>
              </a:rPr>
              <a:t>. </a:t>
            </a:r>
            <a:endParaRPr lang="en-GB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GB" dirty="0" err="1" smtClean="0">
                <a:solidFill>
                  <a:prstClr val="black"/>
                </a:solidFill>
              </a:rPr>
              <a:t>Jumlah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pertanyaan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angket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penelitian</a:t>
            </a:r>
            <a:r>
              <a:rPr lang="en-GB" dirty="0">
                <a:solidFill>
                  <a:prstClr val="black"/>
                </a:solidFill>
              </a:rPr>
              <a:t> 15 item, instrument </a:t>
            </a:r>
            <a:r>
              <a:rPr lang="en-GB" dirty="0" err="1">
                <a:solidFill>
                  <a:prstClr val="black"/>
                </a:solidFill>
              </a:rPr>
              <a:t>penelitian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kualitas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mengajar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dosen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statistika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dalam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berbagai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aspek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diberi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skala</a:t>
            </a:r>
            <a:r>
              <a:rPr lang="en-GB" dirty="0">
                <a:solidFill>
                  <a:prstClr val="black"/>
                </a:solidFill>
              </a:rPr>
              <a:t>: (4) = </a:t>
            </a:r>
            <a:r>
              <a:rPr lang="en-GB" dirty="0" err="1">
                <a:solidFill>
                  <a:prstClr val="black"/>
                </a:solidFill>
              </a:rPr>
              <a:t>Sangat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Baik</a:t>
            </a:r>
            <a:r>
              <a:rPr lang="en-GB" dirty="0">
                <a:solidFill>
                  <a:prstClr val="black"/>
                </a:solidFill>
              </a:rPr>
              <a:t>; (3)= </a:t>
            </a:r>
            <a:r>
              <a:rPr lang="en-GB" dirty="0" err="1">
                <a:solidFill>
                  <a:prstClr val="black"/>
                </a:solidFill>
              </a:rPr>
              <a:t>Baik</a:t>
            </a:r>
            <a:r>
              <a:rPr lang="en-GB" dirty="0">
                <a:solidFill>
                  <a:prstClr val="black"/>
                </a:solidFill>
              </a:rPr>
              <a:t>; (2) = </a:t>
            </a:r>
            <a:r>
              <a:rPr lang="en-GB" dirty="0" err="1">
                <a:solidFill>
                  <a:prstClr val="black"/>
                </a:solidFill>
              </a:rPr>
              <a:t>Cukup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Baik</a:t>
            </a:r>
            <a:r>
              <a:rPr lang="en-GB" dirty="0">
                <a:solidFill>
                  <a:prstClr val="black"/>
                </a:solidFill>
              </a:rPr>
              <a:t>; </a:t>
            </a:r>
            <a:r>
              <a:rPr lang="en-GB" dirty="0" err="1">
                <a:solidFill>
                  <a:prstClr val="black"/>
                </a:solidFill>
              </a:rPr>
              <a:t>dan</a:t>
            </a:r>
            <a:r>
              <a:rPr lang="en-GB" dirty="0">
                <a:solidFill>
                  <a:prstClr val="black"/>
                </a:solidFill>
              </a:rPr>
              <a:t> (1) = </a:t>
            </a:r>
            <a:r>
              <a:rPr lang="en-GB" dirty="0" err="1">
                <a:solidFill>
                  <a:prstClr val="black"/>
                </a:solidFill>
              </a:rPr>
              <a:t>kurang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Baik</a:t>
            </a:r>
            <a:r>
              <a:rPr lang="en-GB" dirty="0">
                <a:solidFill>
                  <a:prstClr val="black"/>
                </a:solidFill>
              </a:rPr>
              <a:t>. </a:t>
            </a:r>
            <a:endParaRPr lang="en-GB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GB" dirty="0" err="1" smtClean="0">
                <a:solidFill>
                  <a:prstClr val="black"/>
                </a:solidFill>
              </a:rPr>
              <a:t>Taraf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kepercayaan</a:t>
            </a:r>
            <a:r>
              <a:rPr lang="en-GB" dirty="0">
                <a:solidFill>
                  <a:prstClr val="black"/>
                </a:solidFill>
              </a:rPr>
              <a:t> 95% (</a:t>
            </a:r>
            <a:r>
              <a:rPr lang="en-GB" dirty="0" err="1">
                <a:solidFill>
                  <a:prstClr val="black"/>
                </a:solidFill>
              </a:rPr>
              <a:t>taraf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err="1">
                <a:solidFill>
                  <a:prstClr val="black"/>
                </a:solidFill>
              </a:rPr>
              <a:t>signifikansi</a:t>
            </a:r>
            <a:r>
              <a:rPr lang="en-GB" dirty="0">
                <a:solidFill>
                  <a:prstClr val="black"/>
                </a:solidFill>
              </a:rPr>
              <a:t>  = 0,05).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57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81600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Data diperoleh sebagai berikut:</a:t>
            </a:r>
          </a:p>
          <a:p>
            <a:pPr marL="0" indent="0">
              <a:buNone/>
            </a:pPr>
            <a:r>
              <a:rPr lang="it-IT" dirty="0"/>
              <a:t>59 60 58 59 60 58 60 59 50 60 59 50 60</a:t>
            </a:r>
          </a:p>
          <a:p>
            <a:pPr marL="0" indent="0">
              <a:buNone/>
            </a:pPr>
            <a:r>
              <a:rPr lang="it-IT" dirty="0"/>
              <a:t>59 58 50 59 60 59 60 59 50 60 60 60 </a:t>
            </a:r>
          </a:p>
          <a:p>
            <a:pPr marL="0" indent="0">
              <a:buNone/>
            </a:pPr>
            <a:r>
              <a:rPr lang="it-IT" dirty="0"/>
              <a:t>60 60 50 59 60 60 60 59 60 60 60 60</a:t>
            </a:r>
          </a:p>
          <a:p>
            <a:pPr marL="0" indent="0">
              <a:buNone/>
            </a:pPr>
            <a:r>
              <a:rPr lang="it-IT" dirty="0"/>
              <a:t>60 60 60 50 60 60 60 59 60 60 60 60 </a:t>
            </a:r>
          </a:p>
          <a:p>
            <a:pPr marL="0" indent="0">
              <a:buNone/>
            </a:pPr>
            <a:r>
              <a:rPr lang="it-IT" dirty="0"/>
              <a:t>58 60 58 50 58 60 60 58 60 60 60 60</a:t>
            </a:r>
          </a:p>
          <a:p>
            <a:pPr marL="0" indent="0">
              <a:buNone/>
            </a:pPr>
            <a:r>
              <a:rPr lang="en-GB" dirty="0" err="1"/>
              <a:t>Sebelum</a:t>
            </a:r>
            <a:r>
              <a:rPr lang="en-GB" dirty="0"/>
              <a:t> </a:t>
            </a:r>
            <a:r>
              <a:rPr lang="en-GB" dirty="0" err="1"/>
              <a:t>melakukan</a:t>
            </a:r>
            <a:r>
              <a:rPr lang="en-GB" dirty="0"/>
              <a:t> </a:t>
            </a:r>
            <a:r>
              <a:rPr lang="en-GB" dirty="0" err="1"/>
              <a:t>perumusan</a:t>
            </a:r>
            <a:r>
              <a:rPr lang="en-GB" dirty="0"/>
              <a:t> </a:t>
            </a:r>
            <a:r>
              <a:rPr lang="en-GB" dirty="0" err="1"/>
              <a:t>hipotesis</a:t>
            </a:r>
            <a:r>
              <a:rPr lang="en-GB" dirty="0"/>
              <a:t> </a:t>
            </a:r>
            <a:r>
              <a:rPr lang="en-GB" dirty="0" err="1"/>
              <a:t>dihitung</a:t>
            </a:r>
            <a:r>
              <a:rPr lang="en-GB" dirty="0"/>
              <a:t> </a:t>
            </a:r>
            <a:r>
              <a:rPr lang="en-GB" dirty="0" err="1"/>
              <a:t>terlebih</a:t>
            </a:r>
            <a:r>
              <a:rPr lang="en-GB" dirty="0"/>
              <a:t> </a:t>
            </a:r>
            <a:r>
              <a:rPr lang="en-GB" dirty="0" err="1"/>
              <a:t>dahulu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yang </a:t>
            </a:r>
            <a:r>
              <a:rPr lang="en-GB" dirty="0" err="1"/>
              <a:t>dihipotesiskan</a:t>
            </a:r>
            <a:r>
              <a:rPr lang="en-GB" dirty="0"/>
              <a:t> ( </a:t>
            </a:r>
            <a:r>
              <a:rPr lang="el-GR" dirty="0" smtClean="0"/>
              <a:t>μ</a:t>
            </a:r>
            <a:r>
              <a:rPr lang="en-GB" baseline="-25000" dirty="0" smtClean="0"/>
              <a:t>o</a:t>
            </a:r>
            <a:r>
              <a:rPr lang="en-GB" dirty="0"/>
              <a:t>).</a:t>
            </a:r>
          </a:p>
          <a:p>
            <a:pPr marL="0" indent="0">
              <a:buNone/>
            </a:pPr>
            <a:r>
              <a:rPr lang="en-GB" dirty="0" err="1"/>
              <a:t>Nilai</a:t>
            </a:r>
            <a:r>
              <a:rPr lang="en-GB" dirty="0"/>
              <a:t> ideal = 15 x </a:t>
            </a:r>
            <a:r>
              <a:rPr lang="en-GB" dirty="0" smtClean="0"/>
              <a:t>4 x 61 </a:t>
            </a:r>
            <a:r>
              <a:rPr lang="en-GB" dirty="0"/>
              <a:t>= 3660</a:t>
            </a:r>
          </a:p>
          <a:p>
            <a:pPr marL="0" indent="0">
              <a:buNone/>
            </a:pPr>
            <a:r>
              <a:rPr lang="en-GB" dirty="0"/>
              <a:t>Rat-rata </a:t>
            </a:r>
            <a:r>
              <a:rPr lang="en-GB" dirty="0" err="1"/>
              <a:t>nilai</a:t>
            </a:r>
            <a:r>
              <a:rPr lang="en-GB" dirty="0"/>
              <a:t> ideal = 3660 : 61 = 60</a:t>
            </a:r>
          </a:p>
          <a:p>
            <a:pPr marL="0" indent="0">
              <a:buNone/>
            </a:pPr>
            <a:r>
              <a:rPr lang="en-GB" dirty="0" err="1"/>
              <a:t>Jadi</a:t>
            </a:r>
            <a:r>
              <a:rPr lang="en-GB" dirty="0"/>
              <a:t>,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skor</a:t>
            </a:r>
            <a:r>
              <a:rPr lang="en-GB" dirty="0"/>
              <a:t> ideal = 0,7 x 60 = 42 </a:t>
            </a:r>
            <a:r>
              <a:rPr lang="en-GB" dirty="0" err="1" smtClean="0"/>
              <a:t>atau</a:t>
            </a:r>
            <a:r>
              <a:rPr lang="en-GB" dirty="0" smtClean="0"/>
              <a:t>, 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				        </a:t>
            </a:r>
            <a:r>
              <a:rPr lang="el-GR" dirty="0" smtClean="0">
                <a:solidFill>
                  <a:prstClr val="black"/>
                </a:solidFill>
              </a:rPr>
              <a:t>μ</a:t>
            </a:r>
            <a:r>
              <a:rPr lang="en-GB" baseline="-25000" dirty="0">
                <a:solidFill>
                  <a:prstClr val="black"/>
                </a:solidFill>
              </a:rPr>
              <a:t>o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42%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358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(</a:t>
            </a:r>
            <a:r>
              <a:rPr lang="en-US" dirty="0" err="1" smtClean="0"/>
              <a:t>Contoh</a:t>
            </a:r>
            <a:r>
              <a:rPr lang="en-US" dirty="0" smtClean="0"/>
              <a:t> a.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Kiri</a:t>
            </a:r>
            <a:r>
              <a:rPr lang="en-US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</a:t>
            </a:r>
            <a:r>
              <a:rPr lang="en-GB" dirty="0"/>
              <a:t>)      </a:t>
            </a:r>
            <a:r>
              <a:rPr lang="en-GB" dirty="0" err="1"/>
              <a:t>Hipotesis</a:t>
            </a:r>
            <a:r>
              <a:rPr lang="en-GB" dirty="0"/>
              <a:t> (Ha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)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uraian</a:t>
            </a:r>
            <a:r>
              <a:rPr lang="en-GB" dirty="0"/>
              <a:t> </a:t>
            </a:r>
            <a:r>
              <a:rPr lang="en-GB" dirty="0" err="1"/>
              <a:t>kalimat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Ha  :  </a:t>
            </a:r>
            <a:r>
              <a:rPr lang="en-GB" dirty="0" err="1"/>
              <a:t>Kualitas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 smtClean="0"/>
              <a:t>statistik</a:t>
            </a:r>
            <a:r>
              <a:rPr lang="en-GB" dirty="0" smtClean="0"/>
              <a:t> </a:t>
            </a:r>
            <a:r>
              <a:rPr lang="en-GB" dirty="0"/>
              <a:t>paling </a:t>
            </a:r>
            <a:r>
              <a:rPr lang="en-GB" dirty="0" err="1"/>
              <a:t>tinggi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 smtClean="0"/>
              <a:t>nilai</a:t>
            </a:r>
            <a:r>
              <a:rPr lang="en-GB" dirty="0" smtClean="0"/>
              <a:t> </a:t>
            </a:r>
            <a:r>
              <a:rPr lang="en-GB" dirty="0"/>
              <a:t>ideal.</a:t>
            </a:r>
          </a:p>
          <a:p>
            <a:pPr marL="0" indent="0">
              <a:buNone/>
            </a:pPr>
            <a:r>
              <a:rPr lang="en-GB" dirty="0" err="1"/>
              <a:t>Ho</a:t>
            </a:r>
            <a:r>
              <a:rPr lang="en-GB" dirty="0"/>
              <a:t> : </a:t>
            </a:r>
            <a:r>
              <a:rPr lang="en-GB" dirty="0" err="1"/>
              <a:t>Kualitas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 smtClean="0"/>
              <a:t>statistik</a:t>
            </a:r>
            <a:r>
              <a:rPr lang="en-GB" dirty="0" smtClean="0"/>
              <a:t> </a:t>
            </a:r>
            <a:r>
              <a:rPr lang="en-GB" dirty="0"/>
              <a:t>paling </a:t>
            </a:r>
            <a:r>
              <a:rPr lang="en-GB" dirty="0" err="1"/>
              <a:t>rendah</a:t>
            </a:r>
            <a:r>
              <a:rPr lang="en-GB" dirty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sama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ideal.</a:t>
            </a:r>
          </a:p>
          <a:p>
            <a:pPr marL="0" indent="0">
              <a:buNone/>
            </a:pPr>
            <a:r>
              <a:rPr lang="en-GB" dirty="0"/>
              <a:t>2)      </a:t>
            </a:r>
            <a:r>
              <a:rPr lang="en-GB" dirty="0" err="1"/>
              <a:t>Hipotesis</a:t>
            </a:r>
            <a:r>
              <a:rPr lang="en-GB" dirty="0"/>
              <a:t> (Ha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) model </a:t>
            </a:r>
            <a:r>
              <a:rPr lang="en-GB" dirty="0" err="1"/>
              <a:t>statistik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Ha : </a:t>
            </a:r>
            <a:r>
              <a:rPr lang="el-GR" dirty="0">
                <a:solidFill>
                  <a:prstClr val="black"/>
                </a:solidFill>
              </a:rPr>
              <a:t>μ</a:t>
            </a:r>
            <a:r>
              <a:rPr lang="en-GB" baseline="-25000" dirty="0">
                <a:solidFill>
                  <a:prstClr val="black"/>
                </a:solidFill>
              </a:rPr>
              <a:t>o</a:t>
            </a:r>
            <a:r>
              <a:rPr lang="en-GB" dirty="0" smtClean="0"/>
              <a:t> &lt; </a:t>
            </a:r>
            <a:r>
              <a:rPr lang="en-GB" dirty="0"/>
              <a:t>42%</a:t>
            </a:r>
          </a:p>
          <a:p>
            <a:pPr marL="0" indent="0">
              <a:buNone/>
            </a:pP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smtClean="0"/>
              <a:t>: </a:t>
            </a:r>
            <a:r>
              <a:rPr lang="el-GR" dirty="0">
                <a:solidFill>
                  <a:prstClr val="black"/>
                </a:solidFill>
              </a:rPr>
              <a:t>μ</a:t>
            </a:r>
            <a:r>
              <a:rPr lang="en-GB" baseline="-25000" dirty="0">
                <a:solidFill>
                  <a:prstClr val="black"/>
                </a:solidFill>
              </a:rPr>
              <a:t>o</a:t>
            </a:r>
            <a:r>
              <a:rPr lang="en-GB" dirty="0" smtClean="0"/>
              <a:t>  ≥ 42</a:t>
            </a:r>
            <a:r>
              <a:rPr lang="en-GB" dirty="0"/>
              <a:t>%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268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3) </a:t>
            </a:r>
            <a:r>
              <a:rPr lang="en-GB" dirty="0" err="1" smtClean="0"/>
              <a:t>Menghitung</a:t>
            </a:r>
            <a:r>
              <a:rPr lang="en-GB" dirty="0" smtClean="0"/>
              <a:t> </a:t>
            </a:r>
            <a:r>
              <a:rPr lang="en-GB" dirty="0" err="1"/>
              <a:t>standar</a:t>
            </a:r>
            <a:r>
              <a:rPr lang="en-GB" dirty="0"/>
              <a:t> </a:t>
            </a:r>
            <a:r>
              <a:rPr lang="en-GB" dirty="0" err="1"/>
              <a:t>deviasi</a:t>
            </a:r>
            <a:r>
              <a:rPr lang="en-GB" dirty="0"/>
              <a:t> (s) </a:t>
            </a:r>
            <a:r>
              <a:rPr lang="en-GB" dirty="0" err="1"/>
              <a:t>dan</a:t>
            </a:r>
            <a:r>
              <a:rPr lang="en-GB" dirty="0"/>
              <a:t> rata-rata </a:t>
            </a:r>
            <a:r>
              <a:rPr lang="en-GB" dirty="0" smtClean="0"/>
              <a:t>(</a:t>
            </a:r>
            <a:r>
              <a:rPr lang="en-GB" dirty="0" smtClean="0">
                <a:solidFill>
                  <a:prstClr val="black"/>
                </a:solidFill>
              </a:rPr>
              <a:t>Ẍ</a:t>
            </a:r>
            <a:r>
              <a:rPr lang="en-GB" dirty="0" smtClean="0"/>
              <a:t>),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rumus</a:t>
            </a:r>
            <a:r>
              <a:rPr lang="en-GB" dirty="0"/>
              <a:t>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 = </a:t>
            </a:r>
            <a:r>
              <a:rPr lang="en-GB" dirty="0" smtClean="0"/>
              <a:t>3,14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Ẍ = 58,443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4</a:t>
            </a:r>
            <a:r>
              <a:rPr lang="en-GB" dirty="0"/>
              <a:t>) </a:t>
            </a:r>
            <a:r>
              <a:rPr lang="en-GB" dirty="0" err="1" smtClean="0"/>
              <a:t>Menghitung</a:t>
            </a:r>
            <a:r>
              <a:rPr lang="en-GB" dirty="0" smtClean="0"/>
              <a:t> </a:t>
            </a:r>
            <a:r>
              <a:rPr lang="en-GB" dirty="0" err="1"/>
              <a:t>thitung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rumus</a:t>
            </a:r>
            <a:r>
              <a:rPr lang="en-GB" dirty="0"/>
              <a:t>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 </a:t>
            </a:r>
            <a:r>
              <a:rPr lang="en-GB" dirty="0" err="1"/>
              <a:t>hitung</a:t>
            </a:r>
            <a:r>
              <a:rPr lang="en-GB" dirty="0"/>
              <a:t> = </a:t>
            </a:r>
            <a:r>
              <a:rPr lang="en-GB" dirty="0" smtClean="0"/>
              <a:t>41,11 ≈ </a:t>
            </a:r>
            <a:r>
              <a:rPr lang="en-GB" dirty="0"/>
              <a:t>41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209800"/>
            <a:ext cx="2298391" cy="1347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094" y="4038600"/>
            <a:ext cx="1490594" cy="91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00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5)  </a:t>
            </a:r>
            <a:r>
              <a:rPr lang="en-GB" dirty="0" err="1" smtClean="0"/>
              <a:t>Menentukan</a:t>
            </a:r>
            <a:r>
              <a:rPr lang="en-GB" dirty="0" smtClean="0"/>
              <a:t> </a:t>
            </a:r>
            <a:r>
              <a:rPr lang="en-GB" dirty="0" err="1"/>
              <a:t>taraf</a:t>
            </a:r>
            <a:r>
              <a:rPr lang="en-GB" dirty="0"/>
              <a:t> </a:t>
            </a:r>
            <a:r>
              <a:rPr lang="en-GB" dirty="0" err="1"/>
              <a:t>signifikasi</a:t>
            </a:r>
            <a:r>
              <a:rPr lang="en-GB" dirty="0"/>
              <a:t>  = 0,05. </a:t>
            </a:r>
            <a:r>
              <a:rPr lang="en-GB" dirty="0" err="1"/>
              <a:t>Kemudian</a:t>
            </a:r>
            <a:r>
              <a:rPr lang="en-GB" dirty="0"/>
              <a:t> </a:t>
            </a:r>
            <a:r>
              <a:rPr lang="en-GB" dirty="0" err="1"/>
              <a:t>dicari</a:t>
            </a:r>
            <a:r>
              <a:rPr lang="en-GB" dirty="0"/>
              <a:t>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 </a:t>
            </a:r>
            <a:r>
              <a:rPr lang="en-GB" dirty="0" err="1"/>
              <a:t>tabel</a:t>
            </a:r>
            <a:r>
              <a:rPr lang="en-GB" dirty="0"/>
              <a:t> 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ketentuan</a:t>
            </a:r>
            <a:r>
              <a:rPr lang="en-GB" dirty="0"/>
              <a:t>: </a:t>
            </a:r>
            <a:r>
              <a:rPr lang="en-GB" dirty="0" err="1"/>
              <a:t>db</a:t>
            </a:r>
            <a:r>
              <a:rPr lang="en-GB" dirty="0"/>
              <a:t> = n-1; </a:t>
            </a:r>
            <a:r>
              <a:rPr lang="en-GB" dirty="0" err="1"/>
              <a:t>db</a:t>
            </a:r>
            <a:r>
              <a:rPr lang="en-GB" dirty="0"/>
              <a:t> = </a:t>
            </a:r>
            <a:r>
              <a:rPr lang="en-GB" dirty="0" smtClean="0"/>
              <a:t>61-1=60,</a:t>
            </a:r>
          </a:p>
          <a:p>
            <a:pPr marL="0" indent="0">
              <a:buNone/>
            </a:pPr>
            <a:r>
              <a:rPr lang="en-GB" dirty="0" err="1" smtClean="0"/>
              <a:t>sehingga</a:t>
            </a:r>
            <a:r>
              <a:rPr lang="en-GB" dirty="0" smtClean="0"/>
              <a:t> </a:t>
            </a:r>
            <a:r>
              <a:rPr lang="en-GB" dirty="0" err="1"/>
              <a:t>didapat</a:t>
            </a:r>
            <a:r>
              <a:rPr lang="en-GB" dirty="0"/>
              <a:t> t </a:t>
            </a:r>
            <a:r>
              <a:rPr lang="en-GB" dirty="0" err="1"/>
              <a:t>tabel</a:t>
            </a:r>
            <a:r>
              <a:rPr lang="en-GB" dirty="0"/>
              <a:t> = 1,671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6) </a:t>
            </a:r>
            <a:r>
              <a:rPr lang="en-GB" dirty="0" smtClean="0"/>
              <a:t> </a:t>
            </a:r>
            <a:r>
              <a:rPr lang="en-GB" dirty="0" err="1"/>
              <a:t>Menentukan</a:t>
            </a:r>
            <a:r>
              <a:rPr lang="en-GB" dirty="0"/>
              <a:t> </a:t>
            </a:r>
            <a:r>
              <a:rPr lang="en-GB" dirty="0" err="1"/>
              <a:t>kriteria</a:t>
            </a:r>
            <a:r>
              <a:rPr lang="en-GB" dirty="0"/>
              <a:t> </a:t>
            </a:r>
            <a:r>
              <a:rPr lang="en-GB" dirty="0" err="1"/>
              <a:t>pengujian</a:t>
            </a:r>
            <a:r>
              <a:rPr lang="en-GB" dirty="0"/>
              <a:t>:</a:t>
            </a:r>
          </a:p>
          <a:p>
            <a:pPr marL="0" indent="0">
              <a:buNone/>
            </a:pPr>
            <a:r>
              <a:rPr lang="en-GB" dirty="0" smtClean="0"/>
              <a:t>         </a:t>
            </a:r>
            <a:r>
              <a:rPr lang="en-GB" dirty="0" err="1" smtClean="0"/>
              <a:t>Kriteria</a:t>
            </a:r>
            <a:r>
              <a:rPr lang="en-GB" dirty="0" smtClean="0"/>
              <a:t> </a:t>
            </a:r>
            <a:r>
              <a:rPr lang="en-GB" dirty="0" err="1"/>
              <a:t>pengujian</a:t>
            </a:r>
            <a:r>
              <a:rPr lang="en-GB" dirty="0"/>
              <a:t> </a:t>
            </a:r>
            <a:r>
              <a:rPr lang="en-GB" dirty="0" err="1"/>
              <a:t>pihak</a:t>
            </a:r>
            <a:r>
              <a:rPr lang="en-GB" dirty="0"/>
              <a:t> </a:t>
            </a:r>
            <a:r>
              <a:rPr lang="en-GB" dirty="0" err="1"/>
              <a:t>kiri</a:t>
            </a:r>
            <a:r>
              <a:rPr lang="en-GB" dirty="0"/>
              <a:t>: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Jika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–t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tabel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≤ t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hitung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maka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Ho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diterima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dan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Ha </a:t>
            </a:r>
            <a:r>
              <a:rPr lang="en-US" b="1" dirty="0" err="1">
                <a:solidFill>
                  <a:srgbClr val="FF0000"/>
                </a:solidFill>
                <a:latin typeface="Arial Narrow" pitchFamily="34" charset="0"/>
              </a:rPr>
              <a:t>ditolak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en-GB" dirty="0" smtClean="0"/>
              <a:t>7</a:t>
            </a:r>
            <a:r>
              <a:rPr lang="en-GB" dirty="0"/>
              <a:t>)  </a:t>
            </a:r>
            <a:r>
              <a:rPr lang="en-GB" dirty="0" err="1" smtClean="0"/>
              <a:t>Membandingkan</a:t>
            </a:r>
            <a:r>
              <a:rPr lang="en-GB" dirty="0" smtClean="0"/>
              <a:t> </a:t>
            </a:r>
            <a:r>
              <a:rPr lang="en-GB" dirty="0" err="1"/>
              <a:t>antara</a:t>
            </a:r>
            <a:r>
              <a:rPr lang="en-GB" dirty="0"/>
              <a:t> t </a:t>
            </a:r>
            <a:r>
              <a:rPr lang="en-GB" dirty="0" err="1"/>
              <a:t>hitung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t </a:t>
            </a:r>
            <a:r>
              <a:rPr lang="en-GB" dirty="0" err="1"/>
              <a:t>tabel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Ternyata</a:t>
            </a:r>
            <a:r>
              <a:rPr lang="en-GB" dirty="0"/>
              <a:t> : -1,671 </a:t>
            </a:r>
            <a:r>
              <a:rPr lang="en-GB" dirty="0" smtClean="0"/>
              <a:t>&lt; 41</a:t>
            </a:r>
            <a:r>
              <a:rPr lang="en-GB" dirty="0"/>
              <a:t>, </a:t>
            </a:r>
            <a:r>
              <a:rPr lang="en-GB" dirty="0" err="1"/>
              <a:t>maka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diterima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Ha </a:t>
            </a:r>
            <a:r>
              <a:rPr lang="en-GB" dirty="0" err="1"/>
              <a:t>ditolak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072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8) </a:t>
            </a:r>
            <a:r>
              <a:rPr lang="en-GB" dirty="0" err="1" smtClean="0"/>
              <a:t>Kesimpulan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Ha</a:t>
            </a:r>
            <a:r>
              <a:rPr lang="en-GB" dirty="0"/>
              <a:t>: </a:t>
            </a:r>
            <a:r>
              <a:rPr lang="en-GB" dirty="0" err="1"/>
              <a:t>Kualitas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statistika</a:t>
            </a:r>
            <a:r>
              <a:rPr lang="en-GB" dirty="0"/>
              <a:t> paling </a:t>
            </a:r>
            <a:r>
              <a:rPr lang="en-GB" dirty="0" err="1"/>
              <a:t>tinggi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 </a:t>
            </a:r>
            <a:r>
              <a:rPr lang="en-GB" b="1" u="sng" dirty="0" err="1"/>
              <a:t>ditolak</a:t>
            </a:r>
            <a:r>
              <a:rPr lang="en-GB" dirty="0"/>
              <a:t>, </a:t>
            </a:r>
            <a:r>
              <a:rPr lang="en-GB" dirty="0" err="1"/>
              <a:t>sedangkan</a:t>
            </a:r>
            <a:r>
              <a:rPr lang="en-GB" dirty="0"/>
              <a:t> </a:t>
            </a:r>
            <a:endParaRPr lang="en-GB" dirty="0" smtClean="0"/>
          </a:p>
          <a:p>
            <a:pPr marL="0" indent="0">
              <a:buNone/>
            </a:pPr>
            <a:r>
              <a:rPr lang="en-GB" dirty="0" err="1" smtClean="0"/>
              <a:t>Ho</a:t>
            </a:r>
            <a:r>
              <a:rPr lang="en-GB" dirty="0"/>
              <a:t>: </a:t>
            </a:r>
            <a:r>
              <a:rPr lang="en-GB" dirty="0" err="1"/>
              <a:t>Kualitas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statistik</a:t>
            </a:r>
            <a:r>
              <a:rPr lang="en-GB" dirty="0"/>
              <a:t> paling </a:t>
            </a:r>
            <a:r>
              <a:rPr lang="en-GB" dirty="0" err="1"/>
              <a:t>rendah</a:t>
            </a:r>
            <a:r>
              <a:rPr lang="en-GB" dirty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sama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rata-rata </a:t>
            </a:r>
            <a:r>
              <a:rPr lang="en-GB" dirty="0" err="1"/>
              <a:t>nilai</a:t>
            </a:r>
            <a:r>
              <a:rPr lang="en-GB" dirty="0"/>
              <a:t> ideal </a:t>
            </a:r>
            <a:r>
              <a:rPr lang="en-GB" b="1" u="sng" dirty="0" err="1" smtClean="0"/>
              <a:t>diterima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 err="1"/>
              <a:t>Jadi</a:t>
            </a:r>
            <a:r>
              <a:rPr lang="en-GB" dirty="0"/>
              <a:t>, </a:t>
            </a:r>
            <a:r>
              <a:rPr lang="en-GB" dirty="0" err="1"/>
              <a:t>Kepala</a:t>
            </a:r>
            <a:r>
              <a:rPr lang="en-GB" dirty="0"/>
              <a:t> </a:t>
            </a:r>
            <a:r>
              <a:rPr lang="en-GB" dirty="0" err="1"/>
              <a:t>Bidang</a:t>
            </a:r>
            <a:r>
              <a:rPr lang="en-GB" dirty="0"/>
              <a:t> </a:t>
            </a:r>
            <a:r>
              <a:rPr lang="en-GB" dirty="0" err="1"/>
              <a:t>Pengajaran</a:t>
            </a:r>
            <a:r>
              <a:rPr lang="en-GB" dirty="0"/>
              <a:t> di </a:t>
            </a:r>
            <a:r>
              <a:rPr lang="en-GB" dirty="0" err="1"/>
              <a:t>perguruan</a:t>
            </a:r>
            <a:r>
              <a:rPr lang="en-GB" dirty="0"/>
              <a:t> </a:t>
            </a:r>
            <a:r>
              <a:rPr lang="en-GB" dirty="0" err="1"/>
              <a:t>tinggi</a:t>
            </a:r>
            <a:r>
              <a:rPr lang="en-GB" dirty="0"/>
              <a:t> TIANSHI yang </a:t>
            </a:r>
            <a:r>
              <a:rPr lang="en-GB" dirty="0" err="1"/>
              <a:t>menyatakan</a:t>
            </a:r>
            <a:r>
              <a:rPr lang="en-GB" dirty="0"/>
              <a:t> </a:t>
            </a:r>
            <a:r>
              <a:rPr lang="en-GB" dirty="0" err="1"/>
              <a:t>kualitas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 </a:t>
            </a:r>
            <a:r>
              <a:rPr lang="en-GB" dirty="0" err="1"/>
              <a:t>dosen</a:t>
            </a:r>
            <a:r>
              <a:rPr lang="en-GB" dirty="0"/>
              <a:t> </a:t>
            </a:r>
            <a:r>
              <a:rPr lang="en-GB" dirty="0" err="1"/>
              <a:t>statistika</a:t>
            </a:r>
            <a:r>
              <a:rPr lang="en-GB" dirty="0"/>
              <a:t> paling </a:t>
            </a:r>
            <a:r>
              <a:rPr lang="en-GB" dirty="0" err="1"/>
              <a:t>tinggi</a:t>
            </a:r>
            <a:r>
              <a:rPr lang="en-GB" dirty="0"/>
              <a:t> 70%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smtClean="0"/>
              <a:t>rata-rata </a:t>
            </a:r>
            <a:r>
              <a:rPr lang="en-GB" dirty="0"/>
              <a:t>ideal </a:t>
            </a:r>
            <a:r>
              <a:rPr lang="en-GB" dirty="0" err="1"/>
              <a:t>itu</a:t>
            </a:r>
            <a:r>
              <a:rPr lang="en-GB" dirty="0"/>
              <a:t> </a:t>
            </a:r>
            <a:r>
              <a:rPr lang="en-GB" dirty="0" err="1"/>
              <a:t>kurang</a:t>
            </a:r>
            <a:r>
              <a:rPr lang="en-GB" dirty="0"/>
              <a:t> </a:t>
            </a:r>
            <a:r>
              <a:rPr lang="en-GB" dirty="0" err="1"/>
              <a:t>tepat</a:t>
            </a:r>
            <a:r>
              <a:rPr lang="en-GB" dirty="0"/>
              <a:t> </a:t>
            </a:r>
            <a:r>
              <a:rPr lang="en-GB" dirty="0" err="1"/>
              <a:t>bahkan</a:t>
            </a:r>
            <a:r>
              <a:rPr lang="en-GB" dirty="0"/>
              <a:t> </a:t>
            </a:r>
            <a:r>
              <a:rPr lang="en-GB" dirty="0" err="1" smtClean="0"/>
              <a:t>kualitasnya</a:t>
            </a:r>
            <a:r>
              <a:rPr lang="en-GB" dirty="0" smtClean="0"/>
              <a:t> </a:t>
            </a:r>
            <a:r>
              <a:rPr lang="en-GB" dirty="0" err="1" smtClean="0"/>
              <a:t>dapat</a:t>
            </a:r>
            <a:r>
              <a:rPr lang="en-GB" dirty="0" smtClean="0"/>
              <a:t> </a:t>
            </a:r>
            <a:r>
              <a:rPr lang="en-GB" dirty="0" err="1" smtClean="0"/>
              <a:t>lebih</a:t>
            </a:r>
            <a:r>
              <a:rPr lang="en-GB" dirty="0" smtClean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itu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7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en-US" dirty="0" err="1" smtClean="0"/>
              <a:t>Latihan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Pengantar</a:t>
            </a:r>
            <a:r>
              <a:rPr lang="en-US" dirty="0" smtClean="0"/>
              <a:t> </a:t>
            </a:r>
            <a:r>
              <a:rPr lang="en-US" dirty="0" err="1" smtClean="0"/>
              <a:t>Satistika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Prof. B. Alma, </a:t>
            </a:r>
            <a:r>
              <a:rPr lang="en-US" dirty="0" err="1" smtClean="0"/>
              <a:t>Alfabeta</a:t>
            </a:r>
            <a:r>
              <a:rPr lang="en-US" dirty="0" smtClean="0"/>
              <a:t>, </a:t>
            </a:r>
            <a:r>
              <a:rPr lang="en-US" dirty="0" err="1" smtClean="0"/>
              <a:t>halaman</a:t>
            </a:r>
            <a:r>
              <a:rPr lang="en-US" dirty="0" smtClean="0"/>
              <a:t> 184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51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1504</TotalTime>
  <Words>602</Words>
  <Application>Microsoft Office PowerPoint</Application>
  <PresentationFormat>On-screen Show (4:3)</PresentationFormat>
  <Paragraphs>73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굴림</vt:lpstr>
      <vt:lpstr>맑은 고딕</vt:lpstr>
      <vt:lpstr>Arial</vt:lpstr>
      <vt:lpstr>Arial Narrow</vt:lpstr>
      <vt:lpstr>Calibri</vt:lpstr>
      <vt:lpstr>Lucida Sans Unicode</vt:lpstr>
      <vt:lpstr>Times New Roman</vt:lpstr>
      <vt:lpstr>Wingdings</vt:lpstr>
      <vt:lpstr>1_Office Theme</vt:lpstr>
      <vt:lpstr>PENGANTAR STATISTIK</vt:lpstr>
      <vt:lpstr>UJI – t (t-test)</vt:lpstr>
      <vt:lpstr>Z hitung</vt:lpstr>
      <vt:lpstr>t hitung</vt:lpstr>
      <vt:lpstr>Contoh Soal</vt:lpstr>
      <vt:lpstr>PowerPoint Presentation</vt:lpstr>
      <vt:lpstr>PowerPoint Presentation</vt:lpstr>
      <vt:lpstr>Langkah Menjawab (Contoh a. Uji Pihak Kiri)</vt:lpstr>
      <vt:lpstr>PowerPoint Presentation</vt:lpstr>
      <vt:lpstr>PowerPoint Presentation</vt:lpstr>
      <vt:lpstr>PowerPoint Presentation</vt:lpstr>
      <vt:lpstr>Soal Latihan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155</cp:revision>
  <dcterms:created xsi:type="dcterms:W3CDTF">2012-09-28T18:40:07Z</dcterms:created>
  <dcterms:modified xsi:type="dcterms:W3CDTF">2019-03-30T14:33:12Z</dcterms:modified>
</cp:coreProperties>
</file>