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4"/>
  </p:notesMasterIdLst>
  <p:sldIdLst>
    <p:sldId id="409" r:id="rId2"/>
    <p:sldId id="415" r:id="rId3"/>
    <p:sldId id="425" r:id="rId4"/>
    <p:sldId id="426" r:id="rId5"/>
    <p:sldId id="427" r:id="rId6"/>
    <p:sldId id="428" r:id="rId7"/>
    <p:sldId id="429" r:id="rId8"/>
    <p:sldId id="430" r:id="rId9"/>
    <p:sldId id="431" r:id="rId10"/>
    <p:sldId id="432" r:id="rId11"/>
    <p:sldId id="433" r:id="rId12"/>
    <p:sldId id="41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6531-B5B9-436B-979B-3CEF63A161C2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9F9DE-A960-4F0C-985D-438F3C46DF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4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4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12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222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36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8F5FE6-351C-4866-A167-435DF9D214CE}" type="datetimeFigureOut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4/15/2019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0467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527AE7-0BAE-4263-A1E6-78AE7A9F6B3D}" type="slidenum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512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19748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ANOVA SATU JALUR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301089" cy="3276600"/>
          </a:xfrm>
        </p:spPr>
        <p:txBody>
          <a:bodyPr/>
          <a:lstStyle/>
          <a:p>
            <a:r>
              <a:rPr lang="en-US" sz="3200" dirty="0" err="1"/>
              <a:t>M</a:t>
            </a:r>
            <a:r>
              <a:rPr lang="en-US" sz="3200" dirty="0" err="1" smtClean="0"/>
              <a:t>embandingkan</a:t>
            </a:r>
            <a:r>
              <a:rPr lang="en-US" sz="3200" dirty="0" smtClean="0"/>
              <a:t> </a:t>
            </a:r>
            <a:r>
              <a:rPr lang="en-US" sz="3200" dirty="0" err="1" smtClean="0"/>
              <a:t>lebih</a:t>
            </a:r>
            <a:r>
              <a:rPr lang="en-US" sz="3200" dirty="0" smtClean="0"/>
              <a:t> </a:t>
            </a:r>
            <a:r>
              <a:rPr lang="en-US" sz="3200" dirty="0" err="1" smtClean="0"/>
              <a:t>dari</a:t>
            </a:r>
            <a:r>
              <a:rPr lang="en-US" sz="3200" dirty="0" smtClean="0"/>
              <a:t> 2 </a:t>
            </a:r>
            <a:r>
              <a:rPr lang="en-US" sz="3200" dirty="0" err="1" smtClean="0"/>
              <a:t>populasi</a:t>
            </a:r>
            <a:endParaRPr lang="en-US" sz="3200" dirty="0" smtClean="0"/>
          </a:p>
          <a:p>
            <a:r>
              <a:rPr lang="en-US" sz="3200" dirty="0"/>
              <a:t>Ronald </a:t>
            </a:r>
            <a:r>
              <a:rPr lang="en-US" sz="3200" dirty="0" smtClean="0"/>
              <a:t>Fisher =&gt; </a:t>
            </a:r>
            <a:r>
              <a:rPr lang="en-US" sz="3200" dirty="0" err="1" smtClean="0"/>
              <a:t>menganalisis</a:t>
            </a:r>
            <a:r>
              <a:rPr lang="en-US" sz="3200" dirty="0" smtClean="0"/>
              <a:t> </a:t>
            </a:r>
            <a:r>
              <a:rPr lang="en-US" sz="3200" dirty="0" err="1"/>
              <a:t>variabilitas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keragaman</a:t>
            </a:r>
            <a:r>
              <a:rPr lang="en-US" sz="3200" dirty="0"/>
              <a:t> data </a:t>
            </a:r>
            <a:r>
              <a:rPr lang="en-US" sz="3200" dirty="0" err="1"/>
              <a:t>menjadi</a:t>
            </a:r>
            <a:r>
              <a:rPr lang="en-US" sz="3200" dirty="0"/>
              <a:t> </a:t>
            </a:r>
            <a:r>
              <a:rPr lang="en-US" sz="3200" dirty="0" err="1"/>
              <a:t>dua</a:t>
            </a:r>
            <a:r>
              <a:rPr lang="en-US" sz="3200" dirty="0"/>
              <a:t> </a:t>
            </a:r>
            <a:r>
              <a:rPr lang="en-US" sz="3200" dirty="0" err="1"/>
              <a:t>sumber</a:t>
            </a:r>
            <a:r>
              <a:rPr lang="en-US" sz="3200" dirty="0"/>
              <a:t> </a:t>
            </a:r>
            <a:r>
              <a:rPr lang="en-US" sz="3200" dirty="0" err="1"/>
              <a:t>variasi</a:t>
            </a:r>
            <a:r>
              <a:rPr lang="en-US" sz="3200" dirty="0"/>
              <a:t>, </a:t>
            </a:r>
            <a:r>
              <a:rPr lang="en-US" sz="3200" dirty="0" err="1"/>
              <a:t>yaitu</a:t>
            </a:r>
            <a:r>
              <a:rPr lang="en-US" sz="3200" dirty="0"/>
              <a:t> </a:t>
            </a:r>
            <a:r>
              <a:rPr lang="en-US" sz="3200" dirty="0" err="1"/>
              <a:t>variasi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kelompok</a:t>
            </a:r>
            <a:r>
              <a:rPr lang="en-US" sz="3200" dirty="0"/>
              <a:t> (within)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variasi</a:t>
            </a:r>
            <a:r>
              <a:rPr lang="en-US" sz="3200" dirty="0"/>
              <a:t> </a:t>
            </a:r>
            <a:r>
              <a:rPr lang="en-US" sz="3200" dirty="0" err="1"/>
              <a:t>antar</a:t>
            </a:r>
            <a:r>
              <a:rPr lang="en-US" sz="3200" dirty="0"/>
              <a:t> </a:t>
            </a:r>
            <a:r>
              <a:rPr lang="en-US" sz="3200" dirty="0" err="1"/>
              <a:t>kelompok</a:t>
            </a:r>
            <a:r>
              <a:rPr lang="en-US" sz="3200" dirty="0"/>
              <a:t> (between</a:t>
            </a:r>
            <a:r>
              <a:rPr lang="en-US" sz="32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9326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err="1" smtClean="0"/>
              <a:t>Beberapa</a:t>
            </a:r>
            <a:r>
              <a:rPr lang="en-GB" sz="2800" dirty="0" smtClean="0"/>
              <a:t> </a:t>
            </a:r>
            <a:r>
              <a:rPr lang="en-GB" sz="2800" dirty="0" err="1"/>
              <a:t>asumsi</a:t>
            </a:r>
            <a:r>
              <a:rPr lang="en-GB" sz="2800" dirty="0"/>
              <a:t> </a:t>
            </a:r>
            <a:r>
              <a:rPr lang="en-GB" sz="2800" dirty="0" err="1"/>
              <a:t>dasar</a:t>
            </a:r>
            <a:r>
              <a:rPr lang="en-GB" sz="2800" dirty="0"/>
              <a:t> yang </a:t>
            </a:r>
            <a:r>
              <a:rPr lang="en-GB" sz="2800" dirty="0" err="1" smtClean="0"/>
              <a:t>harus</a:t>
            </a:r>
            <a:r>
              <a:rPr lang="en-GB" sz="2800" dirty="0" smtClean="0"/>
              <a:t> </a:t>
            </a:r>
            <a:r>
              <a:rPr lang="en-GB" sz="2800" dirty="0" err="1" smtClean="0"/>
              <a:t>dipenuhi</a:t>
            </a:r>
            <a:r>
              <a:rPr lang="en-GB" sz="2800" dirty="0" smtClean="0"/>
              <a:t> </a:t>
            </a:r>
            <a:r>
              <a:rPr lang="en-GB" sz="2800" dirty="0" err="1"/>
              <a:t>pada</a:t>
            </a:r>
            <a:r>
              <a:rPr lang="en-GB" sz="2800" dirty="0"/>
              <a:t> </a:t>
            </a:r>
            <a:r>
              <a:rPr lang="en-GB" sz="2800" dirty="0" err="1"/>
              <a:t>uji</a:t>
            </a:r>
            <a:r>
              <a:rPr lang="en-GB" sz="2800" dirty="0"/>
              <a:t> ANOVA </a:t>
            </a:r>
            <a:r>
              <a:rPr lang="en-GB" sz="2800" dirty="0" err="1"/>
              <a:t>adalah</a:t>
            </a:r>
            <a:r>
              <a:rPr lang="en-GB" sz="2800" dirty="0" smtClean="0"/>
              <a:t>:</a:t>
            </a:r>
            <a:endParaRPr lang="en-GB" sz="2800" dirty="0"/>
          </a:p>
          <a:p>
            <a:pPr marL="982663"/>
            <a:r>
              <a:rPr lang="en-GB" sz="2800" dirty="0" smtClean="0"/>
              <a:t>Data </a:t>
            </a:r>
            <a:r>
              <a:rPr lang="en-GB" sz="2800" dirty="0" err="1"/>
              <a:t>sampel</a:t>
            </a:r>
            <a:r>
              <a:rPr lang="en-GB" sz="2800" dirty="0"/>
              <a:t> yang </a:t>
            </a:r>
            <a:r>
              <a:rPr lang="en-GB" sz="2800" dirty="0" err="1"/>
              <a:t>digunakan</a:t>
            </a:r>
            <a:r>
              <a:rPr lang="en-GB" sz="2800" dirty="0"/>
              <a:t> </a:t>
            </a:r>
            <a:r>
              <a:rPr lang="en-GB" sz="2800" dirty="0" err="1"/>
              <a:t>berdistribusi</a:t>
            </a:r>
            <a:r>
              <a:rPr lang="en-GB" sz="2800" dirty="0"/>
              <a:t> normal </a:t>
            </a:r>
            <a:r>
              <a:rPr lang="en-GB" sz="2800" dirty="0" err="1"/>
              <a:t>atau</a:t>
            </a:r>
            <a:r>
              <a:rPr lang="en-GB" sz="2800" dirty="0"/>
              <a:t> </a:t>
            </a:r>
            <a:r>
              <a:rPr lang="en-GB" sz="2800" dirty="0" err="1"/>
              <a:t>dianggap</a:t>
            </a:r>
            <a:r>
              <a:rPr lang="en-GB" sz="2800" dirty="0"/>
              <a:t> normal</a:t>
            </a:r>
            <a:r>
              <a:rPr lang="en-GB" sz="2800" dirty="0" smtClean="0"/>
              <a:t>,</a:t>
            </a:r>
            <a:endParaRPr lang="en-GB" sz="2800" dirty="0"/>
          </a:p>
          <a:p>
            <a:pPr marL="982663"/>
            <a:r>
              <a:rPr lang="en-GB" sz="2800" dirty="0" err="1" smtClean="0"/>
              <a:t>Populasi</a:t>
            </a:r>
            <a:r>
              <a:rPr lang="en-GB" sz="2800" dirty="0" smtClean="0"/>
              <a:t> </a:t>
            </a:r>
            <a:r>
              <a:rPr lang="en-GB" sz="2800" dirty="0" err="1"/>
              <a:t>tersebut</a:t>
            </a:r>
            <a:r>
              <a:rPr lang="en-GB" sz="2800" dirty="0"/>
              <a:t> </a:t>
            </a:r>
            <a:r>
              <a:rPr lang="en-GB" sz="2800" dirty="0" err="1"/>
              <a:t>memiliki</a:t>
            </a:r>
            <a:r>
              <a:rPr lang="en-GB" sz="2800" dirty="0"/>
              <a:t> </a:t>
            </a:r>
            <a:r>
              <a:rPr lang="en-GB" sz="2800" dirty="0" err="1"/>
              <a:t>varian</a:t>
            </a:r>
            <a:r>
              <a:rPr lang="en-GB" sz="2800" dirty="0"/>
              <a:t> yang </a:t>
            </a:r>
            <a:r>
              <a:rPr lang="en-GB" sz="2800" dirty="0" err="1"/>
              <a:t>homogen</a:t>
            </a:r>
            <a:r>
              <a:rPr lang="en-GB" sz="2800" dirty="0"/>
              <a:t>,</a:t>
            </a:r>
          </a:p>
          <a:p>
            <a:pPr marL="982663"/>
            <a:r>
              <a:rPr lang="en-GB" sz="2800" dirty="0" err="1" smtClean="0"/>
              <a:t>Sampel</a:t>
            </a:r>
            <a:r>
              <a:rPr lang="en-GB" sz="2800" dirty="0" smtClean="0"/>
              <a:t> </a:t>
            </a:r>
            <a:r>
              <a:rPr lang="en-GB" sz="2800" dirty="0" err="1"/>
              <a:t>tidak</a:t>
            </a:r>
            <a:r>
              <a:rPr lang="en-GB" sz="2800" dirty="0"/>
              <a:t> </a:t>
            </a:r>
            <a:r>
              <a:rPr lang="en-GB" sz="2800" dirty="0" err="1"/>
              <a:t>berhubungan</a:t>
            </a:r>
            <a:r>
              <a:rPr lang="en-GB" sz="2800" dirty="0"/>
              <a:t> </a:t>
            </a:r>
            <a:r>
              <a:rPr lang="en-GB" sz="2800" dirty="0" err="1"/>
              <a:t>satu</a:t>
            </a:r>
            <a:r>
              <a:rPr lang="en-GB" sz="2800" dirty="0"/>
              <a:t> </a:t>
            </a:r>
            <a:r>
              <a:rPr lang="en-GB" sz="2800" dirty="0" err="1"/>
              <a:t>dengan</a:t>
            </a:r>
            <a:r>
              <a:rPr lang="en-GB" sz="2800" dirty="0"/>
              <a:t> lain (</a:t>
            </a:r>
            <a:r>
              <a:rPr lang="en-GB" sz="2800" dirty="0" err="1"/>
              <a:t>independen</a:t>
            </a:r>
            <a:r>
              <a:rPr lang="en-GB" sz="2800" dirty="0"/>
              <a:t>), </a:t>
            </a:r>
            <a:r>
              <a:rPr lang="en-GB" sz="2800" dirty="0" err="1"/>
              <a:t>sehingga</a:t>
            </a:r>
            <a:r>
              <a:rPr lang="en-GB" sz="2800" dirty="0"/>
              <a:t> </a:t>
            </a:r>
            <a:r>
              <a:rPr lang="en-GB" sz="2800" dirty="0" err="1"/>
              <a:t>uji</a:t>
            </a:r>
            <a:r>
              <a:rPr lang="en-GB" sz="2800" dirty="0"/>
              <a:t> ANOVA </a:t>
            </a:r>
            <a:r>
              <a:rPr lang="en-GB" sz="2800" dirty="0" err="1"/>
              <a:t>tidak</a:t>
            </a:r>
            <a:r>
              <a:rPr lang="en-GB" sz="2800" dirty="0"/>
              <a:t> </a:t>
            </a:r>
            <a:r>
              <a:rPr lang="en-GB" sz="2800" dirty="0" err="1"/>
              <a:t>bisa</a:t>
            </a:r>
            <a:r>
              <a:rPr lang="en-GB" sz="2800" dirty="0"/>
              <a:t> </a:t>
            </a:r>
            <a:r>
              <a:rPr lang="en-GB" sz="2800" dirty="0" err="1"/>
              <a:t>digunakan</a:t>
            </a:r>
            <a:r>
              <a:rPr lang="en-GB" sz="2800" dirty="0"/>
              <a:t> </a:t>
            </a:r>
            <a:r>
              <a:rPr lang="en-GB" sz="2800" dirty="0" err="1"/>
              <a:t>untuk</a:t>
            </a:r>
            <a:r>
              <a:rPr lang="en-GB" sz="2800" dirty="0"/>
              <a:t> </a:t>
            </a:r>
            <a:r>
              <a:rPr lang="en-GB" sz="2800" dirty="0" err="1"/>
              <a:t>sampel</a:t>
            </a:r>
            <a:r>
              <a:rPr lang="en-GB" sz="2800" dirty="0"/>
              <a:t> </a:t>
            </a:r>
            <a:r>
              <a:rPr lang="en-GB" sz="2800" dirty="0" err="1"/>
              <a:t>berpasangan</a:t>
            </a:r>
            <a:r>
              <a:rPr lang="en-GB" sz="2800" dirty="0"/>
              <a:t> (paired</a:t>
            </a:r>
            <a:r>
              <a:rPr lang="en-GB" sz="2800" dirty="0" smtClean="0"/>
              <a:t>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54070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14400"/>
            <a:ext cx="7953511" cy="4952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38600" y="3413867"/>
            <a:ext cx="1676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Varian </a:t>
            </a:r>
            <a:r>
              <a:rPr lang="en-US" sz="1400" i="1" dirty="0" err="1" smtClean="0"/>
              <a:t>dalam</a:t>
            </a:r>
            <a:r>
              <a:rPr lang="en-US" sz="1400" i="1" dirty="0" smtClean="0"/>
              <a:t> group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19841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752600"/>
            <a:ext cx="8603670" cy="35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7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95400"/>
            <a:ext cx="8130742" cy="4191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20290" y="28194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19400"/>
            <a:ext cx="176213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228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8701087" cy="420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2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14400"/>
            <a:ext cx="8072437" cy="487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774" y="1074282"/>
            <a:ext cx="5703136" cy="32080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1000"/>
            <a:ext cx="4449337" cy="914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6368" y="668923"/>
            <a:ext cx="358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Ha: A1 ≠ A2</a:t>
            </a:r>
            <a:r>
              <a:rPr lang="en-US" sz="1600" dirty="0"/>
              <a:t> ≠</a:t>
            </a:r>
            <a:r>
              <a:rPr lang="en-US" sz="1600" dirty="0" smtClean="0"/>
              <a:t> A3    	Ho: A1 = A2 = A3</a:t>
            </a:r>
            <a:endParaRPr lang="en-GB" sz="16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57" y="1295400"/>
            <a:ext cx="2397868" cy="5181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92884" y="2497723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493</a:t>
            </a:r>
            <a:endParaRPr lang="en-GB" sz="16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7086600" y="1388477"/>
            <a:ext cx="0" cy="2743200"/>
          </a:xfrm>
          <a:prstGeom prst="line">
            <a:avLst/>
          </a:prstGeom>
          <a:ln>
            <a:solidFill>
              <a:srgbClr val="0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170311" y="1388477"/>
            <a:ext cx="0" cy="2743200"/>
          </a:xfrm>
          <a:prstGeom prst="line">
            <a:avLst/>
          </a:prstGeom>
          <a:ln>
            <a:solidFill>
              <a:srgbClr val="0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184985" y="1391299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A1</a:t>
            </a:r>
            <a:endParaRPr lang="en-GB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5943600" y="1371600"/>
            <a:ext cx="483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A2</a:t>
            </a:r>
            <a:endParaRPr lang="en-GB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6634897" y="13716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A3</a:t>
            </a:r>
            <a:endParaRPr lang="en-GB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7219097" y="3756434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1,13</a:t>
            </a:r>
            <a:endParaRPr lang="en-GB" sz="16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063" y="4383414"/>
            <a:ext cx="5713949" cy="174662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001000" y="5150556"/>
            <a:ext cx="248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4736343" y="5317894"/>
            <a:ext cx="43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8031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8600"/>
            <a:ext cx="7162800" cy="55982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50" y="5793018"/>
            <a:ext cx="6521450" cy="47062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19200"/>
            <a:ext cx="439737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130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7309501" cy="3886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2" y="3886200"/>
            <a:ext cx="7080250" cy="28578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57600" y="38100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34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60678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338255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1682</TotalTime>
  <Words>138</Words>
  <Application>Microsoft Office PowerPoint</Application>
  <PresentationFormat>On-screen Show (4:3)</PresentationFormat>
  <Paragraphs>31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1_Office Theme</vt:lpstr>
      <vt:lpstr>PENGANTAR STATISTIK</vt:lpstr>
      <vt:lpstr>ANOVA SATU JALUR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PENGANTAR STATISTIK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barama</cp:lastModifiedBy>
  <cp:revision>175</cp:revision>
  <dcterms:created xsi:type="dcterms:W3CDTF">2012-09-28T18:40:07Z</dcterms:created>
  <dcterms:modified xsi:type="dcterms:W3CDTF">2019-04-15T01:11:59Z</dcterms:modified>
</cp:coreProperties>
</file>