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3"/>
  </p:notesMasterIdLst>
  <p:sldIdLst>
    <p:sldId id="409" r:id="rId2"/>
    <p:sldId id="415" r:id="rId3"/>
    <p:sldId id="435" r:id="rId4"/>
    <p:sldId id="434" r:id="rId5"/>
    <p:sldId id="436" r:id="rId6"/>
    <p:sldId id="438" r:id="rId7"/>
    <p:sldId id="437" r:id="rId8"/>
    <p:sldId id="439" r:id="rId9"/>
    <p:sldId id="440" r:id="rId10"/>
    <p:sldId id="441" r:id="rId11"/>
    <p:sldId id="41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5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6531-B5B9-436B-979B-3CEF63A161C2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9F9DE-A960-4F0C-985D-438F3C46DF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4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4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18AC9C-E551-4EEA-B1ED-0A829453016F}" type="slidenum">
              <a:rPr lang="id-ID"/>
              <a:pPr/>
              <a:t>3</a:t>
            </a:fld>
            <a:endParaRPr lang="id-ID"/>
          </a:p>
        </p:txBody>
      </p:sp>
      <p:sp>
        <p:nvSpPr>
          <p:cNvPr id="54273" name="Text Box 1"/>
          <p:cNvSpPr txBox="1">
            <a:spLocks noChangeArrowheads="1"/>
          </p:cNvSpPr>
          <p:nvPr/>
        </p:nvSpPr>
        <p:spPr bwMode="auto">
          <a:xfrm>
            <a:off x="3884613" y="8847138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r"/>
            <a:fld id="{0BD36A8C-700C-43F1-90DA-6C38974203F6}" type="slidenum">
              <a:rPr lang="id-ID" sz="1200">
                <a:latin typeface="Times New Roman" panose="02020603050405020304" pitchFamily="18" charset="0"/>
              </a:rPr>
              <a:pPr algn="r"/>
              <a:t>3</a:t>
            </a:fld>
            <a:endParaRPr lang="id-ID" sz="1200">
              <a:latin typeface="Times New Roman" panose="02020603050405020304" pitchFamily="18" charset="0"/>
            </a:endParaRPr>
          </a:p>
        </p:txBody>
      </p:sp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1101725" y="698500"/>
            <a:ext cx="4654550" cy="3492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4275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424363"/>
            <a:ext cx="5486400" cy="42846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19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222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36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8F5FE6-351C-4866-A167-435DF9D214CE}" type="datetimeFigureOut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5/7/2019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0467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F9C9694-B1A7-43F6-99B0-8188B1F2C5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4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527AE7-0BAE-4263-A1E6-78AE7A9F6B3D}" type="slidenum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512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19748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KORELASI PEARSON PRODUCT MOMENT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301089" cy="3276600"/>
          </a:xfrm>
        </p:spPr>
        <p:txBody>
          <a:bodyPr/>
          <a:lstStyle/>
          <a:p>
            <a:r>
              <a:rPr lang="en-US" sz="3200" dirty="0" err="1" smtClean="0"/>
              <a:t>Analisis</a:t>
            </a:r>
            <a:r>
              <a:rPr lang="en-US" sz="3200" dirty="0" smtClean="0"/>
              <a:t> </a:t>
            </a:r>
            <a:r>
              <a:rPr lang="en-US" sz="3200" dirty="0" err="1" smtClean="0"/>
              <a:t>korelasi</a:t>
            </a:r>
            <a:endParaRPr lang="en-US" sz="3200" dirty="0" smtClean="0"/>
          </a:p>
          <a:p>
            <a:r>
              <a:rPr lang="en-US" sz="3200" dirty="0" err="1" smtClean="0"/>
              <a:t>Mencari</a:t>
            </a:r>
            <a:r>
              <a:rPr lang="en-US" sz="3200" dirty="0" smtClean="0"/>
              <a:t> </a:t>
            </a:r>
            <a:r>
              <a:rPr lang="en-US" sz="3200" dirty="0" err="1" smtClean="0"/>
              <a:t>hubungan</a:t>
            </a:r>
            <a:r>
              <a:rPr lang="en-US" sz="3200" dirty="0" smtClean="0"/>
              <a:t> </a:t>
            </a:r>
            <a:r>
              <a:rPr lang="en-US" sz="3200" dirty="0" err="1" smtClean="0"/>
              <a:t>variabel</a:t>
            </a:r>
            <a:r>
              <a:rPr lang="en-US" sz="3200" dirty="0" smtClean="0"/>
              <a:t> </a:t>
            </a:r>
            <a:r>
              <a:rPr lang="en-US" sz="3200" dirty="0" err="1" smtClean="0"/>
              <a:t>bebas</a:t>
            </a:r>
            <a:r>
              <a:rPr lang="en-US" sz="3200" dirty="0" smtClean="0"/>
              <a:t> (X)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variabel</a:t>
            </a:r>
            <a:r>
              <a:rPr lang="en-US" sz="3200" dirty="0" smtClean="0"/>
              <a:t> </a:t>
            </a:r>
            <a:r>
              <a:rPr lang="en-US" sz="3200" dirty="0" err="1" smtClean="0"/>
              <a:t>terikat</a:t>
            </a:r>
            <a:r>
              <a:rPr lang="en-US" sz="3200" dirty="0" smtClean="0"/>
              <a:t> (Y)</a:t>
            </a:r>
          </a:p>
          <a:p>
            <a:r>
              <a:rPr lang="en-US" sz="3200" dirty="0" smtClean="0"/>
              <a:t>Data interval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rasio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49326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1216513" y="2156835"/>
            <a:ext cx="6797675" cy="1554163"/>
          </a:xfrm>
          <a:prstGeom prst="rect">
            <a:avLst/>
          </a:prstGeom>
          <a:noFill/>
          <a:ln w="9360">
            <a:solidFill>
              <a:srgbClr val="99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r>
              <a:rPr lang="en-US">
                <a:solidFill>
                  <a:srgbClr val="990000"/>
                </a:solidFill>
              </a:rPr>
              <a:t>Contoh :</a:t>
            </a:r>
          </a:p>
          <a:p>
            <a:r>
              <a:rPr lang="en-US">
                <a:solidFill>
                  <a:srgbClr val="990000"/>
                </a:solidFill>
              </a:rPr>
              <a:t>10 orang siswa yang memiliki waktu belajar berbeda dites dengan tes IPS</a:t>
            </a:r>
          </a:p>
          <a:p>
            <a:r>
              <a:rPr lang="en-US">
                <a:solidFill>
                  <a:srgbClr val="990000"/>
                </a:solidFill>
              </a:rPr>
              <a:t>Siswa        :     A     B     C     D     E     F     G     H     I     J</a:t>
            </a:r>
          </a:p>
          <a:p>
            <a:r>
              <a:rPr lang="en-US">
                <a:solidFill>
                  <a:srgbClr val="990000"/>
                </a:solidFill>
              </a:rPr>
              <a:t>Waktu (X) :      2     2     1     3      4     3     4     1     1     2</a:t>
            </a:r>
          </a:p>
          <a:p>
            <a:r>
              <a:rPr lang="en-US">
                <a:solidFill>
                  <a:srgbClr val="990000"/>
                </a:solidFill>
              </a:rPr>
              <a:t>Tes     (Y)  :     6     6     4     8      8     7     9     5     4     6</a:t>
            </a:r>
          </a:p>
          <a:p>
            <a:r>
              <a:rPr lang="en-US">
                <a:solidFill>
                  <a:srgbClr val="990000"/>
                </a:solidFill>
              </a:rPr>
              <a:t>Apakah ada korelasi antara waktu belajar dengan hasil tes ?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5575300" y="973667"/>
            <a:ext cx="3070562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r>
              <a:rPr lang="en-US" dirty="0">
                <a:solidFill>
                  <a:srgbClr val="FF0000"/>
                </a:solidFill>
                <a:cs typeface="Tahoma" panose="020B0604030504040204" pitchFamily="34" charset="0"/>
              </a:rPr>
              <a:t>Σ</a:t>
            </a:r>
            <a:r>
              <a:rPr lang="en-US" dirty="0">
                <a:solidFill>
                  <a:srgbClr val="FF0000"/>
                </a:solidFill>
              </a:rPr>
              <a:t>XY = </a:t>
            </a:r>
            <a:r>
              <a:rPr lang="en-US" dirty="0" err="1">
                <a:solidFill>
                  <a:srgbClr val="FF0000"/>
                </a:solidFill>
              </a:rPr>
              <a:t>jumlah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perkalian</a:t>
            </a:r>
            <a:r>
              <a:rPr lang="en-US" dirty="0">
                <a:solidFill>
                  <a:srgbClr val="FF0000"/>
                </a:solidFill>
              </a:rPr>
              <a:t> X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Y</a:t>
            </a:r>
          </a:p>
          <a:p>
            <a:r>
              <a:rPr lang="en-US" dirty="0">
                <a:solidFill>
                  <a:srgbClr val="FF0000"/>
                </a:solidFill>
                <a:cs typeface="Tahoma" panose="020B0604030504040204" pitchFamily="34" charset="0"/>
              </a:rPr>
              <a:t>ΣX</a:t>
            </a:r>
            <a:r>
              <a:rPr lang="en-US" baseline="30000" dirty="0">
                <a:solidFill>
                  <a:srgbClr val="FF0000"/>
                </a:solidFill>
                <a:cs typeface="Tahoma" panose="020B0604030504040204" pitchFamily="34" charset="0"/>
              </a:rPr>
              <a:t>2 </a:t>
            </a:r>
            <a:r>
              <a:rPr lang="en-US" dirty="0">
                <a:solidFill>
                  <a:srgbClr val="FF0000"/>
                </a:solidFill>
                <a:cs typeface="Tahoma" panose="020B0604030504040204" pitchFamily="34" charset="0"/>
              </a:rPr>
              <a:t> = </a:t>
            </a:r>
            <a:r>
              <a:rPr lang="en-US" dirty="0" err="1">
                <a:solidFill>
                  <a:srgbClr val="FF0000"/>
                </a:solidFill>
                <a:cs typeface="Tahoma" panose="020B0604030504040204" pitchFamily="34" charset="0"/>
              </a:rPr>
              <a:t>jumlah</a:t>
            </a:r>
            <a:r>
              <a:rPr lang="en-US" dirty="0">
                <a:solidFill>
                  <a:srgbClr val="FF0000"/>
                </a:solidFill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cs typeface="Tahoma" panose="020B0604030504040204" pitchFamily="34" charset="0"/>
              </a:rPr>
              <a:t>kuadrat</a:t>
            </a:r>
            <a:r>
              <a:rPr lang="en-US" dirty="0">
                <a:solidFill>
                  <a:srgbClr val="FF0000"/>
                </a:solidFill>
                <a:cs typeface="Tahoma" panose="020B0604030504040204" pitchFamily="34" charset="0"/>
              </a:rPr>
              <a:t> X</a:t>
            </a:r>
          </a:p>
          <a:p>
            <a:r>
              <a:rPr lang="en-US" dirty="0">
                <a:solidFill>
                  <a:srgbClr val="FF0000"/>
                </a:solidFill>
                <a:cs typeface="Tahoma" panose="020B0604030504040204" pitchFamily="34" charset="0"/>
              </a:rPr>
              <a:t>ΣY</a:t>
            </a:r>
            <a:r>
              <a:rPr lang="en-US" baseline="30000" dirty="0">
                <a:solidFill>
                  <a:srgbClr val="FF0000"/>
                </a:solidFill>
                <a:cs typeface="Tahoma" panose="020B0604030504040204" pitchFamily="34" charset="0"/>
              </a:rPr>
              <a:t>2 </a:t>
            </a:r>
            <a:r>
              <a:rPr lang="en-US" dirty="0">
                <a:solidFill>
                  <a:srgbClr val="FF0000"/>
                </a:solidFill>
                <a:cs typeface="Tahoma" panose="020B0604030504040204" pitchFamily="34" charset="0"/>
              </a:rPr>
              <a:t> = </a:t>
            </a:r>
            <a:r>
              <a:rPr lang="en-US" dirty="0" err="1">
                <a:solidFill>
                  <a:srgbClr val="FF0000"/>
                </a:solidFill>
                <a:cs typeface="Tahoma" panose="020B0604030504040204" pitchFamily="34" charset="0"/>
              </a:rPr>
              <a:t>jumlah</a:t>
            </a:r>
            <a:r>
              <a:rPr lang="en-US" dirty="0">
                <a:solidFill>
                  <a:srgbClr val="FF0000"/>
                </a:solidFill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cs typeface="Tahoma" panose="020B0604030504040204" pitchFamily="34" charset="0"/>
              </a:rPr>
              <a:t>kuadrat</a:t>
            </a:r>
            <a:r>
              <a:rPr lang="en-US" dirty="0">
                <a:solidFill>
                  <a:srgbClr val="FF0000"/>
                </a:solidFill>
                <a:cs typeface="Tahoma" panose="020B0604030504040204" pitchFamily="34" charset="0"/>
              </a:rPr>
              <a:t> Y</a:t>
            </a:r>
          </a:p>
          <a:p>
            <a:r>
              <a:rPr lang="en-US" dirty="0" smtClean="0">
                <a:solidFill>
                  <a:srgbClr val="FF0000"/>
                </a:solidFill>
                <a:cs typeface="Tahoma" panose="020B0604030504040204" pitchFamily="34" charset="0"/>
              </a:rPr>
              <a:t>n </a:t>
            </a:r>
            <a:r>
              <a:rPr lang="en-US" dirty="0">
                <a:solidFill>
                  <a:srgbClr val="FF0000"/>
                </a:solidFill>
                <a:cs typeface="Tahoma" panose="020B0604030504040204" pitchFamily="34" charset="0"/>
              </a:rPr>
              <a:t>= </a:t>
            </a:r>
            <a:r>
              <a:rPr lang="en-US" dirty="0" err="1" smtClean="0">
                <a:solidFill>
                  <a:srgbClr val="FF0000"/>
                </a:solidFill>
                <a:cs typeface="Tahoma" panose="020B0604030504040204" pitchFamily="34" charset="0"/>
              </a:rPr>
              <a:t>jumlah</a:t>
            </a:r>
            <a:r>
              <a:rPr lang="en-US" dirty="0" smtClean="0">
                <a:solidFill>
                  <a:srgbClr val="FF0000"/>
                </a:solidFill>
                <a:cs typeface="Tahoma" panose="020B0604030504040204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cs typeface="Tahoma" panose="020B0604030504040204" pitchFamily="34" charset="0"/>
              </a:rPr>
              <a:t>sampel</a:t>
            </a:r>
            <a:endParaRPr lang="en-US" dirty="0">
              <a:solidFill>
                <a:srgbClr val="FF0000"/>
              </a:solidFill>
              <a:cs typeface="Tahoma" panose="020B0604030504040204" pitchFamily="34" charset="0"/>
            </a:endParaRP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4615351" y="973667"/>
            <a:ext cx="1060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Di </a:t>
            </a:r>
            <a:r>
              <a:rPr lang="en-US" dirty="0" err="1">
                <a:solidFill>
                  <a:srgbClr val="FF0000"/>
                </a:solidFill>
              </a:rPr>
              <a:t>mana</a:t>
            </a:r>
            <a:r>
              <a:rPr lang="en-US" dirty="0">
                <a:solidFill>
                  <a:srgbClr val="FF0000"/>
                </a:solidFill>
              </a:rPr>
              <a:t> :</a:t>
            </a:r>
          </a:p>
        </p:txBody>
      </p:sp>
      <p:graphicFrame>
        <p:nvGraphicFramePr>
          <p:cNvPr id="27662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408608"/>
              </p:ext>
            </p:extLst>
          </p:nvPr>
        </p:nvGraphicFramePr>
        <p:xfrm>
          <a:off x="1492073" y="3962400"/>
          <a:ext cx="6097588" cy="1690244"/>
        </p:xfrm>
        <a:graphic>
          <a:graphicData uri="http://schemas.openxmlformats.org/drawingml/2006/table">
            <a:tbl>
              <a:tblPr/>
              <a:tblGrid>
                <a:gridCol w="1016000"/>
                <a:gridCol w="1016000"/>
                <a:gridCol w="1017588"/>
                <a:gridCol w="1016000"/>
                <a:gridCol w="1016000"/>
                <a:gridCol w="1016000"/>
              </a:tblGrid>
              <a:tr h="306388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Siswa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Lucida Sans Unicode" panose="020B0602030504020204" pitchFamily="34" charset="0"/>
                        <a:cs typeface="Lucida Sans Unicode" panose="020B0602030504020204" pitchFamily="34" charset="0"/>
                      </a:endParaRPr>
                    </a:p>
                  </a:txBody>
                  <a:tcPr marL="90000" marR="90000" marT="46800" marB="46800" horzOverflow="overflow">
                    <a:lnL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X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Y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Y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XY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 horzOverflow="overflow">
                    <a:lnL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ΣX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ΣX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ΣY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ΣY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1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Σ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XY</a:t>
                      </a:r>
                    </a:p>
                  </a:txBody>
                  <a:tcPr marL="90000" marR="90000" marT="46800" marB="46800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1120775" y="990600"/>
            <a:ext cx="3429000" cy="838200"/>
            <a:chOff x="1066800" y="1981200"/>
            <a:chExt cx="3429000" cy="838200"/>
          </a:xfrm>
        </p:grpSpPr>
        <p:sp>
          <p:nvSpPr>
            <p:cNvPr id="27651" name="Text Box 3"/>
            <p:cNvSpPr txBox="1">
              <a:spLocks noChangeArrowheads="1"/>
            </p:cNvSpPr>
            <p:nvPr/>
          </p:nvSpPr>
          <p:spPr bwMode="auto">
            <a:xfrm>
              <a:off x="1068388" y="2209800"/>
              <a:ext cx="40163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r>
                <a:rPr lang="en-US">
                  <a:solidFill>
                    <a:srgbClr val="FF0000"/>
                  </a:solidFill>
                </a:rPr>
                <a:t>r=</a:t>
              </a:r>
            </a:p>
          </p:txBody>
        </p:sp>
        <p:sp>
          <p:nvSpPr>
            <p:cNvPr id="27652" name="Text Box 4"/>
            <p:cNvSpPr txBox="1">
              <a:spLocks noChangeArrowheads="1"/>
            </p:cNvSpPr>
            <p:nvPr/>
          </p:nvSpPr>
          <p:spPr bwMode="auto">
            <a:xfrm>
              <a:off x="1917700" y="2025650"/>
              <a:ext cx="1792776" cy="340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r>
                <a:rPr lang="en-US" dirty="0" err="1" smtClean="0">
                  <a:solidFill>
                    <a:srgbClr val="FF0000"/>
                  </a:solidFill>
                </a:rPr>
                <a:t>n.</a:t>
              </a:r>
              <a:r>
                <a:rPr lang="en-US" dirty="0" err="1" smtClean="0">
                  <a:solidFill>
                    <a:srgbClr val="FF0000"/>
                  </a:solidFill>
                  <a:cs typeface="Tahoma" panose="020B0604030504040204" pitchFamily="34" charset="0"/>
                </a:rPr>
                <a:t>Σ</a:t>
              </a:r>
              <a:r>
                <a:rPr lang="en-US" dirty="0" err="1" smtClean="0">
                  <a:solidFill>
                    <a:srgbClr val="FF0000"/>
                  </a:solidFill>
                </a:rPr>
                <a:t>XY</a:t>
              </a:r>
              <a:r>
                <a:rPr lang="en-US" dirty="0" smtClean="0">
                  <a:solidFill>
                    <a:srgbClr val="FF0000"/>
                  </a:solidFill>
                </a:rPr>
                <a:t> </a:t>
              </a:r>
              <a:r>
                <a:rPr lang="en-US" dirty="0">
                  <a:solidFill>
                    <a:srgbClr val="FF0000"/>
                  </a:solidFill>
                </a:rPr>
                <a:t>– (</a:t>
              </a:r>
              <a:r>
                <a:rPr lang="en-US" dirty="0">
                  <a:solidFill>
                    <a:srgbClr val="FF0000"/>
                  </a:solidFill>
                  <a:cs typeface="Tahoma" panose="020B0604030504040204" pitchFamily="34" charset="0"/>
                </a:rPr>
                <a:t>ΣX</a:t>
              </a:r>
              <a:r>
                <a:rPr lang="en-US" dirty="0" smtClean="0">
                  <a:solidFill>
                    <a:srgbClr val="FF0000"/>
                  </a:solidFill>
                  <a:cs typeface="Tahoma" panose="020B0604030504040204" pitchFamily="34" charset="0"/>
                </a:rPr>
                <a:t>).(</a:t>
              </a:r>
              <a:r>
                <a:rPr lang="en-US" dirty="0">
                  <a:solidFill>
                    <a:srgbClr val="FF0000"/>
                  </a:solidFill>
                  <a:cs typeface="Tahoma" panose="020B0604030504040204" pitchFamily="34" charset="0"/>
                </a:rPr>
                <a:t>ΣY)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066800" y="1981200"/>
              <a:ext cx="3429000" cy="838200"/>
              <a:chOff x="1066800" y="1981200"/>
              <a:chExt cx="3429000" cy="838200"/>
            </a:xfrm>
          </p:grpSpPr>
          <p:sp>
            <p:nvSpPr>
              <p:cNvPr id="27653" name="Text Box 5"/>
              <p:cNvSpPr txBox="1">
                <a:spLocks noChangeArrowheads="1"/>
              </p:cNvSpPr>
              <p:nvPr/>
            </p:nvSpPr>
            <p:spPr bwMode="auto">
              <a:xfrm>
                <a:off x="1597025" y="2406650"/>
                <a:ext cx="1473778" cy="3407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r>
                  <a:rPr lang="en-US" dirty="0" smtClean="0">
                    <a:solidFill>
                      <a:srgbClr val="FF0000"/>
                    </a:solidFill>
                  </a:rPr>
                  <a:t>n</a:t>
                </a:r>
                <a:r>
                  <a:rPr lang="en-US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ΣX</a:t>
                </a:r>
                <a:r>
                  <a:rPr lang="en-US" baseline="30000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2</a:t>
                </a:r>
                <a:r>
                  <a:rPr lang="en-US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  <a:cs typeface="Tahoma" panose="020B0604030504040204" pitchFamily="34" charset="0"/>
                  </a:rPr>
                  <a:t>– (ΣX)</a:t>
                </a:r>
                <a:r>
                  <a:rPr lang="en-US" baseline="30000" dirty="0">
                    <a:solidFill>
                      <a:srgbClr val="FF0000"/>
                    </a:solidFill>
                    <a:cs typeface="Tahoma" panose="020B0604030504040204" pitchFamily="34" charset="0"/>
                  </a:rPr>
                  <a:t>2</a:t>
                </a:r>
                <a:r>
                  <a:rPr lang="en-US" dirty="0">
                    <a:solidFill>
                      <a:srgbClr val="FF0000"/>
                    </a:solidFill>
                    <a:cs typeface="Tahoma" panose="020B0604030504040204" pitchFamily="34" charset="0"/>
                  </a:rPr>
                  <a:t> x</a:t>
                </a:r>
              </a:p>
            </p:txBody>
          </p:sp>
          <p:sp>
            <p:nvSpPr>
              <p:cNvPr id="27654" name="Text Box 6"/>
              <p:cNvSpPr txBox="1">
                <a:spLocks noChangeArrowheads="1"/>
              </p:cNvSpPr>
              <p:nvPr/>
            </p:nvSpPr>
            <p:spPr bwMode="auto">
              <a:xfrm>
                <a:off x="3136900" y="2406650"/>
                <a:ext cx="1308669" cy="3407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r>
                  <a:rPr lang="en-US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nΣY</a:t>
                </a:r>
                <a:r>
                  <a:rPr lang="en-US" baseline="30000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2</a:t>
                </a:r>
                <a:r>
                  <a:rPr lang="en-US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  <a:cs typeface="Tahoma" panose="020B0604030504040204" pitchFamily="34" charset="0"/>
                  </a:rPr>
                  <a:t>– (ΣY)</a:t>
                </a:r>
                <a:r>
                  <a:rPr lang="en-US" baseline="30000" dirty="0">
                    <a:solidFill>
                      <a:srgbClr val="FF0000"/>
                    </a:solidFill>
                    <a:cs typeface="Tahoma" panose="020B0604030504040204" pitchFamily="34" charset="0"/>
                  </a:rPr>
                  <a:t>2</a:t>
                </a:r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1066800" y="1981200"/>
                <a:ext cx="3429000" cy="838200"/>
                <a:chOff x="1066800" y="1981200"/>
                <a:chExt cx="3429000" cy="838200"/>
              </a:xfrm>
            </p:grpSpPr>
            <p:sp>
              <p:nvSpPr>
                <p:cNvPr id="27655" name="Line 7"/>
                <p:cNvSpPr>
                  <a:spLocks noChangeShapeType="1"/>
                </p:cNvSpPr>
                <p:nvPr/>
              </p:nvSpPr>
              <p:spPr bwMode="auto">
                <a:xfrm>
                  <a:off x="1447800" y="2362200"/>
                  <a:ext cx="2895600" cy="1588"/>
                </a:xfrm>
                <a:prstGeom prst="line">
                  <a:avLst/>
                </a:prstGeom>
                <a:noFill/>
                <a:ln w="9360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7656" name="Line 8"/>
                <p:cNvSpPr>
                  <a:spLocks noChangeShapeType="1"/>
                </p:cNvSpPr>
                <p:nvPr/>
              </p:nvSpPr>
              <p:spPr bwMode="auto">
                <a:xfrm>
                  <a:off x="1546578" y="2436812"/>
                  <a:ext cx="1219200" cy="1588"/>
                </a:xfrm>
                <a:prstGeom prst="line">
                  <a:avLst/>
                </a:prstGeom>
                <a:noFill/>
                <a:ln w="9360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7657" name="Line 9"/>
                <p:cNvSpPr>
                  <a:spLocks noChangeShapeType="1"/>
                </p:cNvSpPr>
                <p:nvPr/>
              </p:nvSpPr>
              <p:spPr bwMode="auto">
                <a:xfrm>
                  <a:off x="3166533" y="2414234"/>
                  <a:ext cx="1143000" cy="1588"/>
                </a:xfrm>
                <a:prstGeom prst="line">
                  <a:avLst/>
                </a:prstGeom>
                <a:noFill/>
                <a:ln w="9360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76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066800" y="1981200"/>
                  <a:ext cx="3429000" cy="838200"/>
                </a:xfrm>
                <a:prstGeom prst="rect">
                  <a:avLst/>
                </a:prstGeom>
                <a:noFill/>
                <a:ln w="9360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745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343025" y="2379663"/>
                  <a:ext cx="333375" cy="3984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1pPr>
                  <a:lvl2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2pPr>
                  <a:lvl3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3pPr>
                  <a:lvl4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4pPr>
                  <a:lvl5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9pPr>
                </a:lstStyle>
                <a:p>
                  <a:r>
                    <a:rPr lang="en-US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Tahoma" panose="020B0604030504040204" pitchFamily="34" charset="0"/>
                    </a:rPr>
                    <a:t>√</a:t>
                  </a:r>
                </a:p>
              </p:txBody>
            </p:sp>
            <p:sp>
              <p:nvSpPr>
                <p:cNvPr id="27746" name="Text Box 98"/>
                <p:cNvSpPr txBox="1">
                  <a:spLocks noChangeArrowheads="1"/>
                </p:cNvSpPr>
                <p:nvPr/>
              </p:nvSpPr>
              <p:spPr bwMode="auto">
                <a:xfrm>
                  <a:off x="2943225" y="2362200"/>
                  <a:ext cx="333375" cy="3984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1pPr>
                  <a:lvl2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2pPr>
                  <a:lvl3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3pPr>
                  <a:lvl4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4pPr>
                  <a:lvl5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9pPr>
                </a:lstStyle>
                <a:p>
                  <a:r>
                    <a:rPr lang="en-US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Tahoma" panose="020B0604030504040204" pitchFamily="34" charset="0"/>
                    </a:rPr>
                    <a:t>√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984970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Asumsi</a:t>
            </a:r>
            <a:r>
              <a:rPr lang="en-GB" dirty="0" smtClean="0"/>
              <a:t> </a:t>
            </a:r>
            <a:r>
              <a:rPr lang="en-GB" dirty="0" err="1"/>
              <a:t>Klasik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Nilai -1 artinya terdapat korelasi negatif yang sempurna, 0 artinya tidak ada korelasi dan nilai 1 berarti ada korelasi positif yang sempurna</a:t>
            </a:r>
            <a:r>
              <a:rPr lang="sv-SE" dirty="0" smtClean="0"/>
              <a:t>.</a:t>
            </a:r>
          </a:p>
          <a:p>
            <a:r>
              <a:rPr lang="en-GB" dirty="0" err="1"/>
              <a:t>Rentang</a:t>
            </a:r>
            <a:r>
              <a:rPr lang="en-GB" dirty="0"/>
              <a:t> </a:t>
            </a:r>
            <a:r>
              <a:rPr lang="en-GB" dirty="0" err="1"/>
              <a:t>dari</a:t>
            </a:r>
            <a:r>
              <a:rPr lang="en-GB" dirty="0"/>
              <a:t> </a:t>
            </a:r>
            <a:r>
              <a:rPr lang="en-GB" dirty="0" err="1"/>
              <a:t>koefisien</a:t>
            </a:r>
            <a:r>
              <a:rPr lang="en-GB" dirty="0"/>
              <a:t> </a:t>
            </a:r>
            <a:r>
              <a:rPr lang="en-GB" dirty="0" err="1"/>
              <a:t>korelasi</a:t>
            </a:r>
            <a:r>
              <a:rPr lang="en-GB" dirty="0"/>
              <a:t> yang </a:t>
            </a:r>
            <a:r>
              <a:rPr lang="en-GB" dirty="0" err="1"/>
              <a:t>berkisar</a:t>
            </a:r>
            <a:r>
              <a:rPr lang="en-GB" dirty="0"/>
              <a:t> </a:t>
            </a:r>
            <a:r>
              <a:rPr lang="en-GB" dirty="0" err="1"/>
              <a:t>antara</a:t>
            </a:r>
            <a:r>
              <a:rPr lang="en-GB" dirty="0"/>
              <a:t> -1, 0 </a:t>
            </a:r>
            <a:r>
              <a:rPr lang="en-GB" dirty="0" err="1"/>
              <a:t>dan</a:t>
            </a:r>
            <a:r>
              <a:rPr lang="en-GB" dirty="0"/>
              <a:t> 1 </a:t>
            </a:r>
            <a:r>
              <a:rPr lang="en-GB" dirty="0" err="1"/>
              <a:t>tersebut</a:t>
            </a:r>
            <a:r>
              <a:rPr lang="en-GB" dirty="0"/>
              <a:t> </a:t>
            </a:r>
            <a:r>
              <a:rPr lang="en-GB" dirty="0" err="1"/>
              <a:t>dapat</a:t>
            </a:r>
            <a:r>
              <a:rPr lang="en-GB" dirty="0"/>
              <a:t> </a:t>
            </a:r>
            <a:r>
              <a:rPr lang="en-GB" dirty="0" err="1"/>
              <a:t>disimpulkan</a:t>
            </a:r>
            <a:r>
              <a:rPr lang="en-GB" dirty="0"/>
              <a:t> </a:t>
            </a:r>
            <a:r>
              <a:rPr lang="en-GB" dirty="0" err="1"/>
              <a:t>bahwa</a:t>
            </a:r>
            <a:r>
              <a:rPr lang="en-GB" dirty="0"/>
              <a:t> </a:t>
            </a:r>
            <a:r>
              <a:rPr lang="en-GB" dirty="0" err="1"/>
              <a:t>apabila</a:t>
            </a:r>
            <a:r>
              <a:rPr lang="en-GB" dirty="0"/>
              <a:t> </a:t>
            </a:r>
            <a:r>
              <a:rPr lang="en-GB" dirty="0" err="1"/>
              <a:t>semakin</a:t>
            </a:r>
            <a:r>
              <a:rPr lang="en-GB" dirty="0"/>
              <a:t> </a:t>
            </a:r>
            <a:r>
              <a:rPr lang="en-GB" dirty="0" err="1"/>
              <a:t>mendekati</a:t>
            </a:r>
            <a:r>
              <a:rPr lang="en-GB" dirty="0"/>
              <a:t> </a:t>
            </a:r>
            <a:r>
              <a:rPr lang="en-GB" dirty="0" err="1"/>
              <a:t>nilai</a:t>
            </a:r>
            <a:r>
              <a:rPr lang="en-GB" dirty="0"/>
              <a:t> 1 </a:t>
            </a:r>
            <a:r>
              <a:rPr lang="en-GB" dirty="0" err="1"/>
              <a:t>atau</a:t>
            </a:r>
            <a:r>
              <a:rPr lang="en-GB" dirty="0"/>
              <a:t> -1 </a:t>
            </a:r>
            <a:r>
              <a:rPr lang="en-GB" dirty="0" err="1"/>
              <a:t>maka</a:t>
            </a:r>
            <a:r>
              <a:rPr lang="en-GB" dirty="0"/>
              <a:t> </a:t>
            </a:r>
            <a:r>
              <a:rPr lang="en-GB" dirty="0" err="1"/>
              <a:t>hubungan</a:t>
            </a:r>
            <a:r>
              <a:rPr lang="en-GB" dirty="0"/>
              <a:t> </a:t>
            </a:r>
            <a:r>
              <a:rPr lang="en-GB" dirty="0" err="1"/>
              <a:t>makin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, </a:t>
            </a:r>
            <a:r>
              <a:rPr lang="en-GB" dirty="0" err="1"/>
              <a:t>sedangkan</a:t>
            </a:r>
            <a:r>
              <a:rPr lang="en-GB" dirty="0"/>
              <a:t> </a:t>
            </a:r>
            <a:r>
              <a:rPr lang="en-GB" dirty="0" err="1"/>
              <a:t>jika</a:t>
            </a:r>
            <a:r>
              <a:rPr lang="en-GB" dirty="0"/>
              <a:t> </a:t>
            </a:r>
            <a:r>
              <a:rPr lang="en-GB" dirty="0" err="1"/>
              <a:t>semakin</a:t>
            </a:r>
            <a:r>
              <a:rPr lang="en-GB" dirty="0"/>
              <a:t> </a:t>
            </a:r>
            <a:r>
              <a:rPr lang="en-GB" dirty="0" err="1"/>
              <a:t>mendekati</a:t>
            </a:r>
            <a:r>
              <a:rPr lang="en-GB" dirty="0"/>
              <a:t> 0 </a:t>
            </a:r>
            <a:r>
              <a:rPr lang="en-GB" dirty="0" err="1"/>
              <a:t>maka</a:t>
            </a:r>
            <a:r>
              <a:rPr lang="en-GB" dirty="0"/>
              <a:t> </a:t>
            </a:r>
            <a:r>
              <a:rPr lang="en-GB" dirty="0" err="1"/>
              <a:t>hubungan</a:t>
            </a:r>
            <a:r>
              <a:rPr lang="en-GB" dirty="0"/>
              <a:t> </a:t>
            </a:r>
            <a:r>
              <a:rPr lang="en-GB" dirty="0" err="1"/>
              <a:t>semakin</a:t>
            </a:r>
            <a:r>
              <a:rPr lang="en-GB" dirty="0"/>
              <a:t> </a:t>
            </a:r>
            <a:r>
              <a:rPr lang="en-GB" dirty="0" err="1"/>
              <a:t>lemah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7108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3400" y="625300"/>
            <a:ext cx="8153400" cy="422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4928"/>
            <a:ext cx="8229600" cy="1143000"/>
          </a:xfrm>
        </p:spPr>
        <p:txBody>
          <a:bodyPr/>
          <a:lstStyle/>
          <a:p>
            <a:r>
              <a:rPr lang="fi-FI" dirty="0" smtClean="0">
                <a:solidFill>
                  <a:schemeClr val="bg1"/>
                </a:solidFill>
              </a:rPr>
              <a:t>Tabel Klasifikasi </a:t>
            </a:r>
            <a:r>
              <a:rPr lang="fi-FI" dirty="0">
                <a:solidFill>
                  <a:schemeClr val="bg1"/>
                </a:solidFill>
              </a:rPr>
              <a:t>N</a:t>
            </a:r>
            <a:r>
              <a:rPr lang="fi-FI" dirty="0" smtClean="0">
                <a:solidFill>
                  <a:schemeClr val="bg1"/>
                </a:solidFill>
              </a:rPr>
              <a:t>ilai </a:t>
            </a:r>
            <a:r>
              <a:rPr lang="fi-FI" dirty="0">
                <a:solidFill>
                  <a:schemeClr val="bg1"/>
                </a:solidFill>
              </a:rPr>
              <a:t>K</a:t>
            </a:r>
            <a:r>
              <a:rPr lang="fi-FI" dirty="0" smtClean="0">
                <a:solidFill>
                  <a:schemeClr val="bg1"/>
                </a:solidFill>
              </a:rPr>
              <a:t>oefisien </a:t>
            </a:r>
            <a:r>
              <a:rPr lang="fi-FI" dirty="0">
                <a:solidFill>
                  <a:schemeClr val="bg1"/>
                </a:solidFill>
              </a:rPr>
              <a:t>K</a:t>
            </a:r>
            <a:r>
              <a:rPr lang="fi-FI" dirty="0" smtClean="0">
                <a:solidFill>
                  <a:schemeClr val="bg1"/>
                </a:solidFill>
              </a:rPr>
              <a:t>orelasi r Pearson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94" y="1734432"/>
            <a:ext cx="6928611" cy="282416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5998" y="5686778"/>
            <a:ext cx="2514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3200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33400" y="5126567"/>
            <a:ext cx="8229600" cy="112042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i-FI" dirty="0" smtClean="0"/>
              <a:t>Besar Pengaruh (KP) Variabel X terhadap Y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prstClr val="black"/>
                </a:solidFill>
                <a:latin typeface="Calibri"/>
              </a:rPr>
              <a:t>KP=r</a:t>
            </a:r>
            <a:r>
              <a:rPr lang="en-GB" b="1" baseline="30000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GB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b="1" dirty="0" smtClean="0">
                <a:solidFill>
                  <a:prstClr val="black"/>
                </a:solidFill>
                <a:latin typeface="Calibri"/>
              </a:rPr>
              <a:t>x 100 %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3470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Signifikansi</a:t>
            </a:r>
            <a:r>
              <a:rPr lang="en-US" dirty="0"/>
              <a:t> </a:t>
            </a:r>
            <a:r>
              <a:rPr lang="en-US" dirty="0" err="1" smtClean="0"/>
              <a:t>Uji</a:t>
            </a:r>
            <a:r>
              <a:rPr lang="en-US" dirty="0" smtClean="0"/>
              <a:t> Pearson </a:t>
            </a:r>
            <a:r>
              <a:rPr lang="en-US" dirty="0"/>
              <a:t>Product Moment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17638"/>
            <a:ext cx="3486150" cy="13144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14400" y="2690336"/>
            <a:ext cx="7391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t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hitung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didapat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nantinya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dibandingkan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t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Apabila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hitung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derajat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kepercayaan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misal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95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%),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berarti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signifikan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bermakna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7093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Langkah-langkah</a:t>
            </a:r>
            <a:r>
              <a:rPr lang="en-GB" dirty="0"/>
              <a:t> </a:t>
            </a:r>
            <a:r>
              <a:rPr lang="en-GB" dirty="0" err="1" smtClean="0"/>
              <a:t>uji</a:t>
            </a:r>
            <a:r>
              <a:rPr lang="en-GB" dirty="0" smtClean="0"/>
              <a:t> </a:t>
            </a:r>
            <a:r>
              <a:rPr lang="en-GB" dirty="0" err="1"/>
              <a:t>korelasi</a:t>
            </a:r>
            <a:r>
              <a:rPr lang="en-GB" dirty="0"/>
              <a:t> Pearson Product </a:t>
            </a:r>
            <a:r>
              <a:rPr lang="en-GB" dirty="0" smtClean="0"/>
              <a:t>Moment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    </a:t>
            </a:r>
            <a:r>
              <a:rPr lang="en-GB" dirty="0" err="1"/>
              <a:t>Rumuskan</a:t>
            </a:r>
            <a:r>
              <a:rPr lang="en-GB" dirty="0"/>
              <a:t> </a:t>
            </a:r>
            <a:r>
              <a:rPr lang="en-GB" dirty="0" err="1"/>
              <a:t>hipotesis</a:t>
            </a:r>
            <a:r>
              <a:rPr lang="en-GB" dirty="0"/>
              <a:t> Ha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Ho</a:t>
            </a:r>
            <a:r>
              <a:rPr lang="en-GB" dirty="0"/>
              <a:t> </a:t>
            </a:r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bentuk</a:t>
            </a:r>
            <a:r>
              <a:rPr lang="en-GB" dirty="0"/>
              <a:t> </a:t>
            </a:r>
            <a:r>
              <a:rPr lang="en-GB" dirty="0" err="1"/>
              <a:t>kalimat</a:t>
            </a:r>
            <a:r>
              <a:rPr lang="en-GB" dirty="0"/>
              <a:t>.</a:t>
            </a:r>
          </a:p>
          <a:p>
            <a:r>
              <a:rPr lang="en-GB" dirty="0"/>
              <a:t>    </a:t>
            </a:r>
            <a:r>
              <a:rPr lang="en-GB" dirty="0" err="1"/>
              <a:t>Rumuskan</a:t>
            </a:r>
            <a:r>
              <a:rPr lang="en-GB" dirty="0"/>
              <a:t> </a:t>
            </a:r>
            <a:r>
              <a:rPr lang="en-GB" dirty="0" err="1"/>
              <a:t>hipotesis</a:t>
            </a:r>
            <a:r>
              <a:rPr lang="en-GB" dirty="0"/>
              <a:t> Ha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Ho</a:t>
            </a:r>
            <a:r>
              <a:rPr lang="en-GB" dirty="0"/>
              <a:t> </a:t>
            </a:r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bentuk</a:t>
            </a:r>
            <a:r>
              <a:rPr lang="en-GB" dirty="0"/>
              <a:t> </a:t>
            </a:r>
            <a:r>
              <a:rPr lang="en-GB" dirty="0" err="1"/>
              <a:t>statistik</a:t>
            </a:r>
            <a:r>
              <a:rPr lang="en-GB" dirty="0"/>
              <a:t>.</a:t>
            </a:r>
          </a:p>
          <a:p>
            <a:r>
              <a:rPr lang="en-GB" dirty="0"/>
              <a:t>    </a:t>
            </a:r>
            <a:r>
              <a:rPr lang="en-GB" dirty="0" err="1"/>
              <a:t>Buat</a:t>
            </a:r>
            <a:r>
              <a:rPr lang="en-GB" dirty="0"/>
              <a:t> </a:t>
            </a:r>
            <a:r>
              <a:rPr lang="en-GB" dirty="0" err="1"/>
              <a:t>tabel</a:t>
            </a:r>
            <a:r>
              <a:rPr lang="en-GB" dirty="0"/>
              <a:t> </a:t>
            </a:r>
            <a:r>
              <a:rPr lang="en-GB" dirty="0" err="1"/>
              <a:t>pembantu</a:t>
            </a:r>
            <a:r>
              <a:rPr lang="en-GB" dirty="0"/>
              <a:t>.</a:t>
            </a:r>
          </a:p>
          <a:p>
            <a:r>
              <a:rPr lang="en-GB" dirty="0"/>
              <a:t>    </a:t>
            </a:r>
            <a:r>
              <a:rPr lang="en-GB" dirty="0" err="1"/>
              <a:t>Tentukan</a:t>
            </a:r>
            <a:r>
              <a:rPr lang="en-GB" dirty="0"/>
              <a:t> r</a:t>
            </a:r>
          </a:p>
          <a:p>
            <a:r>
              <a:rPr lang="en-GB" dirty="0"/>
              <a:t>    </a:t>
            </a:r>
            <a:r>
              <a:rPr lang="en-GB" dirty="0" err="1"/>
              <a:t>Tentukan</a:t>
            </a:r>
            <a:r>
              <a:rPr lang="en-GB" dirty="0"/>
              <a:t> </a:t>
            </a:r>
            <a:r>
              <a:rPr lang="en-GB" dirty="0" err="1"/>
              <a:t>nilai</a:t>
            </a:r>
            <a:r>
              <a:rPr lang="en-GB" dirty="0"/>
              <a:t> KP</a:t>
            </a:r>
          </a:p>
          <a:p>
            <a:r>
              <a:rPr lang="en-GB" dirty="0"/>
              <a:t>    </a:t>
            </a:r>
            <a:r>
              <a:rPr lang="en-GB" dirty="0" err="1"/>
              <a:t>Lakukan</a:t>
            </a:r>
            <a:r>
              <a:rPr lang="en-GB" dirty="0"/>
              <a:t> </a:t>
            </a:r>
            <a:r>
              <a:rPr lang="en-GB" dirty="0" err="1"/>
              <a:t>uji</a:t>
            </a:r>
            <a:r>
              <a:rPr lang="en-GB" dirty="0"/>
              <a:t> </a:t>
            </a:r>
            <a:r>
              <a:rPr lang="en-GB" dirty="0" err="1"/>
              <a:t>signifikansi</a:t>
            </a:r>
            <a:r>
              <a:rPr lang="en-GB" dirty="0"/>
              <a:t>.</a:t>
            </a:r>
          </a:p>
          <a:p>
            <a:r>
              <a:rPr lang="en-GB" dirty="0"/>
              <a:t>    </a:t>
            </a:r>
            <a:r>
              <a:rPr lang="en-GB" dirty="0" err="1"/>
              <a:t>Tentukan</a:t>
            </a:r>
            <a:r>
              <a:rPr lang="en-GB" dirty="0"/>
              <a:t> </a:t>
            </a:r>
            <a:r>
              <a:rPr lang="el-GR" dirty="0"/>
              <a:t>α , </a:t>
            </a:r>
            <a:r>
              <a:rPr lang="en-GB" dirty="0" err="1"/>
              <a:t>dengan</a:t>
            </a:r>
            <a:r>
              <a:rPr lang="en-GB" dirty="0"/>
              <a:t> </a:t>
            </a:r>
            <a:r>
              <a:rPr lang="en-GB" dirty="0" err="1"/>
              <a:t>derajat</a:t>
            </a:r>
            <a:r>
              <a:rPr lang="en-GB" dirty="0"/>
              <a:t> </a:t>
            </a:r>
            <a:r>
              <a:rPr lang="en-GB" dirty="0" err="1"/>
              <a:t>bebas</a:t>
            </a:r>
            <a:r>
              <a:rPr lang="en-GB" dirty="0"/>
              <a:t> </a:t>
            </a:r>
            <a:r>
              <a:rPr lang="en-GB" dirty="0" err="1"/>
              <a:t>db</a:t>
            </a:r>
            <a:r>
              <a:rPr lang="en-GB" dirty="0"/>
              <a:t> = n − 2 .</a:t>
            </a:r>
          </a:p>
          <a:p>
            <a:r>
              <a:rPr lang="en-GB" dirty="0"/>
              <a:t>    </a:t>
            </a:r>
            <a:r>
              <a:rPr lang="en-GB" dirty="0" err="1"/>
              <a:t>Tentukan</a:t>
            </a:r>
            <a:r>
              <a:rPr lang="en-GB" dirty="0"/>
              <a:t> </a:t>
            </a:r>
            <a:r>
              <a:rPr lang="en-GB" dirty="0" err="1"/>
              <a:t>konklusi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827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/>
          <a:lstStyle/>
          <a:p>
            <a:r>
              <a:rPr lang="en-GB" dirty="0" err="1" smtClean="0"/>
              <a:t>Peneliti</a:t>
            </a:r>
            <a:r>
              <a:rPr lang="en-GB" dirty="0" smtClean="0"/>
              <a:t> </a:t>
            </a:r>
            <a:r>
              <a:rPr lang="en-GB" dirty="0" err="1" smtClean="0"/>
              <a:t>ingin</a:t>
            </a:r>
            <a:r>
              <a:rPr lang="en-GB" dirty="0" smtClean="0"/>
              <a:t> </a:t>
            </a:r>
            <a:r>
              <a:rPr lang="en-GB" dirty="0" err="1" smtClean="0"/>
              <a:t>mengetahui</a:t>
            </a:r>
            <a:r>
              <a:rPr lang="en-GB" dirty="0" smtClean="0"/>
              <a:t> </a:t>
            </a:r>
            <a:r>
              <a:rPr lang="en-GB" dirty="0" err="1" smtClean="0"/>
              <a:t>apakah</a:t>
            </a:r>
            <a:r>
              <a:rPr lang="en-GB" dirty="0" smtClean="0"/>
              <a:t> </a:t>
            </a:r>
            <a:r>
              <a:rPr lang="en-GB" dirty="0" err="1"/>
              <a:t>nilai</a:t>
            </a:r>
            <a:r>
              <a:rPr lang="en-GB" dirty="0"/>
              <a:t> </a:t>
            </a:r>
            <a:r>
              <a:rPr lang="en-GB" dirty="0" err="1" smtClean="0"/>
              <a:t>Matematika</a:t>
            </a:r>
            <a:r>
              <a:rPr lang="en-GB" dirty="0" smtClean="0"/>
              <a:t>  (X) </a:t>
            </a:r>
            <a:r>
              <a:rPr lang="en-GB" dirty="0" err="1" smtClean="0"/>
              <a:t>berpengaruh</a:t>
            </a:r>
            <a:r>
              <a:rPr lang="en-GB" dirty="0" smtClean="0"/>
              <a:t> </a:t>
            </a:r>
            <a:r>
              <a:rPr lang="en-GB" dirty="0" err="1"/>
              <a:t>terhadap</a:t>
            </a:r>
            <a:r>
              <a:rPr lang="en-GB" dirty="0"/>
              <a:t> </a:t>
            </a:r>
            <a:r>
              <a:rPr lang="en-GB" dirty="0" err="1"/>
              <a:t>nilai</a:t>
            </a:r>
            <a:r>
              <a:rPr lang="en-GB" dirty="0"/>
              <a:t> </a:t>
            </a:r>
            <a:r>
              <a:rPr lang="en-GB" dirty="0" err="1" smtClean="0"/>
              <a:t>Fisika</a:t>
            </a:r>
            <a:r>
              <a:rPr lang="en-GB" dirty="0" smtClean="0"/>
              <a:t> (Y) </a:t>
            </a:r>
            <a:r>
              <a:rPr lang="en-GB" dirty="0" err="1" smtClean="0"/>
              <a:t>siswa</a:t>
            </a:r>
            <a:r>
              <a:rPr lang="en-GB" dirty="0" smtClean="0"/>
              <a:t>. </a:t>
            </a:r>
            <a:r>
              <a:rPr lang="en-GB" dirty="0" err="1" smtClean="0"/>
              <a:t>Maka</a:t>
            </a:r>
            <a:r>
              <a:rPr lang="en-GB" dirty="0" smtClean="0"/>
              <a:t> </a:t>
            </a:r>
            <a:r>
              <a:rPr lang="en-GB" dirty="0" err="1"/>
              <a:t>tabel</a:t>
            </a:r>
            <a:r>
              <a:rPr lang="en-GB" dirty="0"/>
              <a:t> </a:t>
            </a:r>
            <a:r>
              <a:rPr lang="en-GB" dirty="0" err="1"/>
              <a:t>dari</a:t>
            </a:r>
            <a:r>
              <a:rPr lang="en-GB" dirty="0"/>
              <a:t> </a:t>
            </a:r>
            <a:r>
              <a:rPr lang="en-GB" dirty="0" err="1"/>
              <a:t>nilai-nilai</a:t>
            </a:r>
            <a:r>
              <a:rPr lang="en-GB" dirty="0"/>
              <a:t> </a:t>
            </a:r>
            <a:r>
              <a:rPr lang="en-GB" dirty="0" err="1"/>
              <a:t>tersebut</a:t>
            </a:r>
            <a:r>
              <a:rPr lang="en-GB" dirty="0"/>
              <a:t> </a:t>
            </a:r>
            <a:r>
              <a:rPr lang="en-GB" dirty="0" err="1"/>
              <a:t>adalah</a:t>
            </a:r>
            <a:r>
              <a:rPr lang="en-GB" dirty="0"/>
              <a:t>:</a:t>
            </a:r>
          </a:p>
          <a:p>
            <a:endParaRPr lang="en-GB" dirty="0"/>
          </a:p>
        </p:txBody>
      </p:sp>
      <p:graphicFrame>
        <p:nvGraphicFramePr>
          <p:cNvPr id="4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984631"/>
              </p:ext>
            </p:extLst>
          </p:nvPr>
        </p:nvGraphicFramePr>
        <p:xfrm>
          <a:off x="609600" y="2923824"/>
          <a:ext cx="8077200" cy="14195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662"/>
                <a:gridCol w="478203"/>
                <a:gridCol w="477411"/>
                <a:gridCol w="467910"/>
                <a:gridCol w="478204"/>
                <a:gridCol w="477412"/>
                <a:gridCol w="467911"/>
                <a:gridCol w="477412"/>
                <a:gridCol w="477411"/>
                <a:gridCol w="478203"/>
                <a:gridCol w="467911"/>
                <a:gridCol w="477411"/>
                <a:gridCol w="478203"/>
                <a:gridCol w="477411"/>
                <a:gridCol w="467911"/>
                <a:gridCol w="477411"/>
                <a:gridCol w="478203"/>
              </a:tblGrid>
              <a:tr h="467223">
                <a:tc>
                  <a:txBody>
                    <a:bodyPr/>
                    <a:lstStyle/>
                    <a:p>
                      <a:pPr algn="ctr">
                        <a:lnSpc>
                          <a:spcPts val="1315"/>
                        </a:lnSpc>
                      </a:pPr>
                      <a:r>
                        <a:rPr sz="1150" spc="-85" dirty="0">
                          <a:latin typeface="Liberation Sans"/>
                          <a:cs typeface="Liberation Sans"/>
                        </a:rPr>
                        <a:t>No</a:t>
                      </a:r>
                      <a:endParaRPr sz="1150" dirty="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15"/>
                        </a:lnSpc>
                      </a:pPr>
                      <a:r>
                        <a:rPr sz="1150" dirty="0">
                          <a:latin typeface="Liberation Sans"/>
                          <a:cs typeface="Liberation Sans"/>
                        </a:rPr>
                        <a:t>1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5"/>
                        </a:lnSpc>
                      </a:pPr>
                      <a:r>
                        <a:rPr sz="1150" dirty="0">
                          <a:latin typeface="Liberation Sans"/>
                          <a:cs typeface="Liberation Sans"/>
                        </a:rPr>
                        <a:t>2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5"/>
                        </a:lnSpc>
                      </a:pPr>
                      <a:r>
                        <a:rPr sz="1150" dirty="0">
                          <a:latin typeface="Liberation Sans"/>
                          <a:cs typeface="Liberation Sans"/>
                        </a:rPr>
                        <a:t>3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315"/>
                        </a:lnSpc>
                      </a:pPr>
                      <a:r>
                        <a:rPr sz="1150" dirty="0">
                          <a:latin typeface="Liberation Sans"/>
                          <a:cs typeface="Liberation Sans"/>
                        </a:rPr>
                        <a:t>4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5"/>
                        </a:lnSpc>
                      </a:pPr>
                      <a:r>
                        <a:rPr sz="1150" dirty="0">
                          <a:latin typeface="Liberation Sans"/>
                          <a:cs typeface="Liberation Sans"/>
                        </a:rPr>
                        <a:t>5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15"/>
                        </a:lnSpc>
                      </a:pPr>
                      <a:r>
                        <a:rPr sz="1150" dirty="0">
                          <a:latin typeface="Liberation Sans"/>
                          <a:cs typeface="Liberation Sans"/>
                        </a:rPr>
                        <a:t>6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315"/>
                        </a:lnSpc>
                      </a:pPr>
                      <a:r>
                        <a:rPr sz="1150" dirty="0">
                          <a:latin typeface="Liberation Sans"/>
                          <a:cs typeface="Liberation Sans"/>
                        </a:rPr>
                        <a:t>7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15"/>
                        </a:lnSpc>
                      </a:pPr>
                      <a:r>
                        <a:rPr sz="1150" dirty="0">
                          <a:latin typeface="Liberation Sans"/>
                          <a:cs typeface="Liberation Sans"/>
                        </a:rPr>
                        <a:t>8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5"/>
                        </a:lnSpc>
                      </a:pPr>
                      <a:r>
                        <a:rPr sz="1150" dirty="0">
                          <a:latin typeface="Liberation Sans"/>
                          <a:cs typeface="Liberation Sans"/>
                        </a:rPr>
                        <a:t>9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15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10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315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11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15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12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1315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13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5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14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ts val="1315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15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5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16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6991">
                <a:tc>
                  <a:txBody>
                    <a:bodyPr/>
                    <a:lstStyle/>
                    <a:p>
                      <a:pPr marL="1905" algn="ctr">
                        <a:lnSpc>
                          <a:spcPts val="1325"/>
                        </a:lnSpc>
                      </a:pPr>
                      <a:r>
                        <a:rPr lang="en-US" sz="1150" dirty="0" smtClean="0">
                          <a:latin typeface="Liberation Sans"/>
                          <a:cs typeface="Liberation Sans"/>
                        </a:rPr>
                        <a:t>X</a:t>
                      </a:r>
                      <a:endParaRPr sz="1150" dirty="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150" spc="-85" dirty="0">
                          <a:latin typeface="Liberation Sans"/>
                          <a:cs typeface="Liberation Sans"/>
                        </a:rPr>
                        <a:t>100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150" spc="-75" dirty="0">
                          <a:latin typeface="Liberation Sans"/>
                          <a:cs typeface="Liberation Sans"/>
                        </a:rPr>
                        <a:t>87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25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80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325"/>
                        </a:lnSpc>
                      </a:pPr>
                      <a:r>
                        <a:rPr sz="1150" spc="-75" dirty="0">
                          <a:latin typeface="Liberation Sans"/>
                          <a:cs typeface="Liberation Sans"/>
                        </a:rPr>
                        <a:t>87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65</a:t>
                      </a:r>
                      <a:endParaRPr sz="1150" dirty="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325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70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325"/>
                        </a:lnSpc>
                      </a:pPr>
                      <a:r>
                        <a:rPr sz="1150" spc="-75" dirty="0">
                          <a:latin typeface="Liberation Sans"/>
                          <a:cs typeface="Liberation Sans"/>
                        </a:rPr>
                        <a:t>87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25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65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72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25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56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325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89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25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90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1325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43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55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ts val="1325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60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62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5363">
                <a:tc>
                  <a:txBody>
                    <a:bodyPr/>
                    <a:lstStyle/>
                    <a:p>
                      <a:pPr marL="1905" algn="ctr">
                        <a:lnSpc>
                          <a:spcPts val="1320"/>
                        </a:lnSpc>
                      </a:pPr>
                      <a:r>
                        <a:rPr lang="en-US" sz="1150" dirty="0" smtClean="0">
                          <a:latin typeface="Liberation Sans"/>
                          <a:cs typeface="Liberation Sans"/>
                        </a:rPr>
                        <a:t>Y</a:t>
                      </a:r>
                      <a:endParaRPr sz="1150" dirty="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20"/>
                        </a:lnSpc>
                      </a:pPr>
                      <a:r>
                        <a:rPr sz="1150" spc="-75" dirty="0">
                          <a:latin typeface="Liberation Sans"/>
                          <a:cs typeface="Liberation Sans"/>
                        </a:rPr>
                        <a:t>90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150" spc="-75" dirty="0">
                          <a:latin typeface="Liberation Sans"/>
                          <a:cs typeface="Liberation Sans"/>
                        </a:rPr>
                        <a:t>45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20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65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320"/>
                        </a:lnSpc>
                      </a:pPr>
                      <a:r>
                        <a:rPr sz="1150" spc="-75" dirty="0">
                          <a:latin typeface="Liberation Sans"/>
                          <a:cs typeface="Liberation Sans"/>
                        </a:rPr>
                        <a:t>76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41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320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78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320"/>
                        </a:lnSpc>
                      </a:pPr>
                      <a:r>
                        <a:rPr sz="1150" spc="-75" dirty="0">
                          <a:latin typeface="Liberation Sans"/>
                          <a:cs typeface="Liberation Sans"/>
                        </a:rPr>
                        <a:t>60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20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87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65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20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28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320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78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20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98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ts val="1320"/>
                        </a:lnSpc>
                      </a:pPr>
                      <a:r>
                        <a:rPr sz="1150" spc="-85" dirty="0">
                          <a:latin typeface="Liberation Sans"/>
                          <a:cs typeface="Liberation Sans"/>
                        </a:rPr>
                        <a:t>100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150" spc="-90" dirty="0">
                          <a:latin typeface="Liberation Sans"/>
                          <a:cs typeface="Liberation Sans"/>
                        </a:rPr>
                        <a:t>87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ts val="1320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76</a:t>
                      </a:r>
                      <a:endParaRPr sz="115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</a:pPr>
                      <a:r>
                        <a:rPr sz="1150" spc="-80" dirty="0">
                          <a:latin typeface="Liberation Sans"/>
                          <a:cs typeface="Liberation Sans"/>
                        </a:rPr>
                        <a:t>54</a:t>
                      </a:r>
                      <a:endParaRPr sz="1150" dirty="0">
                        <a:latin typeface="Liberation Sans"/>
                        <a:cs typeface="Liberation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30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609600" y="762000"/>
            <a:ext cx="8001000" cy="151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Maka cara penyelesaiannya</a:t>
            </a:r>
            <a:r>
              <a:rPr sz="1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adalah: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>
              <a:lnSpc>
                <a:spcPts val="1380"/>
              </a:lnSpc>
              <a:buAutoNum type="arabicPeriod"/>
              <a:tabLst>
                <a:tab pos="469900" algn="l"/>
              </a:tabLst>
            </a:pP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Merumuskan hipotesa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9280">
              <a:lnSpc>
                <a:spcPts val="1410"/>
              </a:lnSpc>
            </a:pPr>
            <a:r>
              <a:rPr sz="1800" i="1" baseline="2314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sz="1050" i="1" spc="7" baseline="-19841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200" spc="-15" dirty="0">
                <a:latin typeface="Arial" panose="020B0604020202020204" pitchFamily="34" charset="0"/>
                <a:cs typeface="Arial" panose="020B0604020202020204" pitchFamily="34" charset="0"/>
              </a:rPr>
              <a:t>Terdapat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hubungan antara nilai matematika dengan nilai fisika</a:t>
            </a:r>
            <a:r>
              <a:rPr sz="12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siswa.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8010">
              <a:lnSpc>
                <a:spcPct val="100000"/>
              </a:lnSpc>
              <a:spcBef>
                <a:spcPts val="110"/>
              </a:spcBef>
            </a:pPr>
            <a:r>
              <a:rPr sz="1200" i="1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sz="1050" spc="15" baseline="-23809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:Tidak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terdapat hubungan antara nilai matematika dengan nilai fisika</a:t>
            </a:r>
            <a:r>
              <a:rPr sz="12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siswa.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>
              <a:lnSpc>
                <a:spcPts val="1375"/>
              </a:lnSpc>
              <a:spcBef>
                <a:spcPts val="120"/>
              </a:spcBef>
              <a:buAutoNum type="arabicPeriod" startAt="2"/>
              <a:tabLst>
                <a:tab pos="469900" algn="l"/>
              </a:tabLst>
            </a:pP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Merumuskan hipotesa dalam bentuk</a:t>
            </a:r>
            <a:r>
              <a:rPr sz="12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statistik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8010">
              <a:lnSpc>
                <a:spcPts val="1375"/>
              </a:lnSpc>
            </a:pPr>
            <a:r>
              <a:rPr sz="1200" i="1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200" i="1" spc="-21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i="1" spc="15" baseline="-23809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050" i="1" spc="-60" baseline="-23809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200" spc="-204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i="1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200" i="1" spc="-195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1" spc="-195" dirty="0" smtClean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≠</a:t>
            </a:r>
            <a:r>
              <a:rPr lang="en-US" sz="1200" spc="-5" dirty="0" smtClean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8010">
              <a:lnSpc>
                <a:spcPct val="100000"/>
              </a:lnSpc>
              <a:spcBef>
                <a:spcPts val="70"/>
              </a:spcBef>
            </a:pPr>
            <a:r>
              <a:rPr sz="1200" i="1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200" i="1" spc="-22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spc="15" baseline="-23809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sz="1050" spc="-165" baseline="-23809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200" spc="-16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i="1" spc="15" dirty="0" smtClean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200" i="1" spc="15" dirty="0" smtClean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5" dirty="0" smtClean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1200" spc="15" dirty="0" smtClean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5" dirty="0" smtClean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228600">
              <a:lnSpc>
                <a:spcPct val="100000"/>
              </a:lnSpc>
              <a:spcBef>
                <a:spcPts val="140"/>
              </a:spcBef>
              <a:buAutoNum type="arabicPeriod" startAt="3"/>
              <a:tabLst>
                <a:tab pos="469900" algn="l"/>
              </a:tabLst>
            </a:pP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Membuat tabel</a:t>
            </a:r>
            <a:r>
              <a:rPr sz="12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latin typeface="Arial" panose="020B0604020202020204" pitchFamily="34" charset="0"/>
                <a:cs typeface="Arial" panose="020B0604020202020204" pitchFamily="34" charset="0"/>
              </a:rPr>
              <a:t>pembantu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286267"/>
            <a:ext cx="3036071" cy="360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0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99" y="4230828"/>
            <a:ext cx="2382308" cy="898247"/>
          </a:xfrm>
          <a:prstGeom prst="rect">
            <a:avLst/>
          </a:prstGeom>
        </p:spPr>
      </p:pic>
      <p:sp>
        <p:nvSpPr>
          <p:cNvPr id="4" name="object 7"/>
          <p:cNvSpPr txBox="1"/>
          <p:nvPr/>
        </p:nvSpPr>
        <p:spPr>
          <a:xfrm>
            <a:off x="1219200" y="2057400"/>
            <a:ext cx="2966720" cy="4705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  <a:tabLst>
                <a:tab pos="687705" algn="l"/>
                <a:tab pos="2953385" algn="l"/>
              </a:tabLst>
            </a:pPr>
            <a:r>
              <a:rPr sz="1800" i="1" spc="82" baseline="-34722" dirty="0">
                <a:solidFill>
                  <a:srgbClr val="3B3B3B"/>
                </a:solidFill>
                <a:latin typeface="Liberation Serif"/>
                <a:cs typeface="Liberation Serif"/>
              </a:rPr>
              <a:t>r</a:t>
            </a:r>
            <a:r>
              <a:rPr sz="1800" spc="82" baseline="-34722" dirty="0">
                <a:solidFill>
                  <a:srgbClr val="3B3B3B"/>
                </a:solidFill>
                <a:latin typeface="Verdana"/>
                <a:cs typeface="Verdana"/>
              </a:rPr>
              <a:t>=</a:t>
            </a:r>
            <a:r>
              <a:rPr sz="1200" spc="55" dirty="0">
                <a:solidFill>
                  <a:srgbClr val="3B3B3B"/>
                </a:solidFill>
                <a:uFill>
                  <a:solidFill>
                    <a:srgbClr val="3B3B3B"/>
                  </a:solidFill>
                </a:uFill>
                <a:latin typeface="Verdana"/>
                <a:cs typeface="Verdana"/>
              </a:rPr>
              <a:t> 	</a:t>
            </a:r>
            <a:r>
              <a:rPr sz="1200" spc="-30" dirty="0">
                <a:solidFill>
                  <a:srgbClr val="3B3B3B"/>
                </a:solidFill>
                <a:uFill>
                  <a:solidFill>
                    <a:srgbClr val="3B3B3B"/>
                  </a:solidFill>
                </a:uFill>
                <a:latin typeface="Verdana"/>
                <a:cs typeface="Verdana"/>
              </a:rPr>
              <a:t>(</a:t>
            </a:r>
            <a:r>
              <a:rPr sz="1200" spc="-30" dirty="0">
                <a:solidFill>
                  <a:srgbClr val="3B3B3B"/>
                </a:solidFill>
                <a:uFill>
                  <a:solidFill>
                    <a:srgbClr val="3B3B3B"/>
                  </a:solidFill>
                </a:uFill>
                <a:latin typeface="Liberation Serif"/>
                <a:cs typeface="Liberation Serif"/>
              </a:rPr>
              <a:t>1</a:t>
            </a:r>
            <a:r>
              <a:rPr sz="1200" spc="-30" dirty="0">
                <a:solidFill>
                  <a:srgbClr val="3B3B3B"/>
                </a:solidFill>
                <a:latin typeface="Liberation Serif"/>
                <a:cs typeface="Liberation Serif"/>
              </a:rPr>
              <a:t>6</a:t>
            </a:r>
            <a:r>
              <a:rPr sz="1200" spc="-170" dirty="0">
                <a:solidFill>
                  <a:srgbClr val="3B3B3B"/>
                </a:solidFill>
                <a:latin typeface="Liberation Serif"/>
                <a:cs typeface="Liberation Serif"/>
              </a:rPr>
              <a:t> </a:t>
            </a:r>
            <a:r>
              <a:rPr sz="1200" spc="-30" dirty="0">
                <a:solidFill>
                  <a:srgbClr val="3B3B3B"/>
                </a:solidFill>
                <a:latin typeface="Liberation Serif"/>
                <a:cs typeface="Liberation Serif"/>
              </a:rPr>
              <a:t>.</a:t>
            </a:r>
            <a:r>
              <a:rPr sz="1200" spc="-30" dirty="0">
                <a:solidFill>
                  <a:srgbClr val="3B3B3B"/>
                </a:solidFill>
                <a:latin typeface="Verdana"/>
                <a:cs typeface="Verdana"/>
              </a:rPr>
              <a:t>(</a:t>
            </a:r>
            <a:r>
              <a:rPr sz="1200" spc="-30" dirty="0">
                <a:solidFill>
                  <a:srgbClr val="3B3B3B"/>
                </a:solidFill>
                <a:latin typeface="Liberation Serif"/>
                <a:cs typeface="Liberation Serif"/>
              </a:rPr>
              <a:t>82730</a:t>
            </a:r>
            <a:r>
              <a:rPr sz="1200" spc="-30" dirty="0">
                <a:solidFill>
                  <a:srgbClr val="3B3B3B"/>
                </a:solidFill>
                <a:latin typeface="Verdana"/>
                <a:cs typeface="Verdana"/>
              </a:rPr>
              <a:t>)−(</a:t>
            </a:r>
            <a:r>
              <a:rPr sz="1200" spc="-30" dirty="0">
                <a:solidFill>
                  <a:srgbClr val="3B3B3B"/>
                </a:solidFill>
                <a:latin typeface="Liberation Serif"/>
                <a:cs typeface="Liberation Serif"/>
              </a:rPr>
              <a:t>1168</a:t>
            </a:r>
            <a:r>
              <a:rPr sz="1200" spc="-30" dirty="0">
                <a:solidFill>
                  <a:srgbClr val="3B3B3B"/>
                </a:solidFill>
                <a:latin typeface="Verdana"/>
                <a:cs typeface="Verdana"/>
              </a:rPr>
              <a:t>)(</a:t>
            </a:r>
            <a:r>
              <a:rPr sz="1200" spc="-30" dirty="0">
                <a:solidFill>
                  <a:srgbClr val="3B3B3B"/>
                </a:solidFill>
                <a:latin typeface="Liberation Serif"/>
                <a:cs typeface="Liberation Serif"/>
              </a:rPr>
              <a:t>1128</a:t>
            </a:r>
            <a:r>
              <a:rPr sz="1200" spc="-30" dirty="0">
                <a:solidFill>
                  <a:srgbClr val="3B3B3B"/>
                </a:solidFill>
                <a:latin typeface="Verdana"/>
                <a:cs typeface="Verdana"/>
              </a:rPr>
              <a:t>))	</a:t>
            </a:r>
            <a:endParaRPr sz="1200" dirty="0">
              <a:latin typeface="Verdana"/>
              <a:cs typeface="Verdana"/>
            </a:endParaRPr>
          </a:p>
          <a:p>
            <a:pPr marL="222250">
              <a:lnSpc>
                <a:spcPts val="2080"/>
              </a:lnSpc>
            </a:pPr>
            <a:r>
              <a:rPr sz="1750" spc="-175" dirty="0">
                <a:solidFill>
                  <a:srgbClr val="3B3B3B"/>
                </a:solidFill>
                <a:latin typeface="Verdana"/>
                <a:cs typeface="Verdana"/>
              </a:rPr>
              <a:t>√</a:t>
            </a:r>
            <a:r>
              <a:rPr sz="1800" spc="-262" baseline="4629" dirty="0">
                <a:solidFill>
                  <a:srgbClr val="3B3B3B"/>
                </a:solidFill>
                <a:latin typeface="Verdana"/>
                <a:cs typeface="Verdana"/>
              </a:rPr>
              <a:t>(</a:t>
            </a:r>
            <a:r>
              <a:rPr sz="1800" spc="-262" baseline="4629" dirty="0">
                <a:solidFill>
                  <a:srgbClr val="3B3B3B"/>
                </a:solidFill>
                <a:latin typeface="Liberation Serif"/>
                <a:cs typeface="Liberation Serif"/>
              </a:rPr>
              <a:t>16.</a:t>
            </a:r>
            <a:r>
              <a:rPr sz="1800" spc="-217" baseline="4629" dirty="0">
                <a:solidFill>
                  <a:srgbClr val="3B3B3B"/>
                </a:solidFill>
                <a:latin typeface="Liberation Serif"/>
                <a:cs typeface="Liberation Serif"/>
              </a:rPr>
              <a:t> </a:t>
            </a:r>
            <a:r>
              <a:rPr sz="1800" spc="-30" baseline="4629" dirty="0">
                <a:solidFill>
                  <a:srgbClr val="3B3B3B"/>
                </a:solidFill>
                <a:latin typeface="Liberation Serif"/>
                <a:cs typeface="Liberation Serif"/>
              </a:rPr>
              <a:t>89116</a:t>
            </a:r>
            <a:r>
              <a:rPr sz="1800" spc="-30" baseline="4629" dirty="0">
                <a:solidFill>
                  <a:srgbClr val="3B3B3B"/>
                </a:solidFill>
                <a:latin typeface="Verdana"/>
                <a:cs typeface="Verdana"/>
              </a:rPr>
              <a:t>−(</a:t>
            </a:r>
            <a:r>
              <a:rPr sz="1800" spc="-30" baseline="4629" dirty="0">
                <a:solidFill>
                  <a:srgbClr val="3B3B3B"/>
                </a:solidFill>
                <a:latin typeface="Liberation Serif"/>
                <a:cs typeface="Liberation Serif"/>
              </a:rPr>
              <a:t>1168</a:t>
            </a:r>
            <a:r>
              <a:rPr sz="1800" spc="-30" baseline="4629" dirty="0">
                <a:solidFill>
                  <a:srgbClr val="3B3B3B"/>
                </a:solidFill>
                <a:latin typeface="Verdana"/>
                <a:cs typeface="Verdana"/>
              </a:rPr>
              <a:t>)</a:t>
            </a:r>
            <a:r>
              <a:rPr sz="1050" spc="-30" baseline="55555" dirty="0">
                <a:solidFill>
                  <a:srgbClr val="3B3B3B"/>
                </a:solidFill>
                <a:latin typeface="Liberation Serif"/>
                <a:cs typeface="Liberation Serif"/>
              </a:rPr>
              <a:t>2</a:t>
            </a:r>
            <a:r>
              <a:rPr sz="1050" spc="-120" baseline="55555" dirty="0">
                <a:solidFill>
                  <a:srgbClr val="3B3B3B"/>
                </a:solidFill>
                <a:latin typeface="Liberation Serif"/>
                <a:cs typeface="Liberation Serif"/>
              </a:rPr>
              <a:t> </a:t>
            </a:r>
            <a:r>
              <a:rPr sz="1800" baseline="4629" dirty="0">
                <a:solidFill>
                  <a:srgbClr val="3B3B3B"/>
                </a:solidFill>
                <a:latin typeface="Liberation Serif"/>
                <a:cs typeface="Liberation Serif"/>
              </a:rPr>
              <a:t>.</a:t>
            </a:r>
            <a:r>
              <a:rPr sz="1800" spc="-209" baseline="4629" dirty="0">
                <a:solidFill>
                  <a:srgbClr val="3B3B3B"/>
                </a:solidFill>
                <a:latin typeface="Liberation Serif"/>
                <a:cs typeface="Liberation Serif"/>
              </a:rPr>
              <a:t> </a:t>
            </a:r>
            <a:r>
              <a:rPr sz="1800" spc="-30" baseline="4629" dirty="0">
                <a:solidFill>
                  <a:srgbClr val="3B3B3B"/>
                </a:solidFill>
                <a:latin typeface="Verdana"/>
                <a:cs typeface="Verdana"/>
              </a:rPr>
              <a:t>(</a:t>
            </a:r>
            <a:r>
              <a:rPr sz="1800" spc="-30" baseline="4629" dirty="0">
                <a:solidFill>
                  <a:srgbClr val="3B3B3B"/>
                </a:solidFill>
                <a:latin typeface="Liberation Serif"/>
                <a:cs typeface="Liberation Serif"/>
              </a:rPr>
              <a:t>16.86018</a:t>
            </a:r>
            <a:r>
              <a:rPr sz="1800" spc="-30" baseline="4629" dirty="0">
                <a:solidFill>
                  <a:srgbClr val="3B3B3B"/>
                </a:solidFill>
                <a:latin typeface="Verdana"/>
                <a:cs typeface="Verdana"/>
              </a:rPr>
              <a:t>−(</a:t>
            </a:r>
            <a:r>
              <a:rPr sz="1800" spc="-442" baseline="4629" dirty="0">
                <a:solidFill>
                  <a:srgbClr val="3B3B3B"/>
                </a:solidFill>
                <a:latin typeface="Verdana"/>
                <a:cs typeface="Verdana"/>
              </a:rPr>
              <a:t> </a:t>
            </a:r>
            <a:r>
              <a:rPr sz="1800" spc="-44" baseline="4629" dirty="0">
                <a:solidFill>
                  <a:srgbClr val="3B3B3B"/>
                </a:solidFill>
                <a:latin typeface="Liberation Serif"/>
                <a:cs typeface="Liberation Serif"/>
              </a:rPr>
              <a:t>1128</a:t>
            </a:r>
            <a:r>
              <a:rPr sz="1800" spc="-44" baseline="4629" dirty="0">
                <a:solidFill>
                  <a:srgbClr val="3B3B3B"/>
                </a:solidFill>
                <a:latin typeface="Verdana"/>
                <a:cs typeface="Verdana"/>
              </a:rPr>
              <a:t>)</a:t>
            </a:r>
            <a:r>
              <a:rPr sz="1050" spc="-44" baseline="55555" dirty="0">
                <a:solidFill>
                  <a:srgbClr val="3B3B3B"/>
                </a:solidFill>
                <a:latin typeface="Liberation Serif"/>
                <a:cs typeface="Liberation Serif"/>
              </a:rPr>
              <a:t>2</a:t>
            </a:r>
            <a:r>
              <a:rPr sz="1050" spc="-120" baseline="55555" dirty="0">
                <a:solidFill>
                  <a:srgbClr val="3B3B3B"/>
                </a:solidFill>
                <a:latin typeface="Liberation Serif"/>
                <a:cs typeface="Liberation Serif"/>
              </a:rPr>
              <a:t> </a:t>
            </a:r>
            <a:r>
              <a:rPr sz="1800" spc="-232" baseline="4629" dirty="0">
                <a:solidFill>
                  <a:srgbClr val="3B3B3B"/>
                </a:solidFill>
                <a:latin typeface="Verdana"/>
                <a:cs typeface="Verdana"/>
              </a:rPr>
              <a:t>))</a:t>
            </a:r>
            <a:endParaRPr sz="1800" baseline="4629" dirty="0">
              <a:latin typeface="Verdana"/>
              <a:cs typeface="Verdana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1066800" y="762000"/>
            <a:ext cx="19812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Liberation Serif"/>
                <a:cs typeface="Liberation Serif"/>
              </a:rPr>
              <a:t>4. </a:t>
            </a:r>
            <a:r>
              <a:rPr sz="1600" spc="-5" dirty="0">
                <a:latin typeface="Liberation Serif"/>
                <a:cs typeface="Liberation Serif"/>
              </a:rPr>
              <a:t>Menentukan</a:t>
            </a:r>
            <a:r>
              <a:rPr sz="1600" spc="-60" dirty="0">
                <a:latin typeface="Liberation Serif"/>
                <a:cs typeface="Liberation Serif"/>
              </a:rPr>
              <a:t> </a:t>
            </a:r>
            <a:r>
              <a:rPr sz="1600" dirty="0">
                <a:latin typeface="Liberation Serif"/>
                <a:cs typeface="Liberation Serif"/>
              </a:rPr>
              <a:t>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120775" y="990600"/>
            <a:ext cx="3429000" cy="838200"/>
            <a:chOff x="1066800" y="1981200"/>
            <a:chExt cx="3429000" cy="838200"/>
          </a:xfrm>
        </p:grpSpPr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1068388" y="2209800"/>
              <a:ext cx="40163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r>
                <a:rPr lang="en-US">
                  <a:solidFill>
                    <a:srgbClr val="FF0000"/>
                  </a:solidFill>
                </a:rPr>
                <a:t>r=</a:t>
              </a:r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1917700" y="2025650"/>
              <a:ext cx="1792776" cy="340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600">
                  <a:solidFill>
                    <a:srgbClr val="000000"/>
                  </a:solidFill>
                  <a:latin typeface="Tahoma" panose="020B060403050404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r>
                <a:rPr lang="en-US" dirty="0" err="1" smtClean="0">
                  <a:solidFill>
                    <a:srgbClr val="FF0000"/>
                  </a:solidFill>
                </a:rPr>
                <a:t>n.</a:t>
              </a:r>
              <a:r>
                <a:rPr lang="en-US" dirty="0" err="1" smtClean="0">
                  <a:solidFill>
                    <a:srgbClr val="FF0000"/>
                  </a:solidFill>
                  <a:cs typeface="Tahoma" panose="020B0604030504040204" pitchFamily="34" charset="0"/>
                </a:rPr>
                <a:t>Σ</a:t>
              </a:r>
              <a:r>
                <a:rPr lang="en-US" dirty="0" err="1" smtClean="0">
                  <a:solidFill>
                    <a:srgbClr val="FF0000"/>
                  </a:solidFill>
                </a:rPr>
                <a:t>XY</a:t>
              </a:r>
              <a:r>
                <a:rPr lang="en-US" dirty="0" smtClean="0">
                  <a:solidFill>
                    <a:srgbClr val="FF0000"/>
                  </a:solidFill>
                </a:rPr>
                <a:t> </a:t>
              </a:r>
              <a:r>
                <a:rPr lang="en-US" dirty="0">
                  <a:solidFill>
                    <a:srgbClr val="FF0000"/>
                  </a:solidFill>
                </a:rPr>
                <a:t>– (</a:t>
              </a:r>
              <a:r>
                <a:rPr lang="en-US" dirty="0">
                  <a:solidFill>
                    <a:srgbClr val="FF0000"/>
                  </a:solidFill>
                  <a:cs typeface="Tahoma" panose="020B0604030504040204" pitchFamily="34" charset="0"/>
                </a:rPr>
                <a:t>ΣX</a:t>
              </a:r>
              <a:r>
                <a:rPr lang="en-US" dirty="0" smtClean="0">
                  <a:solidFill>
                    <a:srgbClr val="FF0000"/>
                  </a:solidFill>
                  <a:cs typeface="Tahoma" panose="020B0604030504040204" pitchFamily="34" charset="0"/>
                </a:rPr>
                <a:t>).(</a:t>
              </a:r>
              <a:r>
                <a:rPr lang="en-US" dirty="0">
                  <a:solidFill>
                    <a:srgbClr val="FF0000"/>
                  </a:solidFill>
                  <a:cs typeface="Tahoma" panose="020B0604030504040204" pitchFamily="34" charset="0"/>
                </a:rPr>
                <a:t>ΣY)</a:t>
              </a: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066800" y="1981200"/>
              <a:ext cx="3429000" cy="838200"/>
              <a:chOff x="1066800" y="1981200"/>
              <a:chExt cx="3429000" cy="838200"/>
            </a:xfrm>
          </p:grpSpPr>
          <p:sp>
            <p:nvSpPr>
              <p:cNvPr id="10" name="Text Box 5"/>
              <p:cNvSpPr txBox="1">
                <a:spLocks noChangeArrowheads="1"/>
              </p:cNvSpPr>
              <p:nvPr/>
            </p:nvSpPr>
            <p:spPr bwMode="auto">
              <a:xfrm>
                <a:off x="1597025" y="2406650"/>
                <a:ext cx="1473778" cy="3407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r>
                  <a:rPr lang="en-US" dirty="0" smtClean="0">
                    <a:solidFill>
                      <a:srgbClr val="FF0000"/>
                    </a:solidFill>
                  </a:rPr>
                  <a:t>n</a:t>
                </a:r>
                <a:r>
                  <a:rPr lang="en-US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ΣX</a:t>
                </a:r>
                <a:r>
                  <a:rPr lang="en-US" baseline="30000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2</a:t>
                </a:r>
                <a:r>
                  <a:rPr lang="en-US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  <a:cs typeface="Tahoma" panose="020B0604030504040204" pitchFamily="34" charset="0"/>
                  </a:rPr>
                  <a:t>– (ΣX)</a:t>
                </a:r>
                <a:r>
                  <a:rPr lang="en-US" baseline="30000" dirty="0">
                    <a:solidFill>
                      <a:srgbClr val="FF0000"/>
                    </a:solidFill>
                    <a:cs typeface="Tahoma" panose="020B0604030504040204" pitchFamily="34" charset="0"/>
                  </a:rPr>
                  <a:t>2</a:t>
                </a:r>
                <a:r>
                  <a:rPr lang="en-US" dirty="0">
                    <a:solidFill>
                      <a:srgbClr val="FF0000"/>
                    </a:solidFill>
                    <a:cs typeface="Tahoma" panose="020B0604030504040204" pitchFamily="34" charset="0"/>
                  </a:rPr>
                  <a:t> x</a:t>
                </a:r>
              </a:p>
            </p:txBody>
          </p:sp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3136900" y="2406650"/>
                <a:ext cx="1308669" cy="3407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1600">
                    <a:solidFill>
                      <a:srgbClr val="000000"/>
                    </a:solidFill>
                    <a:latin typeface="Tahoma" panose="020B0604030504040204" pitchFamily="34" charset="0"/>
                    <a:ea typeface="Lucida Sans Unicode" panose="020B0602030504020204" pitchFamily="34" charset="0"/>
                    <a:cs typeface="Lucida Sans Unicode" panose="020B0602030504020204" pitchFamily="34" charset="0"/>
                  </a:defRPr>
                </a:lvl9pPr>
              </a:lstStyle>
              <a:p>
                <a:r>
                  <a:rPr lang="en-US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nΣY</a:t>
                </a:r>
                <a:r>
                  <a:rPr lang="en-US" baseline="30000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2</a:t>
                </a:r>
                <a:r>
                  <a:rPr lang="en-US" dirty="0" smtClean="0">
                    <a:solidFill>
                      <a:srgbClr val="FF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  <a:cs typeface="Tahoma" panose="020B0604030504040204" pitchFamily="34" charset="0"/>
                  </a:rPr>
                  <a:t>– (ΣY)</a:t>
                </a:r>
                <a:r>
                  <a:rPr lang="en-US" baseline="30000" dirty="0">
                    <a:solidFill>
                      <a:srgbClr val="FF0000"/>
                    </a:solidFill>
                    <a:cs typeface="Tahoma" panose="020B0604030504040204" pitchFamily="34" charset="0"/>
                  </a:rPr>
                  <a:t>2</a:t>
                </a:r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1066800" y="1981200"/>
                <a:ext cx="3429000" cy="838200"/>
                <a:chOff x="1066800" y="1981200"/>
                <a:chExt cx="3429000" cy="838200"/>
              </a:xfrm>
            </p:grpSpPr>
            <p:sp>
              <p:nvSpPr>
                <p:cNvPr id="13" name="Line 7"/>
                <p:cNvSpPr>
                  <a:spLocks noChangeShapeType="1"/>
                </p:cNvSpPr>
                <p:nvPr/>
              </p:nvSpPr>
              <p:spPr bwMode="auto">
                <a:xfrm>
                  <a:off x="1447800" y="2362200"/>
                  <a:ext cx="2895600" cy="1588"/>
                </a:xfrm>
                <a:prstGeom prst="line">
                  <a:avLst/>
                </a:prstGeom>
                <a:noFill/>
                <a:ln w="9360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4" name="Line 8"/>
                <p:cNvSpPr>
                  <a:spLocks noChangeShapeType="1"/>
                </p:cNvSpPr>
                <p:nvPr/>
              </p:nvSpPr>
              <p:spPr bwMode="auto">
                <a:xfrm>
                  <a:off x="1546578" y="2436812"/>
                  <a:ext cx="1219200" cy="1588"/>
                </a:xfrm>
                <a:prstGeom prst="line">
                  <a:avLst/>
                </a:prstGeom>
                <a:noFill/>
                <a:ln w="9360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5" name="Line 9"/>
                <p:cNvSpPr>
                  <a:spLocks noChangeShapeType="1"/>
                </p:cNvSpPr>
                <p:nvPr/>
              </p:nvSpPr>
              <p:spPr bwMode="auto">
                <a:xfrm>
                  <a:off x="3166533" y="2414234"/>
                  <a:ext cx="1143000" cy="1588"/>
                </a:xfrm>
                <a:prstGeom prst="line">
                  <a:avLst/>
                </a:prstGeom>
                <a:noFill/>
                <a:ln w="9360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" name="Rectangle 10"/>
                <p:cNvSpPr>
                  <a:spLocks noChangeArrowheads="1"/>
                </p:cNvSpPr>
                <p:nvPr/>
              </p:nvSpPr>
              <p:spPr bwMode="auto">
                <a:xfrm>
                  <a:off x="1066800" y="1981200"/>
                  <a:ext cx="3429000" cy="838200"/>
                </a:xfrm>
                <a:prstGeom prst="rect">
                  <a:avLst/>
                </a:prstGeom>
                <a:noFill/>
                <a:ln w="9360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7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343025" y="2379663"/>
                  <a:ext cx="333375" cy="3984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1pPr>
                  <a:lvl2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2pPr>
                  <a:lvl3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3pPr>
                  <a:lvl4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4pPr>
                  <a:lvl5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9pPr>
                </a:lstStyle>
                <a:p>
                  <a:r>
                    <a:rPr lang="en-US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Tahoma" panose="020B0604030504040204" pitchFamily="34" charset="0"/>
                    </a:rPr>
                    <a:t>√</a:t>
                  </a:r>
                </a:p>
              </p:txBody>
            </p:sp>
            <p:sp>
              <p:nvSpPr>
                <p:cNvPr id="18" name="Text Box 98"/>
                <p:cNvSpPr txBox="1">
                  <a:spLocks noChangeArrowheads="1"/>
                </p:cNvSpPr>
                <p:nvPr/>
              </p:nvSpPr>
              <p:spPr bwMode="auto">
                <a:xfrm>
                  <a:off x="2943225" y="2362200"/>
                  <a:ext cx="333375" cy="3984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1pPr>
                  <a:lvl2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2pPr>
                  <a:lvl3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3pPr>
                  <a:lvl4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4pPr>
                  <a:lvl5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1600">
                      <a:solidFill>
                        <a:srgbClr val="000000"/>
                      </a:solidFill>
                      <a:latin typeface="Tahoma" panose="020B0604030504040204" pitchFamily="34" charset="0"/>
                      <a:ea typeface="Lucida Sans Unicode" panose="020B0602030504020204" pitchFamily="34" charset="0"/>
                      <a:cs typeface="Lucida Sans Unicode" panose="020B0602030504020204" pitchFamily="34" charset="0"/>
                    </a:defRPr>
                  </a:lvl9pPr>
                </a:lstStyle>
                <a:p>
                  <a:r>
                    <a:rPr lang="en-US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Tahoma" panose="020B0604030504040204" pitchFamily="34" charset="0"/>
                    </a:rPr>
                    <a:t>√</a:t>
                  </a:r>
                </a:p>
              </p:txBody>
            </p:sp>
          </p:grpSp>
        </p:grpSp>
      </p:grpSp>
      <p:cxnSp>
        <p:nvCxnSpPr>
          <p:cNvPr id="21" name="Straight Connector 20"/>
          <p:cNvCxnSpPr/>
          <p:nvPr/>
        </p:nvCxnSpPr>
        <p:spPr>
          <a:xfrm>
            <a:off x="1600553" y="2274711"/>
            <a:ext cx="2585367" cy="66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bject 3"/>
          <p:cNvSpPr txBox="1"/>
          <p:nvPr/>
        </p:nvSpPr>
        <p:spPr>
          <a:xfrm>
            <a:off x="1219200" y="2756534"/>
            <a:ext cx="1577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7205" algn="l"/>
                <a:tab pos="1083945" algn="l"/>
              </a:tabLst>
            </a:pPr>
            <a:r>
              <a:rPr sz="1200" i="1" spc="55" dirty="0">
                <a:solidFill>
                  <a:srgbClr val="3B3B3B"/>
                </a:solidFill>
                <a:latin typeface="Liberation Serif"/>
                <a:cs typeface="Liberation Serif"/>
              </a:rPr>
              <a:t>r</a:t>
            </a:r>
            <a:r>
              <a:rPr sz="1200" spc="55" dirty="0">
                <a:solidFill>
                  <a:srgbClr val="3B3B3B"/>
                </a:solidFill>
                <a:latin typeface="Verdana"/>
                <a:cs typeface="Verdana"/>
              </a:rPr>
              <a:t>=</a:t>
            </a:r>
            <a:r>
              <a:rPr sz="1800" u="sng" spc="82" baseline="32407" dirty="0">
                <a:solidFill>
                  <a:srgbClr val="3B3B3B"/>
                </a:solidFill>
                <a:uFill>
                  <a:solidFill>
                    <a:srgbClr val="3B3B3B"/>
                  </a:solidFill>
                </a:uFill>
                <a:latin typeface="Verdana"/>
                <a:cs typeface="Verdana"/>
              </a:rPr>
              <a:t> 	</a:t>
            </a:r>
            <a:r>
              <a:rPr sz="1800" u="sng" spc="-7" baseline="32407" dirty="0">
                <a:solidFill>
                  <a:srgbClr val="3B3B3B"/>
                </a:solidFill>
                <a:uFill>
                  <a:solidFill>
                    <a:srgbClr val="3B3B3B"/>
                  </a:solidFill>
                </a:uFill>
                <a:latin typeface="Liberation Serif"/>
                <a:cs typeface="Liberation Serif"/>
              </a:rPr>
              <a:t>6176	</a:t>
            </a:r>
            <a:r>
              <a:rPr sz="1200" spc="-5" dirty="0">
                <a:solidFill>
                  <a:srgbClr val="3B3B3B"/>
                </a:solidFill>
                <a:latin typeface="Verdana"/>
                <a:cs typeface="Verdana"/>
              </a:rPr>
              <a:t>=</a:t>
            </a:r>
            <a:r>
              <a:rPr sz="1200" spc="-5" dirty="0">
                <a:solidFill>
                  <a:srgbClr val="3B3B3B"/>
                </a:solidFill>
                <a:latin typeface="Liberation Serif"/>
                <a:cs typeface="Liberation Serif"/>
              </a:rPr>
              <a:t>0,077</a:t>
            </a:r>
            <a:endParaRPr sz="1200" dirty="0">
              <a:latin typeface="Liberation Serif"/>
              <a:cs typeface="Liberation Serif"/>
            </a:endParaRPr>
          </a:p>
        </p:txBody>
      </p:sp>
      <p:sp>
        <p:nvSpPr>
          <p:cNvPr id="23" name="object 2"/>
          <p:cNvSpPr txBox="1"/>
          <p:nvPr/>
        </p:nvSpPr>
        <p:spPr>
          <a:xfrm>
            <a:off x="1397000" y="2864307"/>
            <a:ext cx="882650" cy="2495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spc="-45" dirty="0">
                <a:solidFill>
                  <a:srgbClr val="3B3B3B"/>
                </a:solidFill>
                <a:latin typeface="Verdana"/>
                <a:cs typeface="Verdana"/>
              </a:rPr>
              <a:t>√</a:t>
            </a:r>
            <a:r>
              <a:rPr sz="1800" spc="-67" baseline="2314" dirty="0">
                <a:solidFill>
                  <a:srgbClr val="3B3B3B"/>
                </a:solidFill>
                <a:latin typeface="Liberation Serif"/>
                <a:cs typeface="Liberation Serif"/>
              </a:rPr>
              <a:t>6403811328</a:t>
            </a:r>
            <a:endParaRPr sz="1800" baseline="2314" dirty="0">
              <a:latin typeface="Liberation Serif"/>
              <a:cs typeface="Liberation Serif"/>
            </a:endParaRPr>
          </a:p>
        </p:txBody>
      </p:sp>
      <p:sp>
        <p:nvSpPr>
          <p:cNvPr id="24" name="object 4"/>
          <p:cNvSpPr txBox="1"/>
          <p:nvPr/>
        </p:nvSpPr>
        <p:spPr>
          <a:xfrm>
            <a:off x="1066800" y="3505200"/>
            <a:ext cx="2918460" cy="7620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00"/>
              </a:spcBef>
              <a:buAutoNum type="arabicPeriod" startAt="5"/>
              <a:tabLst>
                <a:tab pos="241300" algn="l"/>
              </a:tabLst>
            </a:pPr>
            <a:r>
              <a:rPr sz="1200" spc="-5" dirty="0">
                <a:latin typeface="Liberation Serif"/>
                <a:cs typeface="Liberation Serif"/>
              </a:rPr>
              <a:t>Menentukan</a:t>
            </a:r>
            <a:r>
              <a:rPr sz="1200" dirty="0">
                <a:latin typeface="Liberation Serif"/>
                <a:cs typeface="Liberation Serif"/>
              </a:rPr>
              <a:t> </a:t>
            </a:r>
            <a:r>
              <a:rPr sz="1200" spc="-5" dirty="0">
                <a:latin typeface="Liberation Serif"/>
                <a:cs typeface="Liberation Serif"/>
              </a:rPr>
              <a:t>KP</a:t>
            </a:r>
            <a:endParaRPr sz="1200" dirty="0">
              <a:latin typeface="Liberation Serif"/>
              <a:cs typeface="Liberation Serif"/>
            </a:endParaRPr>
          </a:p>
          <a:p>
            <a:pPr marL="358775">
              <a:lnSpc>
                <a:spcPct val="100000"/>
              </a:lnSpc>
              <a:spcBef>
                <a:spcPts val="100"/>
              </a:spcBef>
            </a:pPr>
            <a:r>
              <a:rPr sz="1200" i="1" spc="15" dirty="0">
                <a:solidFill>
                  <a:srgbClr val="3B3B3B"/>
                </a:solidFill>
                <a:latin typeface="Liberation Serif"/>
                <a:cs typeface="Liberation Serif"/>
              </a:rPr>
              <a:t>KP</a:t>
            </a:r>
            <a:r>
              <a:rPr sz="1200" spc="15" dirty="0">
                <a:solidFill>
                  <a:srgbClr val="3B3B3B"/>
                </a:solidFill>
                <a:latin typeface="Verdana"/>
                <a:cs typeface="Verdana"/>
              </a:rPr>
              <a:t>=</a:t>
            </a:r>
            <a:r>
              <a:rPr sz="1200" i="1" spc="15" dirty="0">
                <a:solidFill>
                  <a:srgbClr val="3B3B3B"/>
                </a:solidFill>
                <a:latin typeface="Liberation Serif"/>
                <a:cs typeface="Liberation Serif"/>
              </a:rPr>
              <a:t>r</a:t>
            </a:r>
            <a:r>
              <a:rPr sz="1050" spc="22" baseline="47619" dirty="0">
                <a:solidFill>
                  <a:srgbClr val="3B3B3B"/>
                </a:solidFill>
                <a:latin typeface="Liberation Serif"/>
                <a:cs typeface="Liberation Serif"/>
              </a:rPr>
              <a:t>2 </a:t>
            </a:r>
            <a:r>
              <a:rPr sz="1200" i="1" dirty="0">
                <a:solidFill>
                  <a:srgbClr val="3B3B3B"/>
                </a:solidFill>
                <a:latin typeface="Liberation Serif"/>
                <a:cs typeface="Liberation Serif"/>
              </a:rPr>
              <a:t>x </a:t>
            </a:r>
            <a:r>
              <a:rPr sz="1200" dirty="0">
                <a:solidFill>
                  <a:srgbClr val="3B3B3B"/>
                </a:solidFill>
                <a:latin typeface="Liberation Serif"/>
                <a:cs typeface="Liberation Serif"/>
              </a:rPr>
              <a:t>100 </a:t>
            </a:r>
            <a:r>
              <a:rPr sz="1800" baseline="2314" dirty="0">
                <a:latin typeface="Liberation Serif"/>
                <a:cs typeface="Liberation Serif"/>
              </a:rPr>
              <a:t>%=(0,077)</a:t>
            </a:r>
            <a:r>
              <a:rPr sz="1050" baseline="39682" dirty="0">
                <a:latin typeface="Liberation Serif"/>
                <a:cs typeface="Liberation Serif"/>
              </a:rPr>
              <a:t>2 </a:t>
            </a:r>
            <a:r>
              <a:rPr sz="1800" baseline="2314" dirty="0">
                <a:latin typeface="Liberation Serif"/>
                <a:cs typeface="Liberation Serif"/>
              </a:rPr>
              <a:t>x 100</a:t>
            </a:r>
            <a:r>
              <a:rPr sz="1800" spc="-112" baseline="2314" dirty="0">
                <a:latin typeface="Liberation Serif"/>
                <a:cs typeface="Liberation Serif"/>
              </a:rPr>
              <a:t> </a:t>
            </a:r>
            <a:r>
              <a:rPr sz="1800" baseline="2314" dirty="0">
                <a:latin typeface="Liberation Serif"/>
                <a:cs typeface="Liberation Serif"/>
              </a:rPr>
              <a:t>%=0.5%</a:t>
            </a:r>
          </a:p>
          <a:p>
            <a:pPr marL="241300" indent="-228600">
              <a:lnSpc>
                <a:spcPct val="100000"/>
              </a:lnSpc>
              <a:spcBef>
                <a:spcPts val="1280"/>
              </a:spcBef>
              <a:buAutoNum type="arabicPeriod" startAt="6"/>
              <a:tabLst>
                <a:tab pos="241300" algn="l"/>
                <a:tab pos="1395095" algn="l"/>
              </a:tabLst>
            </a:pPr>
            <a:r>
              <a:rPr sz="1200" spc="-5" dirty="0">
                <a:latin typeface="Liberation Serif"/>
                <a:cs typeface="Liberation Serif"/>
              </a:rPr>
              <a:t>Uji</a:t>
            </a:r>
            <a:r>
              <a:rPr sz="1200" spc="-50" dirty="0">
                <a:latin typeface="Liberation Serif"/>
                <a:cs typeface="Liberation Serif"/>
              </a:rPr>
              <a:t> </a:t>
            </a:r>
            <a:r>
              <a:rPr sz="1200" spc="-5" dirty="0">
                <a:latin typeface="Liberation Serif"/>
                <a:cs typeface="Liberation Serif"/>
              </a:rPr>
              <a:t>signifika</a:t>
            </a:r>
            <a:r>
              <a:rPr sz="1200" spc="-5" dirty="0">
                <a:uFill>
                  <a:solidFill>
                    <a:srgbClr val="3B3B3B"/>
                  </a:solidFill>
                </a:uFill>
                <a:latin typeface="Liberation Serif"/>
                <a:cs typeface="Liberation Serif"/>
              </a:rPr>
              <a:t>nsi	</a:t>
            </a:r>
            <a:endParaRPr sz="1200" dirty="0">
              <a:latin typeface="Liberation Serif"/>
              <a:cs typeface="Liberation Serif"/>
            </a:endParaRPr>
          </a:p>
        </p:txBody>
      </p:sp>
      <p:sp>
        <p:nvSpPr>
          <p:cNvPr id="26" name="object 8"/>
          <p:cNvSpPr txBox="1"/>
          <p:nvPr/>
        </p:nvSpPr>
        <p:spPr>
          <a:xfrm>
            <a:off x="3324860" y="4467717"/>
            <a:ext cx="1320800" cy="39626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-7" baseline="-34722" dirty="0" smtClean="0">
                <a:solidFill>
                  <a:srgbClr val="3B3B3B"/>
                </a:solidFill>
                <a:latin typeface="Verdana"/>
                <a:cs typeface="Verdana"/>
              </a:rPr>
              <a:t>=</a:t>
            </a:r>
            <a:r>
              <a:rPr sz="1800" spc="-7" baseline="-34722" dirty="0" smtClean="0">
                <a:solidFill>
                  <a:srgbClr val="3B3B3B"/>
                </a:solidFill>
                <a:latin typeface="Liberation Serif"/>
                <a:cs typeface="Liberation Serif"/>
              </a:rPr>
              <a:t>0,576</a:t>
            </a:r>
            <a:endParaRPr lang="en-US" sz="1800" spc="-7" baseline="-34722" dirty="0" smtClean="0">
              <a:solidFill>
                <a:srgbClr val="3B3B3B"/>
              </a:solidFill>
              <a:latin typeface="Liberation Serif"/>
              <a:cs typeface="Liberation Serif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endParaRPr sz="1800" baseline="-34722" dirty="0">
              <a:latin typeface="Liberation Serif"/>
              <a:cs typeface="Liberation Serif"/>
            </a:endParaRPr>
          </a:p>
        </p:txBody>
      </p:sp>
      <p:sp>
        <p:nvSpPr>
          <p:cNvPr id="27" name="object 17"/>
          <p:cNvSpPr txBox="1"/>
          <p:nvPr/>
        </p:nvSpPr>
        <p:spPr>
          <a:xfrm>
            <a:off x="1288732" y="5438916"/>
            <a:ext cx="341693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  <a:tabLst>
                <a:tab pos="1737995" algn="l"/>
                <a:tab pos="1838325" algn="l"/>
              </a:tabLst>
            </a:pPr>
            <a:r>
              <a:rPr sz="1200" spc="-5" dirty="0">
                <a:latin typeface="Liberation Serif"/>
                <a:cs typeface="Liberation Serif"/>
              </a:rPr>
              <a:t>db=16-2=14</a:t>
            </a:r>
            <a:r>
              <a:rPr sz="1200" spc="25" dirty="0">
                <a:latin typeface="Liberation Serif"/>
                <a:cs typeface="Liberation Serif"/>
              </a:rPr>
              <a:t> </a:t>
            </a:r>
            <a:r>
              <a:rPr sz="1200" spc="-5" dirty="0">
                <a:latin typeface="Liberation Serif"/>
                <a:cs typeface="Liberation Serif"/>
              </a:rPr>
              <a:t>diperoleh</a:t>
            </a:r>
            <a:r>
              <a:rPr sz="1200" spc="25" dirty="0">
                <a:latin typeface="Liberation Serif"/>
                <a:cs typeface="Liberation Serif"/>
              </a:rPr>
              <a:t> </a:t>
            </a:r>
            <a:r>
              <a:rPr sz="1200" spc="-5" dirty="0">
                <a:latin typeface="Liberation Serif"/>
                <a:cs typeface="Liberation Serif"/>
              </a:rPr>
              <a:t>nilai		</a:t>
            </a:r>
            <a:r>
              <a:rPr sz="1800" i="1" spc="7" baseline="2314" dirty="0">
                <a:solidFill>
                  <a:srgbClr val="3B3B3B"/>
                </a:solidFill>
                <a:latin typeface="Liberation Serif"/>
                <a:cs typeface="Liberation Serif"/>
              </a:rPr>
              <a:t>t</a:t>
            </a:r>
            <a:r>
              <a:rPr sz="1050" i="1" spc="7" baseline="-19841" dirty="0">
                <a:solidFill>
                  <a:srgbClr val="3B3B3B"/>
                </a:solidFill>
                <a:latin typeface="Liberation Serif"/>
                <a:cs typeface="Liberation Serif"/>
              </a:rPr>
              <a:t>tabel </a:t>
            </a:r>
            <a:r>
              <a:rPr sz="1800" spc="-7" baseline="2314" dirty="0">
                <a:solidFill>
                  <a:srgbClr val="3B3B3B"/>
                </a:solidFill>
                <a:latin typeface="Verdana"/>
                <a:cs typeface="Verdana"/>
              </a:rPr>
              <a:t>=</a:t>
            </a:r>
            <a:r>
              <a:rPr sz="1800" spc="-7" baseline="2314" dirty="0">
                <a:solidFill>
                  <a:srgbClr val="3B3B3B"/>
                </a:solidFill>
                <a:latin typeface="Liberation Serif"/>
                <a:cs typeface="Liberation Serif"/>
              </a:rPr>
              <a:t>1,761 </a:t>
            </a:r>
            <a:r>
              <a:rPr sz="1200" spc="-5" dirty="0">
                <a:latin typeface="Liberation Serif"/>
                <a:cs typeface="Liberation Serif"/>
              </a:rPr>
              <a:t>dan</a:t>
            </a:r>
            <a:r>
              <a:rPr sz="1200" spc="-135" dirty="0">
                <a:latin typeface="Liberation Serif"/>
                <a:cs typeface="Liberation Serif"/>
              </a:rPr>
              <a:t> </a:t>
            </a:r>
            <a:r>
              <a:rPr sz="1200" spc="-5" dirty="0">
                <a:latin typeface="Liberation Serif"/>
                <a:cs typeface="Liberation Serif"/>
              </a:rPr>
              <a:t>ternyata  maka tidak</a:t>
            </a:r>
            <a:r>
              <a:rPr sz="1200" spc="35" dirty="0">
                <a:latin typeface="Liberation Serif"/>
                <a:cs typeface="Liberation Serif"/>
              </a:rPr>
              <a:t> </a:t>
            </a:r>
            <a:r>
              <a:rPr sz="1200" spc="-5" dirty="0" err="1">
                <a:latin typeface="Liberation Serif"/>
                <a:cs typeface="Liberation Serif"/>
              </a:rPr>
              <a:t>signifikan</a:t>
            </a:r>
            <a:r>
              <a:rPr sz="1200" spc="10" dirty="0">
                <a:latin typeface="Liberation Serif"/>
                <a:cs typeface="Liberation Serif"/>
              </a:rPr>
              <a:t> </a:t>
            </a:r>
            <a:r>
              <a:rPr sz="1200" spc="-5" dirty="0" err="1" smtClean="0">
                <a:latin typeface="Liberation Serif"/>
                <a:cs typeface="Liberation Serif"/>
              </a:rPr>
              <a:t>dan</a:t>
            </a:r>
            <a:r>
              <a:rPr lang="en-US" sz="1200" spc="-5" dirty="0" smtClean="0">
                <a:latin typeface="Liberation Serif"/>
                <a:cs typeface="Liberation Serif"/>
              </a:rPr>
              <a:t> </a:t>
            </a:r>
            <a:r>
              <a:rPr sz="1200" i="1" spc="10" dirty="0" smtClean="0">
                <a:solidFill>
                  <a:srgbClr val="3B3B3B"/>
                </a:solidFill>
                <a:latin typeface="Liberation Serif"/>
                <a:cs typeface="Liberation Serif"/>
              </a:rPr>
              <a:t>h</a:t>
            </a:r>
            <a:r>
              <a:rPr sz="1050" spc="15" baseline="-23809" dirty="0" smtClean="0">
                <a:solidFill>
                  <a:srgbClr val="3B3B3B"/>
                </a:solidFill>
                <a:latin typeface="Liberation Serif"/>
                <a:cs typeface="Liberation Serif"/>
              </a:rPr>
              <a:t>0</a:t>
            </a:r>
            <a:r>
              <a:rPr sz="1050" spc="225" baseline="-23809" dirty="0" smtClean="0">
                <a:solidFill>
                  <a:srgbClr val="3B3B3B"/>
                </a:solidFill>
                <a:latin typeface="Liberation Serif"/>
                <a:cs typeface="Liberation Serif"/>
              </a:rPr>
              <a:t> </a:t>
            </a:r>
            <a:r>
              <a:rPr sz="1200" spc="-5" dirty="0">
                <a:latin typeface="Liberation Serif"/>
                <a:cs typeface="Liberation Serif"/>
              </a:rPr>
              <a:t>diterima</a:t>
            </a:r>
            <a:endParaRPr sz="1200" dirty="0">
              <a:latin typeface="Liberation Serif"/>
              <a:cs typeface="Liberation Serif"/>
            </a:endParaRPr>
          </a:p>
        </p:txBody>
      </p:sp>
      <p:sp>
        <p:nvSpPr>
          <p:cNvPr id="28" name="object 14"/>
          <p:cNvSpPr txBox="1"/>
          <p:nvPr/>
        </p:nvSpPr>
        <p:spPr>
          <a:xfrm>
            <a:off x="1049867" y="5196060"/>
            <a:ext cx="293539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9535" algn="l"/>
              </a:tabLst>
            </a:pPr>
            <a:r>
              <a:rPr sz="1200" dirty="0">
                <a:latin typeface="Liberation Serif"/>
                <a:cs typeface="Liberation Serif"/>
              </a:rPr>
              <a:t>7.  </a:t>
            </a:r>
            <a:r>
              <a:rPr sz="1200" spc="15" dirty="0">
                <a:latin typeface="Liberation Serif"/>
                <a:cs typeface="Liberation Serif"/>
              </a:rPr>
              <a:t> </a:t>
            </a:r>
            <a:r>
              <a:rPr sz="1200" spc="-5" dirty="0" err="1" smtClean="0">
                <a:latin typeface="Liberation Serif"/>
                <a:cs typeface="Liberation Serif"/>
              </a:rPr>
              <a:t>Menentukan</a:t>
            </a:r>
            <a:r>
              <a:rPr lang="en-US" sz="1200" spc="-5" dirty="0" smtClean="0">
                <a:latin typeface="Liberation Serif"/>
                <a:cs typeface="Liberation Serif"/>
              </a:rPr>
              <a:t> </a:t>
            </a:r>
            <a:r>
              <a:rPr lang="el-GR" sz="1200" spc="-5" dirty="0" smtClean="0">
                <a:latin typeface="Liberation Serif"/>
                <a:cs typeface="Liberation Serif"/>
              </a:rPr>
              <a:t>α</a:t>
            </a:r>
            <a:r>
              <a:rPr lang="en-US" sz="1200" spc="-5" dirty="0" smtClean="0">
                <a:latin typeface="Liberation Serif"/>
                <a:cs typeface="Liberation Serif"/>
              </a:rPr>
              <a:t> = 0,05</a:t>
            </a:r>
            <a:r>
              <a:rPr sz="1200" spc="-5" dirty="0">
                <a:latin typeface="Liberation Serif"/>
                <a:cs typeface="Liberation Serif"/>
              </a:rPr>
              <a:t>	dengan </a:t>
            </a:r>
            <a:r>
              <a:rPr sz="1200" dirty="0" err="1">
                <a:latin typeface="Liberation Serif"/>
                <a:cs typeface="Liberation Serif"/>
              </a:rPr>
              <a:t>db</a:t>
            </a:r>
            <a:r>
              <a:rPr sz="1200" spc="-60" dirty="0">
                <a:latin typeface="Liberation Serif"/>
                <a:cs typeface="Liberation Serif"/>
              </a:rPr>
              <a:t> </a:t>
            </a:r>
            <a:r>
              <a:rPr sz="1200" dirty="0" smtClean="0">
                <a:latin typeface="Liberation Serif"/>
                <a:cs typeface="Liberation Serif"/>
              </a:rPr>
              <a:t>=</a:t>
            </a:r>
            <a:r>
              <a:rPr lang="en-US" sz="1200" dirty="0" smtClean="0">
                <a:latin typeface="Liberation Serif"/>
                <a:cs typeface="Liberation Serif"/>
              </a:rPr>
              <a:t> </a:t>
            </a:r>
            <a:r>
              <a:rPr sz="1200" dirty="0" smtClean="0">
                <a:latin typeface="Liberation Serif"/>
                <a:cs typeface="Liberation Serif"/>
              </a:rPr>
              <a:t>n-2</a:t>
            </a:r>
            <a:endParaRPr sz="1200" dirty="0">
              <a:latin typeface="Liberation Serif"/>
              <a:cs typeface="Liberation Serif"/>
            </a:endParaRPr>
          </a:p>
        </p:txBody>
      </p:sp>
      <p:sp>
        <p:nvSpPr>
          <p:cNvPr id="29" name="object 15"/>
          <p:cNvSpPr txBox="1"/>
          <p:nvPr/>
        </p:nvSpPr>
        <p:spPr>
          <a:xfrm>
            <a:off x="4645660" y="5438916"/>
            <a:ext cx="673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7" baseline="13888" dirty="0">
                <a:solidFill>
                  <a:srgbClr val="3B3B3B"/>
                </a:solidFill>
                <a:latin typeface="Liberation Serif"/>
                <a:cs typeface="Liberation Serif"/>
              </a:rPr>
              <a:t>t</a:t>
            </a:r>
            <a:r>
              <a:rPr sz="1800" i="1" spc="-315" baseline="13888" dirty="0">
                <a:solidFill>
                  <a:srgbClr val="3B3B3B"/>
                </a:solidFill>
                <a:latin typeface="Liberation Serif"/>
                <a:cs typeface="Liberation Serif"/>
              </a:rPr>
              <a:t> </a:t>
            </a:r>
            <a:r>
              <a:rPr sz="700" i="1" spc="5" dirty="0">
                <a:solidFill>
                  <a:srgbClr val="3B3B3B"/>
                </a:solidFill>
                <a:latin typeface="Liberation Serif"/>
                <a:cs typeface="Liberation Serif"/>
              </a:rPr>
              <a:t>hitung</a:t>
            </a:r>
            <a:r>
              <a:rPr sz="1800" spc="7" baseline="13888" dirty="0">
                <a:solidFill>
                  <a:srgbClr val="3B3B3B"/>
                </a:solidFill>
                <a:latin typeface="Verdana"/>
                <a:cs typeface="Verdana"/>
              </a:rPr>
              <a:t>&lt;</a:t>
            </a:r>
            <a:r>
              <a:rPr sz="1800" i="1" spc="7" baseline="13888" dirty="0">
                <a:solidFill>
                  <a:srgbClr val="3B3B3B"/>
                </a:solidFill>
                <a:latin typeface="Liberation Serif"/>
                <a:cs typeface="Liberation Serif"/>
              </a:rPr>
              <a:t>t</a:t>
            </a:r>
            <a:r>
              <a:rPr sz="700" i="1" spc="5" dirty="0">
                <a:solidFill>
                  <a:srgbClr val="3B3B3B"/>
                </a:solidFill>
                <a:latin typeface="Liberation Serif"/>
                <a:cs typeface="Liberation Serif"/>
              </a:rPr>
              <a:t>tabel</a:t>
            </a:r>
            <a:endParaRPr sz="700" dirty="0">
              <a:latin typeface="Liberation Serif"/>
              <a:cs typeface="Liberation Serif"/>
            </a:endParaRPr>
          </a:p>
        </p:txBody>
      </p:sp>
      <p:sp>
        <p:nvSpPr>
          <p:cNvPr id="30" name="object 18"/>
          <p:cNvSpPr txBox="1"/>
          <p:nvPr/>
        </p:nvSpPr>
        <p:spPr>
          <a:xfrm>
            <a:off x="1050219" y="6028266"/>
            <a:ext cx="50984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Liberation Serif"/>
                <a:cs typeface="Liberation Serif"/>
              </a:rPr>
              <a:t>8. </a:t>
            </a:r>
            <a:r>
              <a:rPr sz="1200" spc="-5" dirty="0">
                <a:latin typeface="Liberation Serif"/>
                <a:cs typeface="Liberation Serif"/>
              </a:rPr>
              <a:t>Kesimpulan hubungan antara nilai matematika dan fisika siswa tidak</a:t>
            </a:r>
            <a:r>
              <a:rPr sz="1200" spc="155" dirty="0">
                <a:latin typeface="Liberation Serif"/>
                <a:cs typeface="Liberation Serif"/>
              </a:rPr>
              <a:t> </a:t>
            </a:r>
            <a:r>
              <a:rPr sz="1200" spc="-5" dirty="0">
                <a:latin typeface="Liberation Serif"/>
                <a:cs typeface="Liberation Serif"/>
              </a:rPr>
              <a:t>signifikan</a:t>
            </a:r>
            <a:endParaRPr sz="1200" dirty="0">
              <a:latin typeface="Liberation Serif"/>
              <a:cs typeface="Liberation Serif"/>
            </a:endParaRPr>
          </a:p>
        </p:txBody>
      </p:sp>
    </p:spTree>
    <p:extLst>
      <p:ext uri="{BB962C8B-B14F-4D97-AF65-F5344CB8AC3E}">
        <p14:creationId xmlns:p14="http://schemas.microsoft.com/office/powerpoint/2010/main" val="3494006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338255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1761</TotalTime>
  <Words>567</Words>
  <Application>Microsoft Office PowerPoint</Application>
  <PresentationFormat>On-screen Show (4:3)</PresentationFormat>
  <Paragraphs>149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굴림</vt:lpstr>
      <vt:lpstr>맑은 고딕</vt:lpstr>
      <vt:lpstr>Arial</vt:lpstr>
      <vt:lpstr>Calibri</vt:lpstr>
      <vt:lpstr>Liberation Sans</vt:lpstr>
      <vt:lpstr>Liberation Serif</vt:lpstr>
      <vt:lpstr>Lucida Sans Unicode</vt:lpstr>
      <vt:lpstr>Tahoma</vt:lpstr>
      <vt:lpstr>Times New Roman</vt:lpstr>
      <vt:lpstr>Verdana</vt:lpstr>
      <vt:lpstr>Wingdings</vt:lpstr>
      <vt:lpstr>1_Office Theme</vt:lpstr>
      <vt:lpstr>PENGANTAR STATISTIK</vt:lpstr>
      <vt:lpstr>KORELASI PEARSON PRODUCT MOMENT</vt:lpstr>
      <vt:lpstr>PowerPoint Presentation</vt:lpstr>
      <vt:lpstr>Asumsi Klasik</vt:lpstr>
      <vt:lpstr>Tabel Klasifikasi Nilai Koefisien Korelasi r Pearson</vt:lpstr>
      <vt:lpstr>Signifikansi Uji Pearson Product Moment</vt:lpstr>
      <vt:lpstr>Langkah-langkah uji korelasi Pearson Product Moment</vt:lpstr>
      <vt:lpstr>Contoh</vt:lpstr>
      <vt:lpstr>PowerPoint Presentation</vt:lpstr>
      <vt:lpstr>PowerPoint Presentation</vt:lpstr>
      <vt:lpstr>PENGANTAR STATISTIK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B Rhama</cp:lastModifiedBy>
  <cp:revision>183</cp:revision>
  <dcterms:created xsi:type="dcterms:W3CDTF">2012-09-28T18:40:07Z</dcterms:created>
  <dcterms:modified xsi:type="dcterms:W3CDTF">2019-05-07T13:45:24Z</dcterms:modified>
</cp:coreProperties>
</file>