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767" r:id="rId2"/>
    <p:sldId id="268" r:id="rId3"/>
    <p:sldId id="280" r:id="rId4"/>
    <p:sldId id="633" r:id="rId5"/>
    <p:sldId id="630" r:id="rId6"/>
    <p:sldId id="634" r:id="rId7"/>
    <p:sldId id="766" r:id="rId8"/>
    <p:sldId id="257" r:id="rId9"/>
    <p:sldId id="262" r:id="rId10"/>
    <p:sldId id="264" r:id="rId11"/>
    <p:sldId id="300" r:id="rId12"/>
    <p:sldId id="284" r:id="rId13"/>
    <p:sldId id="285" r:id="rId14"/>
    <p:sldId id="286" r:id="rId15"/>
    <p:sldId id="372" r:id="rId16"/>
    <p:sldId id="347" r:id="rId17"/>
    <p:sldId id="11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37" autoAdjust="0"/>
  </p:normalViewPr>
  <p:slideViewPr>
    <p:cSldViewPr snapToGrid="0">
      <p:cViewPr varScale="1">
        <p:scale>
          <a:sx n="82" d="100"/>
          <a:sy n="82" d="100"/>
        </p:scale>
        <p:origin x="81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319FCC-F4F2-4842-92F7-494F2EB5CE2E}" type="datetimeFigureOut">
              <a:rPr lang="en-US" smtClean="0"/>
              <a:t>9/28/2020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0538B-CBBB-419E-8485-BF4A1896AC85}" type="slidenum">
              <a:rPr lang="en-US" smtClean="0"/>
              <a:t>‹#›</a:t>
            </a:fld>
            <a:endParaRPr lang="en-US"/>
          </a:p>
        </p:txBody>
      </p:sp>
    </p:spTree>
    <p:extLst>
      <p:ext uri="{BB962C8B-B14F-4D97-AF65-F5344CB8AC3E}">
        <p14:creationId xmlns:p14="http://schemas.microsoft.com/office/powerpoint/2010/main" val="214363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33FFF8C7-A8DC-4C34-A22E-315180C324F5}" type="slidenum">
              <a:rPr lang="en-US" smtClean="0"/>
              <a:t>6</a:t>
            </a:fld>
            <a:endParaRPr lang="en-US"/>
          </a:p>
        </p:txBody>
      </p:sp>
    </p:spTree>
    <p:extLst>
      <p:ext uri="{BB962C8B-B14F-4D97-AF65-F5344CB8AC3E}">
        <p14:creationId xmlns:p14="http://schemas.microsoft.com/office/powerpoint/2010/main" val="3466803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CE94A7-C4C0-4312-9A43-1209F3AEDD1F}" type="slidenum">
              <a:rPr lang="en-US" smtClean="0"/>
              <a:t>15</a:t>
            </a:fld>
            <a:endParaRPr lang="en-US"/>
          </a:p>
        </p:txBody>
      </p:sp>
    </p:spTree>
    <p:extLst>
      <p:ext uri="{BB962C8B-B14F-4D97-AF65-F5344CB8AC3E}">
        <p14:creationId xmlns:p14="http://schemas.microsoft.com/office/powerpoint/2010/main" val="1806218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A00C2EB-693C-40C7-8D39-6CB1085BD1A2}"/>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717071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45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copy 19">
    <p:bg>
      <p:bgPr>
        <a:solidFill>
          <a:srgbClr val="FFFFFF"/>
        </a:solidFill>
        <a:effectLst/>
      </p:bgPr>
    </p:bg>
    <p:spTree>
      <p:nvGrpSpPr>
        <p:cNvPr id="1" name=""/>
        <p:cNvGrpSpPr/>
        <p:nvPr/>
      </p:nvGrpSpPr>
      <p:grpSpPr>
        <a:xfrm>
          <a:off x="0" y="0"/>
          <a:ext cx="0" cy="0"/>
          <a:chOff x="0" y="0"/>
          <a:chExt cx="0" cy="0"/>
        </a:xfrm>
      </p:grpSpPr>
      <p:sp>
        <p:nvSpPr>
          <p:cNvPr id="190" name="drop.png"/>
          <p:cNvSpPr>
            <a:spLocks noGrp="1"/>
          </p:cNvSpPr>
          <p:nvPr>
            <p:ph type="pic" idx="13"/>
          </p:nvPr>
        </p:nvSpPr>
        <p:spPr>
          <a:xfrm>
            <a:off x="-1" y="-2117"/>
            <a:ext cx="12192001" cy="4426060"/>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33117665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copy 3">
    <p:bg>
      <p:bgPr>
        <a:solidFill>
          <a:srgbClr val="FFFFFF"/>
        </a:solidFill>
        <a:effectLst/>
      </p:bgPr>
    </p:bg>
    <p:spTree>
      <p:nvGrpSpPr>
        <p:cNvPr id="1" name=""/>
        <p:cNvGrpSpPr/>
        <p:nvPr/>
      </p:nvGrpSpPr>
      <p:grpSpPr>
        <a:xfrm>
          <a:off x="0" y="0"/>
          <a:ext cx="0" cy="0"/>
          <a:chOff x="0" y="0"/>
          <a:chExt cx="0" cy="0"/>
        </a:xfrm>
      </p:grpSpPr>
      <p:sp>
        <p:nvSpPr>
          <p:cNvPr id="43" name="Rectangle"/>
          <p:cNvSpPr/>
          <p:nvPr/>
        </p:nvSpPr>
        <p:spPr>
          <a:xfrm>
            <a:off x="823306" y="2318483"/>
            <a:ext cx="3359821" cy="3651239"/>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4" name="Rectangle"/>
          <p:cNvSpPr/>
          <p:nvPr/>
        </p:nvSpPr>
        <p:spPr>
          <a:xfrm>
            <a:off x="4418579"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5" name="Rectangle"/>
          <p:cNvSpPr/>
          <p:nvPr/>
        </p:nvSpPr>
        <p:spPr>
          <a:xfrm>
            <a:off x="8013851"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6" name="drop.png"/>
          <p:cNvSpPr>
            <a:spLocks noGrp="1"/>
          </p:cNvSpPr>
          <p:nvPr>
            <p:ph type="pic" sz="quarter" idx="13"/>
          </p:nvPr>
        </p:nvSpPr>
        <p:spPr>
          <a:xfrm>
            <a:off x="818329"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7" name="drop.png"/>
          <p:cNvSpPr>
            <a:spLocks noGrp="1"/>
          </p:cNvSpPr>
          <p:nvPr>
            <p:ph type="pic" sz="quarter" idx="14"/>
          </p:nvPr>
        </p:nvSpPr>
        <p:spPr>
          <a:xfrm>
            <a:off x="4410887"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8" name="drop.png"/>
          <p:cNvSpPr>
            <a:spLocks noGrp="1"/>
          </p:cNvSpPr>
          <p:nvPr>
            <p:ph type="pic" sz="quarter" idx="15"/>
          </p:nvPr>
        </p:nvSpPr>
        <p:spPr>
          <a:xfrm>
            <a:off x="8003445"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Tree>
    <p:extLst>
      <p:ext uri="{BB962C8B-B14F-4D97-AF65-F5344CB8AC3E}">
        <p14:creationId xmlns:p14="http://schemas.microsoft.com/office/powerpoint/2010/main" val="135457055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copy 4">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0FB656-9409-4586-90BC-DFD8AD9941D7}"/>
              </a:ext>
            </a:extLst>
          </p:cNvPr>
          <p:cNvSpPr/>
          <p:nvPr userDrawn="1"/>
        </p:nvSpPr>
        <p:spPr>
          <a:xfrm>
            <a:off x="8180107" y="0"/>
            <a:ext cx="4011893" cy="6858000"/>
          </a:xfrm>
          <a:prstGeom prst="rect">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rop.png"/>
          <p:cNvSpPr>
            <a:spLocks noGrp="1"/>
          </p:cNvSpPr>
          <p:nvPr>
            <p:ph type="pic" sz="quarter" idx="14"/>
          </p:nvPr>
        </p:nvSpPr>
        <p:spPr>
          <a:xfrm>
            <a:off x="8180107" y="1020923"/>
            <a:ext cx="3145899" cy="2330725"/>
          </a:xfrm>
          <a:prstGeom prst="rect">
            <a:avLst/>
          </a:prstGeom>
          <a:solidFill>
            <a:schemeClr val="bg2">
              <a:lumMod val="90000"/>
            </a:schemeClr>
          </a:solidFill>
        </p:spPr>
        <p:txBody>
          <a:bodyPr lIns="91439" tIns="45719" rIns="91439" bIns="45719" anchor="t">
            <a:noAutofit/>
          </a:bodyPr>
          <a:lstStyle/>
          <a:p>
            <a:endParaRPr/>
          </a:p>
        </p:txBody>
      </p:sp>
      <p:sp>
        <p:nvSpPr>
          <p:cNvPr id="59" name="drop.png"/>
          <p:cNvSpPr>
            <a:spLocks noGrp="1"/>
          </p:cNvSpPr>
          <p:nvPr>
            <p:ph type="pic" sz="quarter" idx="15"/>
          </p:nvPr>
        </p:nvSpPr>
        <p:spPr>
          <a:xfrm>
            <a:off x="4858789" y="3536833"/>
            <a:ext cx="6467218" cy="2330724"/>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78601490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copy 17">
    <p:bg>
      <p:bgPr>
        <a:solidFill>
          <a:srgbClr val="FFFFFF"/>
        </a:solidFill>
        <a:effectLst/>
      </p:bgPr>
    </p:bg>
    <p:spTree>
      <p:nvGrpSpPr>
        <p:cNvPr id="1" name=""/>
        <p:cNvGrpSpPr/>
        <p:nvPr/>
      </p:nvGrpSpPr>
      <p:grpSpPr>
        <a:xfrm>
          <a:off x="0" y="0"/>
          <a:ext cx="0" cy="0"/>
          <a:chOff x="0" y="0"/>
          <a:chExt cx="0" cy="0"/>
        </a:xfrm>
      </p:grpSpPr>
      <p:sp>
        <p:nvSpPr>
          <p:cNvPr id="173" name="drop.png"/>
          <p:cNvSpPr>
            <a:spLocks noGrp="1"/>
          </p:cNvSpPr>
          <p:nvPr>
            <p:ph type="pic" sz="quarter" idx="13"/>
          </p:nvPr>
        </p:nvSpPr>
        <p:spPr>
          <a:xfrm>
            <a:off x="0" y="2044250"/>
            <a:ext cx="3258982" cy="4402270"/>
          </a:xfrm>
          <a:prstGeom prst="rect">
            <a:avLst/>
          </a:prstGeom>
          <a:solidFill>
            <a:schemeClr val="bg2">
              <a:lumMod val="90000"/>
            </a:schemeClr>
          </a:solidFill>
        </p:spPr>
        <p:txBody>
          <a:bodyPr lIns="91439" tIns="45719" rIns="91439" bIns="45719" anchor="t">
            <a:noAutofit/>
          </a:bodyPr>
          <a:lstStyle/>
          <a:p>
            <a:endParaRPr/>
          </a:p>
        </p:txBody>
      </p:sp>
      <p:sp>
        <p:nvSpPr>
          <p:cNvPr id="174" name="drop.png"/>
          <p:cNvSpPr>
            <a:spLocks noGrp="1"/>
          </p:cNvSpPr>
          <p:nvPr>
            <p:ph type="pic" sz="quarter" idx="14"/>
          </p:nvPr>
        </p:nvSpPr>
        <p:spPr>
          <a:xfrm>
            <a:off x="3545062" y="0"/>
            <a:ext cx="3236739" cy="3535239"/>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24020194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D652736-F4D7-4176-9687-C28ADB913319}"/>
              </a:ext>
            </a:extLst>
          </p:cNvPr>
          <p:cNvSpPr>
            <a:spLocks noGrp="1"/>
          </p:cNvSpPr>
          <p:nvPr>
            <p:ph type="pic" sz="quarter" idx="10"/>
          </p:nvPr>
        </p:nvSpPr>
        <p:spPr>
          <a:xfrm>
            <a:off x="0" y="0"/>
            <a:ext cx="12192000" cy="3638550"/>
          </a:xfrm>
          <a:custGeom>
            <a:avLst/>
            <a:gdLst>
              <a:gd name="connsiteX0" fmla="*/ 0 w 12192000"/>
              <a:gd name="connsiteY0" fmla="*/ 0 h 3638550"/>
              <a:gd name="connsiteX1" fmla="*/ 12192000 w 12192000"/>
              <a:gd name="connsiteY1" fmla="*/ 0 h 3638550"/>
              <a:gd name="connsiteX2" fmla="*/ 12192000 w 12192000"/>
              <a:gd name="connsiteY2" fmla="*/ 3638550 h 3638550"/>
              <a:gd name="connsiteX3" fmla="*/ 0 w 12192000"/>
              <a:gd name="connsiteY3" fmla="*/ 3638550 h 3638550"/>
            </a:gdLst>
            <a:ahLst/>
            <a:cxnLst>
              <a:cxn ang="0">
                <a:pos x="connsiteX0" y="connsiteY0"/>
              </a:cxn>
              <a:cxn ang="0">
                <a:pos x="connsiteX1" y="connsiteY1"/>
              </a:cxn>
              <a:cxn ang="0">
                <a:pos x="connsiteX2" y="connsiteY2"/>
              </a:cxn>
              <a:cxn ang="0">
                <a:pos x="connsiteX3" y="connsiteY3"/>
              </a:cxn>
            </a:cxnLst>
            <a:rect l="l" t="t" r="r" b="b"/>
            <a:pathLst>
              <a:path w="12192000" h="3638550">
                <a:moveTo>
                  <a:pt x="0" y="0"/>
                </a:moveTo>
                <a:lnTo>
                  <a:pt x="12192000" y="0"/>
                </a:lnTo>
                <a:lnTo>
                  <a:pt x="12192000" y="3638550"/>
                </a:lnTo>
                <a:lnTo>
                  <a:pt x="0" y="3638550"/>
                </a:lnTo>
                <a:close/>
              </a:path>
            </a:pathLst>
          </a:custGeom>
          <a:noFill/>
        </p:spPr>
        <p:txBody>
          <a:bodyPr wrap="square">
            <a:noAutofit/>
          </a:bodyPr>
          <a:lstStyle>
            <a:lvl1pPr>
              <a:defRPr sz="800"/>
            </a:lvl1pPr>
          </a:lstStyle>
          <a:p>
            <a:endParaRPr lang="en-US"/>
          </a:p>
        </p:txBody>
      </p:sp>
    </p:spTree>
    <p:extLst>
      <p:ext uri="{BB962C8B-B14F-4D97-AF65-F5344CB8AC3E}">
        <p14:creationId xmlns:p14="http://schemas.microsoft.com/office/powerpoint/2010/main" val="2994241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0_Blank">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5568288" cy="6857999"/>
          </a:xfrm>
          <a:custGeom>
            <a:avLst/>
            <a:gdLst>
              <a:gd name="connsiteX0" fmla="*/ 0 w 5568288"/>
              <a:gd name="connsiteY0" fmla="*/ 4287077 h 6857999"/>
              <a:gd name="connsiteX1" fmla="*/ 2394392 w 5568288"/>
              <a:gd name="connsiteY1" fmla="*/ 4287077 h 6857999"/>
              <a:gd name="connsiteX2" fmla="*/ 2394392 w 5568288"/>
              <a:gd name="connsiteY2" fmla="*/ 6857999 h 6857999"/>
              <a:gd name="connsiteX3" fmla="*/ 0 w 5568288"/>
              <a:gd name="connsiteY3" fmla="*/ 6857999 h 6857999"/>
              <a:gd name="connsiteX4" fmla="*/ 2653638 w 5568288"/>
              <a:gd name="connsiteY4" fmla="*/ 1866901 h 6857999"/>
              <a:gd name="connsiteX5" fmla="*/ 5568288 w 5568288"/>
              <a:gd name="connsiteY5" fmla="*/ 1866901 h 6857999"/>
              <a:gd name="connsiteX6" fmla="*/ 5568288 w 5568288"/>
              <a:gd name="connsiteY6" fmla="*/ 6857999 h 6857999"/>
              <a:gd name="connsiteX7" fmla="*/ 2653638 w 5568288"/>
              <a:gd name="connsiteY7" fmla="*/ 6857999 h 6857999"/>
              <a:gd name="connsiteX8" fmla="*/ 0 w 5568288"/>
              <a:gd name="connsiteY8" fmla="*/ 0 h 6857999"/>
              <a:gd name="connsiteX9" fmla="*/ 516340 w 5568288"/>
              <a:gd name="connsiteY9" fmla="*/ 0 h 6857999"/>
              <a:gd name="connsiteX10" fmla="*/ 2407928 w 5568288"/>
              <a:gd name="connsiteY10" fmla="*/ 0 h 6857999"/>
              <a:gd name="connsiteX11" fmla="*/ 2924268 w 5568288"/>
              <a:gd name="connsiteY11" fmla="*/ 0 h 6857999"/>
              <a:gd name="connsiteX12" fmla="*/ 2924268 w 5568288"/>
              <a:gd name="connsiteY12" fmla="*/ 1685497 h 6857999"/>
              <a:gd name="connsiteX13" fmla="*/ 2407928 w 5568288"/>
              <a:gd name="connsiteY13" fmla="*/ 1685497 h 6857999"/>
              <a:gd name="connsiteX14" fmla="*/ 2407928 w 5568288"/>
              <a:gd name="connsiteY14" fmla="*/ 4114800 h 6857999"/>
              <a:gd name="connsiteX15" fmla="*/ 0 w 5568288"/>
              <a:gd name="connsiteY15" fmla="*/ 41148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8288" h="6857999">
                <a:moveTo>
                  <a:pt x="0" y="4287077"/>
                </a:moveTo>
                <a:lnTo>
                  <a:pt x="2394392" y="4287077"/>
                </a:lnTo>
                <a:lnTo>
                  <a:pt x="2394392" y="6857999"/>
                </a:lnTo>
                <a:lnTo>
                  <a:pt x="0" y="6857999"/>
                </a:lnTo>
                <a:close/>
                <a:moveTo>
                  <a:pt x="2653638" y="1866901"/>
                </a:moveTo>
                <a:lnTo>
                  <a:pt x="5568288" y="1866901"/>
                </a:lnTo>
                <a:lnTo>
                  <a:pt x="5568288" y="6857999"/>
                </a:lnTo>
                <a:lnTo>
                  <a:pt x="2653638" y="6857999"/>
                </a:lnTo>
                <a:close/>
                <a:moveTo>
                  <a:pt x="0" y="0"/>
                </a:moveTo>
                <a:lnTo>
                  <a:pt x="516340" y="0"/>
                </a:lnTo>
                <a:lnTo>
                  <a:pt x="2407928" y="0"/>
                </a:lnTo>
                <a:lnTo>
                  <a:pt x="2924268" y="0"/>
                </a:lnTo>
                <a:lnTo>
                  <a:pt x="2924268" y="1685497"/>
                </a:lnTo>
                <a:lnTo>
                  <a:pt x="2407928" y="1685497"/>
                </a:lnTo>
                <a:lnTo>
                  <a:pt x="2407928" y="4114800"/>
                </a:lnTo>
                <a:lnTo>
                  <a:pt x="0" y="411480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361389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4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251818" y="630777"/>
            <a:ext cx="4916889" cy="5596445"/>
          </a:xfrm>
          <a:custGeom>
            <a:avLst/>
            <a:gdLst>
              <a:gd name="connsiteX0" fmla="*/ 4045768 w 4916889"/>
              <a:gd name="connsiteY0" fmla="*/ 3658076 h 5596445"/>
              <a:gd name="connsiteX1" fmla="*/ 4909216 w 4916889"/>
              <a:gd name="connsiteY1" fmla="*/ 3658346 h 5596445"/>
              <a:gd name="connsiteX2" fmla="*/ 4908946 w 4916889"/>
              <a:gd name="connsiteY2" fmla="*/ 4521796 h 5596445"/>
              <a:gd name="connsiteX3" fmla="*/ 4045497 w 4916889"/>
              <a:gd name="connsiteY3" fmla="*/ 4521524 h 5596445"/>
              <a:gd name="connsiteX4" fmla="*/ 2021278 w 4916889"/>
              <a:gd name="connsiteY4" fmla="*/ 3657270 h 5596445"/>
              <a:gd name="connsiteX5" fmla="*/ 3959846 w 4916889"/>
              <a:gd name="connsiteY5" fmla="*/ 3657877 h 5596445"/>
              <a:gd name="connsiteX6" fmla="*/ 3959239 w 4916889"/>
              <a:gd name="connsiteY6" fmla="*/ 5596445 h 5596445"/>
              <a:gd name="connsiteX7" fmla="*/ 2020671 w 4916889"/>
              <a:gd name="connsiteY7" fmla="*/ 5595837 h 5596445"/>
              <a:gd name="connsiteX8" fmla="*/ 1161889 w 4916889"/>
              <a:gd name="connsiteY8" fmla="*/ 3652280 h 5596445"/>
              <a:gd name="connsiteX9" fmla="*/ 1932753 w 4916889"/>
              <a:gd name="connsiteY9" fmla="*/ 3652521 h 5596445"/>
              <a:gd name="connsiteX10" fmla="*/ 1932515 w 4916889"/>
              <a:gd name="connsiteY10" fmla="*/ 4410179 h 5596445"/>
              <a:gd name="connsiteX11" fmla="*/ 1161651 w 4916889"/>
              <a:gd name="connsiteY11" fmla="*/ 4409937 h 5596445"/>
              <a:gd name="connsiteX12" fmla="*/ 2020659 w 4916889"/>
              <a:gd name="connsiteY12" fmla="*/ 1673491 h 5596445"/>
              <a:gd name="connsiteX13" fmla="*/ 4916889 w 4916889"/>
              <a:gd name="connsiteY13" fmla="*/ 1674399 h 5596445"/>
              <a:gd name="connsiteX14" fmla="*/ 4916295 w 4916889"/>
              <a:gd name="connsiteY14" fmla="*/ 3571860 h 5596445"/>
              <a:gd name="connsiteX15" fmla="*/ 2020065 w 4916889"/>
              <a:gd name="connsiteY15" fmla="*/ 3570951 h 5596445"/>
              <a:gd name="connsiteX16" fmla="*/ 595 w 4916889"/>
              <a:gd name="connsiteY16" fmla="*/ 1667378 h 5596445"/>
              <a:gd name="connsiteX17" fmla="*/ 1931131 w 4916889"/>
              <a:gd name="connsiteY17" fmla="*/ 1667984 h 5596445"/>
              <a:gd name="connsiteX18" fmla="*/ 1930537 w 4916889"/>
              <a:gd name="connsiteY18" fmla="*/ 3565444 h 5596445"/>
              <a:gd name="connsiteX19" fmla="*/ 0 w 4916889"/>
              <a:gd name="connsiteY19" fmla="*/ 3564838 h 5596445"/>
              <a:gd name="connsiteX20" fmla="*/ 1168830 w 4916889"/>
              <a:gd name="connsiteY20" fmla="*/ 817467 h 5596445"/>
              <a:gd name="connsiteX21" fmla="*/ 1939694 w 4916889"/>
              <a:gd name="connsiteY21" fmla="*/ 817708 h 5596445"/>
              <a:gd name="connsiteX22" fmla="*/ 1939456 w 4916889"/>
              <a:gd name="connsiteY22" fmla="*/ 1575365 h 5596445"/>
              <a:gd name="connsiteX23" fmla="*/ 1168592 w 4916889"/>
              <a:gd name="connsiteY23" fmla="*/ 1575123 h 5596445"/>
              <a:gd name="connsiteX24" fmla="*/ 2037158 w 4916889"/>
              <a:gd name="connsiteY24" fmla="*/ 0 h 5596445"/>
              <a:gd name="connsiteX25" fmla="*/ 3616249 w 4916889"/>
              <a:gd name="connsiteY25" fmla="*/ 495 h 5596445"/>
              <a:gd name="connsiteX26" fmla="*/ 3615754 w 4916889"/>
              <a:gd name="connsiteY26" fmla="*/ 1579586 h 5596445"/>
              <a:gd name="connsiteX27" fmla="*/ 2036664 w 4916889"/>
              <a:gd name="connsiteY27" fmla="*/ 1579090 h 55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16889" h="5596445">
                <a:moveTo>
                  <a:pt x="4045768" y="3658076"/>
                </a:moveTo>
                <a:lnTo>
                  <a:pt x="4909216" y="3658346"/>
                </a:lnTo>
                <a:lnTo>
                  <a:pt x="4908946" y="4521796"/>
                </a:lnTo>
                <a:lnTo>
                  <a:pt x="4045497" y="4521524"/>
                </a:lnTo>
                <a:close/>
                <a:moveTo>
                  <a:pt x="2021278" y="3657270"/>
                </a:moveTo>
                <a:lnTo>
                  <a:pt x="3959846" y="3657877"/>
                </a:lnTo>
                <a:lnTo>
                  <a:pt x="3959239" y="5596445"/>
                </a:lnTo>
                <a:lnTo>
                  <a:pt x="2020671" y="5595837"/>
                </a:lnTo>
                <a:close/>
                <a:moveTo>
                  <a:pt x="1161889" y="3652280"/>
                </a:moveTo>
                <a:lnTo>
                  <a:pt x="1932753" y="3652521"/>
                </a:lnTo>
                <a:lnTo>
                  <a:pt x="1932515" y="4410179"/>
                </a:lnTo>
                <a:lnTo>
                  <a:pt x="1161651" y="4409937"/>
                </a:lnTo>
                <a:close/>
                <a:moveTo>
                  <a:pt x="2020659" y="1673491"/>
                </a:moveTo>
                <a:lnTo>
                  <a:pt x="4916889" y="1674399"/>
                </a:lnTo>
                <a:lnTo>
                  <a:pt x="4916295" y="3571860"/>
                </a:lnTo>
                <a:lnTo>
                  <a:pt x="2020065" y="3570951"/>
                </a:lnTo>
                <a:close/>
                <a:moveTo>
                  <a:pt x="595" y="1667378"/>
                </a:moveTo>
                <a:lnTo>
                  <a:pt x="1931131" y="1667984"/>
                </a:lnTo>
                <a:lnTo>
                  <a:pt x="1930537" y="3565444"/>
                </a:lnTo>
                <a:lnTo>
                  <a:pt x="0" y="3564838"/>
                </a:lnTo>
                <a:close/>
                <a:moveTo>
                  <a:pt x="1168830" y="817467"/>
                </a:moveTo>
                <a:lnTo>
                  <a:pt x="1939694" y="817708"/>
                </a:lnTo>
                <a:lnTo>
                  <a:pt x="1939456" y="1575365"/>
                </a:lnTo>
                <a:lnTo>
                  <a:pt x="1168592" y="1575123"/>
                </a:lnTo>
                <a:close/>
                <a:moveTo>
                  <a:pt x="2037158" y="0"/>
                </a:moveTo>
                <a:lnTo>
                  <a:pt x="3616249" y="495"/>
                </a:lnTo>
                <a:lnTo>
                  <a:pt x="3615754" y="1579586"/>
                </a:lnTo>
                <a:lnTo>
                  <a:pt x="2036664" y="157909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191160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3_Blank">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F68F03C-01BD-42EA-A003-7175F08961F3}"/>
              </a:ext>
            </a:extLst>
          </p:cNvPr>
          <p:cNvSpPr/>
          <p:nvPr userDrawn="1"/>
        </p:nvSpPr>
        <p:spPr>
          <a:xfrm>
            <a:off x="1610832" y="1156675"/>
            <a:ext cx="4544647" cy="4544647"/>
          </a:xfrm>
          <a:prstGeom prst="ellipse">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1030232" y="403381"/>
            <a:ext cx="5705848" cy="6051237"/>
          </a:xfrm>
          <a:custGeom>
            <a:avLst/>
            <a:gdLst>
              <a:gd name="connsiteX0" fmla="*/ 1343449 w 4461827"/>
              <a:gd name="connsiteY0" fmla="*/ 5092249 h 6051237"/>
              <a:gd name="connsiteX1" fmla="*/ 1801194 w 4461827"/>
              <a:gd name="connsiteY1" fmla="*/ 5092249 h 6051237"/>
              <a:gd name="connsiteX2" fmla="*/ 1801194 w 4461827"/>
              <a:gd name="connsiteY2" fmla="*/ 5675093 h 6051237"/>
              <a:gd name="connsiteX3" fmla="*/ 1343449 w 4461827"/>
              <a:gd name="connsiteY3" fmla="*/ 5675093 h 6051237"/>
              <a:gd name="connsiteX4" fmla="*/ 1915802 w 4461827"/>
              <a:gd name="connsiteY4" fmla="*/ 5092248 h 6051237"/>
              <a:gd name="connsiteX5" fmla="*/ 2867940 w 4461827"/>
              <a:gd name="connsiteY5" fmla="*/ 5092248 h 6051237"/>
              <a:gd name="connsiteX6" fmla="*/ 2867940 w 4461827"/>
              <a:gd name="connsiteY6" fmla="*/ 6051237 h 6051237"/>
              <a:gd name="connsiteX7" fmla="*/ 1915802 w 4461827"/>
              <a:gd name="connsiteY7" fmla="*/ 6051237 h 6051237"/>
              <a:gd name="connsiteX8" fmla="*/ 355352 w 4461827"/>
              <a:gd name="connsiteY8" fmla="*/ 4794469 h 6051237"/>
              <a:gd name="connsiteX9" fmla="*/ 1228841 w 4461827"/>
              <a:gd name="connsiteY9" fmla="*/ 4794469 h 6051237"/>
              <a:gd name="connsiteX10" fmla="*/ 1228841 w 4461827"/>
              <a:gd name="connsiteY10" fmla="*/ 5674242 h 6051237"/>
              <a:gd name="connsiteX11" fmla="*/ 355352 w 4461827"/>
              <a:gd name="connsiteY11" fmla="*/ 5674242 h 6051237"/>
              <a:gd name="connsiteX12" fmla="*/ 2982548 w 4461827"/>
              <a:gd name="connsiteY12" fmla="*/ 4369328 h 6051237"/>
              <a:gd name="connsiteX13" fmla="*/ 3934687 w 4461827"/>
              <a:gd name="connsiteY13" fmla="*/ 4369328 h 6051237"/>
              <a:gd name="connsiteX14" fmla="*/ 3934687 w 4461827"/>
              <a:gd name="connsiteY14" fmla="*/ 5328317 h 6051237"/>
              <a:gd name="connsiteX15" fmla="*/ 2982548 w 4461827"/>
              <a:gd name="connsiteY15" fmla="*/ 5328317 h 6051237"/>
              <a:gd name="connsiteX16" fmla="*/ 0 w 4461827"/>
              <a:gd name="connsiteY16" fmla="*/ 3445265 h 6051237"/>
              <a:gd name="connsiteX17" fmla="*/ 1228841 w 4461827"/>
              <a:gd name="connsiteY17" fmla="*/ 3445265 h 6051237"/>
              <a:gd name="connsiteX18" fmla="*/ 1228841 w 4461827"/>
              <a:gd name="connsiteY18" fmla="*/ 4682947 h 6051237"/>
              <a:gd name="connsiteX19" fmla="*/ 0 w 4461827"/>
              <a:gd name="connsiteY19" fmla="*/ 4682947 h 6051237"/>
              <a:gd name="connsiteX20" fmla="*/ 1343449 w 4461827"/>
              <a:gd name="connsiteY20" fmla="*/ 3440211 h 6051237"/>
              <a:gd name="connsiteX21" fmla="*/ 2867940 w 4461827"/>
              <a:gd name="connsiteY21" fmla="*/ 3440211 h 6051237"/>
              <a:gd name="connsiteX22" fmla="*/ 2867940 w 4461827"/>
              <a:gd name="connsiteY22" fmla="*/ 4975671 h 6051237"/>
              <a:gd name="connsiteX23" fmla="*/ 1343449 w 4461827"/>
              <a:gd name="connsiteY23" fmla="*/ 4975671 h 6051237"/>
              <a:gd name="connsiteX24" fmla="*/ 2982548 w 4461827"/>
              <a:gd name="connsiteY24" fmla="*/ 2989610 h 6051237"/>
              <a:gd name="connsiteX25" fmla="*/ 4207986 w 4461827"/>
              <a:gd name="connsiteY25" fmla="*/ 2989610 h 6051237"/>
              <a:gd name="connsiteX26" fmla="*/ 4207986 w 4461827"/>
              <a:gd name="connsiteY26" fmla="*/ 4223864 h 6051237"/>
              <a:gd name="connsiteX27" fmla="*/ 2982548 w 4461827"/>
              <a:gd name="connsiteY27" fmla="*/ 4223864 h 6051237"/>
              <a:gd name="connsiteX28" fmla="*/ 1642503 w 4461827"/>
              <a:gd name="connsiteY28" fmla="*/ 2089381 h 6051237"/>
              <a:gd name="connsiteX29" fmla="*/ 2867940 w 4461827"/>
              <a:gd name="connsiteY29" fmla="*/ 2089381 h 6051237"/>
              <a:gd name="connsiteX30" fmla="*/ 2867940 w 4461827"/>
              <a:gd name="connsiteY30" fmla="*/ 3323634 h 6051237"/>
              <a:gd name="connsiteX31" fmla="*/ 1642503 w 4461827"/>
              <a:gd name="connsiteY31" fmla="*/ 3323634 h 6051237"/>
              <a:gd name="connsiteX32" fmla="*/ 48616 w 4461827"/>
              <a:gd name="connsiteY32" fmla="*/ 1843823 h 6051237"/>
              <a:gd name="connsiteX33" fmla="*/ 1527895 w 4461827"/>
              <a:gd name="connsiteY33" fmla="*/ 1843823 h 6051237"/>
              <a:gd name="connsiteX34" fmla="*/ 1527895 w 4461827"/>
              <a:gd name="connsiteY34" fmla="*/ 3333743 h 6051237"/>
              <a:gd name="connsiteX35" fmla="*/ 48616 w 4461827"/>
              <a:gd name="connsiteY35" fmla="*/ 3333743 h 6051237"/>
              <a:gd name="connsiteX36" fmla="*/ 2982548 w 4461827"/>
              <a:gd name="connsiteY36" fmla="*/ 1354224 h 6051237"/>
              <a:gd name="connsiteX37" fmla="*/ 4461827 w 4461827"/>
              <a:gd name="connsiteY37" fmla="*/ 1354224 h 6051237"/>
              <a:gd name="connsiteX38" fmla="*/ 4461827 w 4461827"/>
              <a:gd name="connsiteY38" fmla="*/ 2844145 h 6051237"/>
              <a:gd name="connsiteX39" fmla="*/ 2982548 w 4461827"/>
              <a:gd name="connsiteY39" fmla="*/ 2844145 h 6051237"/>
              <a:gd name="connsiteX40" fmla="*/ 2109353 w 4461827"/>
              <a:gd name="connsiteY40" fmla="*/ 1208759 h 6051237"/>
              <a:gd name="connsiteX41" fmla="*/ 2867941 w 4461827"/>
              <a:gd name="connsiteY41" fmla="*/ 1208759 h 6051237"/>
              <a:gd name="connsiteX42" fmla="*/ 2867941 w 4461827"/>
              <a:gd name="connsiteY42" fmla="*/ 1972804 h 6051237"/>
              <a:gd name="connsiteX43" fmla="*/ 2109353 w 4461827"/>
              <a:gd name="connsiteY43" fmla="*/ 1972804 h 6051237"/>
              <a:gd name="connsiteX44" fmla="*/ 1642503 w 4461827"/>
              <a:gd name="connsiteY44" fmla="*/ 1208759 h 6051237"/>
              <a:gd name="connsiteX45" fmla="*/ 1985640 w 4461827"/>
              <a:gd name="connsiteY45" fmla="*/ 1208759 h 6051237"/>
              <a:gd name="connsiteX46" fmla="*/ 1985640 w 4461827"/>
              <a:gd name="connsiteY46" fmla="*/ 1972804 h 6051237"/>
              <a:gd name="connsiteX47" fmla="*/ 1642503 w 4461827"/>
              <a:gd name="connsiteY47" fmla="*/ 1972804 h 6051237"/>
              <a:gd name="connsiteX48" fmla="*/ 302457 w 4461827"/>
              <a:gd name="connsiteY48" fmla="*/ 640117 h 6051237"/>
              <a:gd name="connsiteX49" fmla="*/ 1527895 w 4461827"/>
              <a:gd name="connsiteY49" fmla="*/ 640117 h 6051237"/>
              <a:gd name="connsiteX50" fmla="*/ 1527895 w 4461827"/>
              <a:gd name="connsiteY50" fmla="*/ 1732299 h 6051237"/>
              <a:gd name="connsiteX51" fmla="*/ 302457 w 4461827"/>
              <a:gd name="connsiteY51" fmla="*/ 1732299 h 6051237"/>
              <a:gd name="connsiteX52" fmla="*/ 2982548 w 4461827"/>
              <a:gd name="connsiteY52" fmla="*/ 249770 h 6051237"/>
              <a:gd name="connsiteX53" fmla="*/ 3934687 w 4461827"/>
              <a:gd name="connsiteY53" fmla="*/ 249770 h 6051237"/>
              <a:gd name="connsiteX54" fmla="*/ 3934687 w 4461827"/>
              <a:gd name="connsiteY54" fmla="*/ 1208759 h 6051237"/>
              <a:gd name="connsiteX55" fmla="*/ 2982548 w 4461827"/>
              <a:gd name="connsiteY55" fmla="*/ 1208759 h 6051237"/>
              <a:gd name="connsiteX56" fmla="*/ 1642504 w 4461827"/>
              <a:gd name="connsiteY56" fmla="*/ 0 h 6051237"/>
              <a:gd name="connsiteX57" fmla="*/ 2867941 w 4461827"/>
              <a:gd name="connsiteY57" fmla="*/ 0 h 6051237"/>
              <a:gd name="connsiteX58" fmla="*/ 2867941 w 4461827"/>
              <a:gd name="connsiteY58" fmla="*/ 1092182 h 6051237"/>
              <a:gd name="connsiteX59" fmla="*/ 1642504 w 4461827"/>
              <a:gd name="connsiteY59" fmla="*/ 1092182 h 605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61827" h="6051237">
                <a:moveTo>
                  <a:pt x="1343449" y="5092249"/>
                </a:moveTo>
                <a:lnTo>
                  <a:pt x="1801194" y="5092249"/>
                </a:lnTo>
                <a:lnTo>
                  <a:pt x="1801194" y="5675093"/>
                </a:lnTo>
                <a:lnTo>
                  <a:pt x="1343449" y="5675093"/>
                </a:lnTo>
                <a:close/>
                <a:moveTo>
                  <a:pt x="1915802" y="5092248"/>
                </a:moveTo>
                <a:lnTo>
                  <a:pt x="2867940" y="5092248"/>
                </a:lnTo>
                <a:lnTo>
                  <a:pt x="2867940" y="6051237"/>
                </a:lnTo>
                <a:lnTo>
                  <a:pt x="1915802" y="6051237"/>
                </a:lnTo>
                <a:close/>
                <a:moveTo>
                  <a:pt x="355352" y="4794469"/>
                </a:moveTo>
                <a:lnTo>
                  <a:pt x="1228841" y="4794469"/>
                </a:lnTo>
                <a:lnTo>
                  <a:pt x="1228841" y="5674242"/>
                </a:lnTo>
                <a:lnTo>
                  <a:pt x="355352" y="5674242"/>
                </a:lnTo>
                <a:close/>
                <a:moveTo>
                  <a:pt x="2982548" y="4369328"/>
                </a:moveTo>
                <a:lnTo>
                  <a:pt x="3934687" y="4369328"/>
                </a:lnTo>
                <a:lnTo>
                  <a:pt x="3934687" y="5328317"/>
                </a:lnTo>
                <a:lnTo>
                  <a:pt x="2982548" y="5328317"/>
                </a:lnTo>
                <a:close/>
                <a:moveTo>
                  <a:pt x="0" y="3445265"/>
                </a:moveTo>
                <a:lnTo>
                  <a:pt x="1228841" y="3445265"/>
                </a:lnTo>
                <a:lnTo>
                  <a:pt x="1228841" y="4682947"/>
                </a:lnTo>
                <a:lnTo>
                  <a:pt x="0" y="4682947"/>
                </a:lnTo>
                <a:close/>
                <a:moveTo>
                  <a:pt x="1343449" y="3440211"/>
                </a:moveTo>
                <a:lnTo>
                  <a:pt x="2867940" y="3440211"/>
                </a:lnTo>
                <a:lnTo>
                  <a:pt x="2867940" y="4975671"/>
                </a:lnTo>
                <a:lnTo>
                  <a:pt x="1343449" y="4975671"/>
                </a:lnTo>
                <a:close/>
                <a:moveTo>
                  <a:pt x="2982548" y="2989610"/>
                </a:moveTo>
                <a:lnTo>
                  <a:pt x="4207986" y="2989610"/>
                </a:lnTo>
                <a:lnTo>
                  <a:pt x="4207986" y="4223864"/>
                </a:lnTo>
                <a:lnTo>
                  <a:pt x="2982548" y="4223864"/>
                </a:lnTo>
                <a:close/>
                <a:moveTo>
                  <a:pt x="1642503" y="2089381"/>
                </a:moveTo>
                <a:lnTo>
                  <a:pt x="2867940" y="2089381"/>
                </a:lnTo>
                <a:lnTo>
                  <a:pt x="2867940" y="3323634"/>
                </a:lnTo>
                <a:lnTo>
                  <a:pt x="1642503" y="3323634"/>
                </a:lnTo>
                <a:close/>
                <a:moveTo>
                  <a:pt x="48616" y="1843823"/>
                </a:moveTo>
                <a:lnTo>
                  <a:pt x="1527895" y="1843823"/>
                </a:lnTo>
                <a:lnTo>
                  <a:pt x="1527895" y="3333743"/>
                </a:lnTo>
                <a:lnTo>
                  <a:pt x="48616" y="3333743"/>
                </a:lnTo>
                <a:close/>
                <a:moveTo>
                  <a:pt x="2982548" y="1354224"/>
                </a:moveTo>
                <a:lnTo>
                  <a:pt x="4461827" y="1354224"/>
                </a:lnTo>
                <a:lnTo>
                  <a:pt x="4461827" y="2844145"/>
                </a:lnTo>
                <a:lnTo>
                  <a:pt x="2982548" y="2844145"/>
                </a:lnTo>
                <a:close/>
                <a:moveTo>
                  <a:pt x="2109353" y="1208759"/>
                </a:moveTo>
                <a:lnTo>
                  <a:pt x="2867941" y="1208759"/>
                </a:lnTo>
                <a:lnTo>
                  <a:pt x="2867941" y="1972804"/>
                </a:lnTo>
                <a:lnTo>
                  <a:pt x="2109353" y="1972804"/>
                </a:lnTo>
                <a:close/>
                <a:moveTo>
                  <a:pt x="1642503" y="1208759"/>
                </a:moveTo>
                <a:lnTo>
                  <a:pt x="1985640" y="1208759"/>
                </a:lnTo>
                <a:lnTo>
                  <a:pt x="1985640" y="1972804"/>
                </a:lnTo>
                <a:lnTo>
                  <a:pt x="1642503" y="1972804"/>
                </a:lnTo>
                <a:close/>
                <a:moveTo>
                  <a:pt x="302457" y="640117"/>
                </a:moveTo>
                <a:lnTo>
                  <a:pt x="1527895" y="640117"/>
                </a:lnTo>
                <a:lnTo>
                  <a:pt x="1527895" y="1732299"/>
                </a:lnTo>
                <a:lnTo>
                  <a:pt x="302457" y="1732299"/>
                </a:lnTo>
                <a:close/>
                <a:moveTo>
                  <a:pt x="2982548" y="249770"/>
                </a:moveTo>
                <a:lnTo>
                  <a:pt x="3934687" y="249770"/>
                </a:lnTo>
                <a:lnTo>
                  <a:pt x="3934687" y="1208759"/>
                </a:lnTo>
                <a:lnTo>
                  <a:pt x="2982548" y="1208759"/>
                </a:lnTo>
                <a:close/>
                <a:moveTo>
                  <a:pt x="1642504" y="0"/>
                </a:moveTo>
                <a:lnTo>
                  <a:pt x="2867941" y="0"/>
                </a:lnTo>
                <a:lnTo>
                  <a:pt x="2867941" y="1092182"/>
                </a:lnTo>
                <a:lnTo>
                  <a:pt x="1642504" y="1092182"/>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42231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7_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E2D616A-63D0-403F-B792-CBB8A067823E}"/>
              </a:ext>
            </a:extLst>
          </p:cNvPr>
          <p:cNvSpPr>
            <a:spLocks noGrp="1"/>
          </p:cNvSpPr>
          <p:nvPr>
            <p:ph type="pic" sz="quarter" idx="15"/>
          </p:nvPr>
        </p:nvSpPr>
        <p:spPr>
          <a:xfrm>
            <a:off x="6354388" y="3503526"/>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
        <p:nvSpPr>
          <p:cNvPr id="12" name="Picture Placeholder 11">
            <a:extLst>
              <a:ext uri="{FF2B5EF4-FFF2-40B4-BE49-F238E27FC236}">
                <a16:creationId xmlns:a16="http://schemas.microsoft.com/office/drawing/2014/main" id="{A09D70F0-516E-4A5B-AE97-7514A6429198}"/>
              </a:ext>
            </a:extLst>
          </p:cNvPr>
          <p:cNvSpPr>
            <a:spLocks noGrp="1"/>
          </p:cNvSpPr>
          <p:nvPr>
            <p:ph type="pic" sz="quarter" idx="14"/>
          </p:nvPr>
        </p:nvSpPr>
        <p:spPr>
          <a:xfrm>
            <a:off x="6354387" y="820161"/>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Tree>
    <p:extLst>
      <p:ext uri="{BB962C8B-B14F-4D97-AF65-F5344CB8AC3E}">
        <p14:creationId xmlns:p14="http://schemas.microsoft.com/office/powerpoint/2010/main" val="3750284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0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8A3DC0-4282-4BE1-A3DA-29C9F724861F}"/>
              </a:ext>
            </a:extLst>
          </p:cNvPr>
          <p:cNvSpPr/>
          <p:nvPr userDrawn="1"/>
        </p:nvSpPr>
        <p:spPr>
          <a:xfrm>
            <a:off x="0" y="-1"/>
            <a:ext cx="12192000" cy="685800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pic>
        <p:nvPicPr>
          <p:cNvPr id="9" name="Picture 8">
            <a:extLst>
              <a:ext uri="{FF2B5EF4-FFF2-40B4-BE49-F238E27FC236}">
                <a16:creationId xmlns:a16="http://schemas.microsoft.com/office/drawing/2014/main" id="{2EA943D1-348A-4A7C-B2B7-F03F397E1F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9974" y="1066800"/>
            <a:ext cx="11134287" cy="6229350"/>
          </a:xfrm>
          <a:prstGeom prst="rect">
            <a:avLst/>
          </a:prstGeom>
        </p:spPr>
      </p:pic>
      <p:sp>
        <p:nvSpPr>
          <p:cNvPr id="8" name="Picture Placeholder 7"/>
          <p:cNvSpPr>
            <a:spLocks noGrp="1"/>
          </p:cNvSpPr>
          <p:nvPr>
            <p:ph type="pic" sz="quarter" idx="11"/>
          </p:nvPr>
        </p:nvSpPr>
        <p:spPr>
          <a:xfrm>
            <a:off x="-1133423" y="1362075"/>
            <a:ext cx="6961187" cy="4389796"/>
          </a:xfrm>
          <a:prstGeom prst="rect">
            <a:avLst/>
          </a:prstGeom>
          <a:solidFill>
            <a:schemeClr val="bg1">
              <a:lumMod val="50000"/>
            </a:schemeClr>
          </a:solidFill>
          <a:effectLst>
            <a:innerShdw blurRad="114300">
              <a:prstClr val="black"/>
            </a:innerShdw>
          </a:effectLst>
        </p:spPr>
        <p:txBody>
          <a:bodyPr/>
          <a:lstStyle>
            <a:lvl1pPr marL="0" indent="0" algn="ctr">
              <a:buNone/>
              <a:defRPr sz="20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75546786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316172"/>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0" r:id="rId3"/>
    <p:sldLayoutId id="2147483661" r:id="rId4"/>
    <p:sldLayoutId id="2147483662" r:id="rId5"/>
    <p:sldLayoutId id="2147483663" r:id="rId6"/>
    <p:sldLayoutId id="2147483665" r:id="rId7"/>
    <p:sldLayoutId id="2147483666" r:id="rId8"/>
    <p:sldLayoutId id="2147483667" r:id="rId9"/>
    <p:sldLayoutId id="2147483668" r:id="rId10"/>
    <p:sldLayoutId id="214748366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18" name="Rectangle 17">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86577B9-B939-4ADD-81E1-0F2E3885965F}"/>
              </a:ext>
            </a:extLst>
          </p:cNvPr>
          <p:cNvSpPr txBox="1"/>
          <p:nvPr/>
        </p:nvSpPr>
        <p:spPr>
          <a:xfrm>
            <a:off x="1607752" y="1942521"/>
            <a:ext cx="8976496" cy="1938992"/>
          </a:xfrm>
          <a:prstGeom prst="rect">
            <a:avLst/>
          </a:prstGeom>
          <a:solidFill>
            <a:schemeClr val="tx1"/>
          </a:solidFill>
        </p:spPr>
        <p:txBody>
          <a:bodyPr wrap="none" rtlCol="0">
            <a:spAutoFit/>
          </a:bodyPr>
          <a:lstStyle/>
          <a:p>
            <a:pPr algn="ctr"/>
            <a:r>
              <a:rPr lang="en-US" sz="6000" b="1" dirty="0">
                <a:solidFill>
                  <a:schemeClr val="bg1"/>
                </a:solidFill>
              </a:rPr>
              <a:t>GLOBALISASI MANAJEMEN </a:t>
            </a:r>
          </a:p>
          <a:p>
            <a:pPr algn="ctr"/>
            <a:r>
              <a:rPr lang="en-US" sz="6000" b="1" dirty="0">
                <a:solidFill>
                  <a:schemeClr val="bg1"/>
                </a:solidFill>
              </a:rPr>
              <a:t>SUMBER DAYA MANUSIA </a:t>
            </a:r>
            <a:endParaRPr lang="en-US" sz="6000" b="1" dirty="0">
              <a:solidFill>
                <a:schemeClr val="bg1"/>
              </a:solidFill>
              <a:latin typeface="Aharoni" panose="02010803020104030203" pitchFamily="2" charset="-79"/>
              <a:cs typeface="Aharoni" panose="02010803020104030203" pitchFamily="2" charset="-79"/>
            </a:endParaRPr>
          </a:p>
        </p:txBody>
      </p:sp>
      <p:grpSp>
        <p:nvGrpSpPr>
          <p:cNvPr id="9" name="Group 8">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0" name="Oval 9">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8" name="Oval 27">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EF97DEF9-EEEA-4F16-BE86-D1E5F27655BC}"/>
              </a:ext>
            </a:extLst>
          </p:cNvPr>
          <p:cNvSpPr txBox="1">
            <a:spLocks noChangeArrowheads="1"/>
          </p:cNvSpPr>
          <p:nvPr/>
        </p:nvSpPr>
        <p:spPr bwMode="auto">
          <a:xfrm>
            <a:off x="6324600" y="4125068"/>
            <a:ext cx="5867400" cy="2677656"/>
          </a:xfrm>
          <a:prstGeom prst="rect">
            <a:avLst/>
          </a:prstGeom>
          <a:solidFill>
            <a:schemeClr val="tx1"/>
          </a:solid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152994993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457200" y="695544"/>
            <a:ext cx="8229600" cy="571500"/>
          </a:xfrm>
          <a:prstGeom prst="rect">
            <a:avLst/>
          </a:prstGeom>
        </p:spPr>
        <p:style>
          <a:lnRef idx="1">
            <a:schemeClr val="dk1"/>
          </a:lnRef>
          <a:fillRef idx="3">
            <a:schemeClr val="dk1"/>
          </a:fillRef>
          <a:effectRef idx="2">
            <a:schemeClr val="dk1"/>
          </a:effectRef>
          <a:fontRef idx="minor">
            <a:schemeClr val="lt1"/>
          </a:fontRef>
        </p:style>
        <p:txBody>
          <a:bodyPr>
            <a:normAutofit fontScale="975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200" b="1" dirty="0"/>
              <a:t>PENGERTIAN GLOBALISASI MANAJEMEN SDM </a:t>
            </a:r>
          </a:p>
        </p:txBody>
      </p:sp>
      <p:sp>
        <p:nvSpPr>
          <p:cNvPr id="13" name="Content Placeholder 2"/>
          <p:cNvSpPr txBox="1">
            <a:spLocks/>
          </p:cNvSpPr>
          <p:nvPr/>
        </p:nvSpPr>
        <p:spPr>
          <a:xfrm>
            <a:off x="457200" y="1817910"/>
            <a:ext cx="8229600" cy="30008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457200" lvl="1" indent="0" algn="just">
              <a:buFont typeface="Arial" panose="020B0604020202020204" pitchFamily="34" charset="0"/>
              <a:buNone/>
            </a:pPr>
            <a:r>
              <a:rPr lang="id-ID" sz="2500" dirty="0"/>
              <a:t>	</a:t>
            </a:r>
            <a:r>
              <a:rPr lang="en-US" sz="2500" dirty="0" err="1"/>
              <a:t>Manajemen</a:t>
            </a:r>
            <a:r>
              <a:rPr lang="en-US" sz="2500" dirty="0"/>
              <a:t> SDM </a:t>
            </a:r>
            <a:r>
              <a:rPr lang="en-US" sz="2500" dirty="0" err="1"/>
              <a:t>merupakan</a:t>
            </a:r>
            <a:r>
              <a:rPr lang="en-US" sz="2500" dirty="0"/>
              <a:t> </a:t>
            </a:r>
            <a:r>
              <a:rPr lang="en-US" sz="2500" dirty="0" err="1"/>
              <a:t>sistem-sistem</a:t>
            </a:r>
            <a:r>
              <a:rPr lang="en-US" sz="2500" dirty="0"/>
              <a:t> formal </a:t>
            </a:r>
            <a:r>
              <a:rPr lang="en-US" sz="2500" dirty="0" err="1"/>
              <a:t>dalam</a:t>
            </a:r>
            <a:r>
              <a:rPr lang="en-US" sz="2500" dirty="0"/>
              <a:t> </a:t>
            </a:r>
            <a:r>
              <a:rPr lang="en-US" sz="2500" dirty="0" err="1"/>
              <a:t>sebuah</a:t>
            </a:r>
            <a:r>
              <a:rPr lang="en-US" sz="2500" dirty="0"/>
              <a:t> </a:t>
            </a:r>
            <a:r>
              <a:rPr lang="en-US" sz="2500" dirty="0" err="1"/>
              <a:t>organisasi</a:t>
            </a:r>
            <a:r>
              <a:rPr lang="en-US" sz="2500" dirty="0"/>
              <a:t> </a:t>
            </a:r>
            <a:r>
              <a:rPr lang="en-US" sz="2500" dirty="0" err="1"/>
              <a:t>untuk</a:t>
            </a:r>
            <a:r>
              <a:rPr lang="en-US" sz="2500" dirty="0"/>
              <a:t> </a:t>
            </a:r>
            <a:r>
              <a:rPr lang="en-US" sz="2500" dirty="0" err="1"/>
              <a:t>memastikan</a:t>
            </a:r>
            <a:r>
              <a:rPr lang="en-US" sz="2500" dirty="0"/>
              <a:t> </a:t>
            </a:r>
            <a:r>
              <a:rPr lang="en-US" sz="2500" dirty="0" err="1"/>
              <a:t>penggunaan</a:t>
            </a:r>
            <a:r>
              <a:rPr lang="en-US" sz="2500" dirty="0"/>
              <a:t> </a:t>
            </a:r>
            <a:r>
              <a:rPr lang="en-US" sz="2500" dirty="0" err="1"/>
              <a:t>bakat</a:t>
            </a:r>
            <a:r>
              <a:rPr lang="en-US" sz="2500" dirty="0"/>
              <a:t> </a:t>
            </a:r>
            <a:r>
              <a:rPr lang="en-US" sz="2500" dirty="0" err="1"/>
              <a:t>manusia</a:t>
            </a:r>
            <a:r>
              <a:rPr lang="en-US" sz="2500" dirty="0"/>
              <a:t> </a:t>
            </a:r>
            <a:r>
              <a:rPr lang="en-US" sz="2500" dirty="0" err="1"/>
              <a:t>secara</a:t>
            </a:r>
            <a:r>
              <a:rPr lang="en-US" sz="2500" dirty="0"/>
              <a:t> </a:t>
            </a:r>
            <a:r>
              <a:rPr lang="en-US" sz="2500" dirty="0" err="1"/>
              <a:t>efektif</a:t>
            </a:r>
            <a:r>
              <a:rPr lang="en-US" sz="2500" dirty="0"/>
              <a:t> </a:t>
            </a:r>
            <a:r>
              <a:rPr lang="en-US" sz="2500" dirty="0" err="1"/>
              <a:t>dan</a:t>
            </a:r>
            <a:r>
              <a:rPr lang="en-US" sz="2500" dirty="0"/>
              <a:t> </a:t>
            </a:r>
            <a:r>
              <a:rPr lang="en-US" sz="2500" dirty="0" err="1"/>
              <a:t>efisien</a:t>
            </a:r>
            <a:r>
              <a:rPr lang="en-US" sz="2500" dirty="0"/>
              <a:t> </a:t>
            </a:r>
            <a:r>
              <a:rPr lang="en-US" sz="2500" dirty="0" err="1"/>
              <a:t>guna</a:t>
            </a:r>
            <a:r>
              <a:rPr lang="en-US" sz="2500" dirty="0"/>
              <a:t> </a:t>
            </a:r>
            <a:r>
              <a:rPr lang="en-US" sz="2500" dirty="0" err="1"/>
              <a:t>mencapai</a:t>
            </a:r>
            <a:r>
              <a:rPr lang="en-US" sz="2500" dirty="0"/>
              <a:t> </a:t>
            </a:r>
            <a:r>
              <a:rPr lang="en-US" sz="2500" dirty="0" err="1"/>
              <a:t>tujuan-tujuan</a:t>
            </a:r>
            <a:r>
              <a:rPr lang="en-US" sz="2500" dirty="0"/>
              <a:t> </a:t>
            </a:r>
            <a:r>
              <a:rPr lang="en-US" sz="2500" dirty="0" err="1"/>
              <a:t>organisasional</a:t>
            </a:r>
            <a:r>
              <a:rPr lang="en-US" sz="2500" dirty="0"/>
              <a:t>. </a:t>
            </a:r>
            <a:r>
              <a:rPr lang="en-US" sz="2500" dirty="0" err="1"/>
              <a:t>Dalam</a:t>
            </a:r>
            <a:r>
              <a:rPr lang="en-US" sz="2500" dirty="0"/>
              <a:t> </a:t>
            </a:r>
            <a:r>
              <a:rPr lang="en-US" sz="2500" dirty="0" err="1"/>
              <a:t>sebuah</a:t>
            </a:r>
            <a:r>
              <a:rPr lang="en-US" sz="2500" dirty="0"/>
              <a:t> </a:t>
            </a:r>
            <a:r>
              <a:rPr lang="en-US" sz="2500" dirty="0" err="1"/>
              <a:t>lingkungan</a:t>
            </a:r>
            <a:r>
              <a:rPr lang="en-US" sz="2500" dirty="0"/>
              <a:t> </a:t>
            </a:r>
            <a:r>
              <a:rPr lang="en-US" sz="2500" dirty="0" err="1"/>
              <a:t>dimana</a:t>
            </a:r>
            <a:r>
              <a:rPr lang="en-US" sz="2500" dirty="0"/>
              <a:t> </a:t>
            </a:r>
            <a:r>
              <a:rPr lang="en-US" sz="2500" dirty="0" err="1"/>
              <a:t>angkatan</a:t>
            </a:r>
            <a:r>
              <a:rPr lang="en-US" sz="2500" dirty="0"/>
              <a:t> </a:t>
            </a:r>
            <a:r>
              <a:rPr lang="en-US" sz="2500" dirty="0" err="1"/>
              <a:t>kerja</a:t>
            </a:r>
            <a:r>
              <a:rPr lang="en-US" sz="2500" dirty="0"/>
              <a:t> </a:t>
            </a:r>
            <a:r>
              <a:rPr lang="en-US" sz="2500" dirty="0" err="1"/>
              <a:t>akan</a:t>
            </a:r>
            <a:r>
              <a:rPr lang="en-US" sz="2500" dirty="0"/>
              <a:t> </a:t>
            </a:r>
            <a:r>
              <a:rPr lang="en-US" sz="2500" dirty="0" err="1"/>
              <a:t>terus</a:t>
            </a:r>
            <a:r>
              <a:rPr lang="en-US" sz="2500" dirty="0"/>
              <a:t> </a:t>
            </a:r>
            <a:r>
              <a:rPr lang="en-US" sz="2500" dirty="0" err="1"/>
              <a:t>bertambah</a:t>
            </a:r>
            <a:r>
              <a:rPr lang="en-US" sz="2500" dirty="0"/>
              <a:t>, </a:t>
            </a:r>
            <a:r>
              <a:rPr lang="en-US" sz="2500" dirty="0" err="1"/>
              <a:t>hukum</a:t>
            </a:r>
            <a:r>
              <a:rPr lang="en-US" sz="2500" dirty="0"/>
              <a:t> </a:t>
            </a:r>
            <a:r>
              <a:rPr lang="en-US" sz="2500" dirty="0" err="1"/>
              <a:t>berubah</a:t>
            </a:r>
            <a:r>
              <a:rPr lang="en-US" sz="2500" dirty="0"/>
              <a:t>, dan </a:t>
            </a:r>
            <a:r>
              <a:rPr lang="en-US" sz="2500" dirty="0" err="1"/>
              <a:t>kebutuhan-kebutuhan</a:t>
            </a:r>
            <a:r>
              <a:rPr lang="en-US" sz="2500" dirty="0"/>
              <a:t> </a:t>
            </a:r>
            <a:r>
              <a:rPr lang="en-US" sz="2500" dirty="0" err="1"/>
              <a:t>dari</a:t>
            </a:r>
            <a:r>
              <a:rPr lang="en-US" sz="2500" dirty="0"/>
              <a:t> </a:t>
            </a:r>
            <a:r>
              <a:rPr lang="en-US" sz="2500" dirty="0" err="1"/>
              <a:t>pemberi</a:t>
            </a:r>
            <a:r>
              <a:rPr lang="en-US" sz="2500" dirty="0"/>
              <a:t> </a:t>
            </a:r>
            <a:r>
              <a:rPr lang="en-US" sz="2500" dirty="0" err="1"/>
              <a:t>kerja</a:t>
            </a:r>
            <a:r>
              <a:rPr lang="en-US" sz="2500" dirty="0"/>
              <a:t> juga </a:t>
            </a:r>
            <a:r>
              <a:rPr lang="en-US" sz="2500" dirty="0" err="1"/>
              <a:t>berubah</a:t>
            </a:r>
            <a:r>
              <a:rPr lang="en-US" sz="2500" dirty="0"/>
              <a:t>, </a:t>
            </a:r>
            <a:r>
              <a:rPr lang="en-US" sz="2500" dirty="0" err="1"/>
              <a:t>manajemen</a:t>
            </a:r>
            <a:r>
              <a:rPr lang="en-US" sz="2500" dirty="0"/>
              <a:t> SDM </a:t>
            </a:r>
            <a:r>
              <a:rPr lang="en-US" sz="2500" dirty="0" err="1"/>
              <a:t>harus</a:t>
            </a:r>
            <a:r>
              <a:rPr lang="en-US" sz="2500" dirty="0"/>
              <a:t> </a:t>
            </a:r>
            <a:r>
              <a:rPr lang="en-US" sz="2500" dirty="0" err="1"/>
              <a:t>terus</a:t>
            </a:r>
            <a:r>
              <a:rPr lang="en-US" sz="2500" dirty="0"/>
              <a:t> </a:t>
            </a:r>
            <a:r>
              <a:rPr lang="en-US" sz="2500" dirty="0" err="1"/>
              <a:t>berubah</a:t>
            </a:r>
            <a:r>
              <a:rPr lang="en-US" sz="2500" dirty="0"/>
              <a:t> dan </a:t>
            </a:r>
            <a:r>
              <a:rPr lang="en-US" sz="2500" dirty="0" err="1"/>
              <a:t>berkembang</a:t>
            </a:r>
            <a:r>
              <a:rPr lang="en-US" sz="2500" dirty="0"/>
              <a:t>.</a:t>
            </a:r>
            <a:r>
              <a:rPr lang="id-ID" sz="2500" dirty="0"/>
              <a:t> </a:t>
            </a:r>
            <a:endParaRPr lang="en-US" sz="2500" dirty="0"/>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2347686" y="503233"/>
            <a:ext cx="8077200" cy="701447"/>
          </a:xfrm>
          <a:prstGeom prst="rect">
            <a:avLst/>
          </a:prstGeom>
        </p:spPr>
        <p:style>
          <a:lnRef idx="3">
            <a:schemeClr val="lt1"/>
          </a:lnRef>
          <a:fillRef idx="1">
            <a:schemeClr val="accent3"/>
          </a:fillRef>
          <a:effectRef idx="1">
            <a:schemeClr val="accent3"/>
          </a:effectRef>
          <a:fontRef idx="minor">
            <a:schemeClr val="lt1"/>
          </a:fontRef>
        </p:style>
        <p:txBody>
          <a:bodyP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dirty="0"/>
              <a:t>PERUBAHAN POPULASI GLOBAL</a:t>
            </a:r>
          </a:p>
        </p:txBody>
      </p:sp>
      <p:sp>
        <p:nvSpPr>
          <p:cNvPr id="18" name="Rounded Rectangle 17"/>
          <p:cNvSpPr/>
          <p:nvPr/>
        </p:nvSpPr>
        <p:spPr>
          <a:xfrm>
            <a:off x="2271486" y="1484085"/>
            <a:ext cx="8153400" cy="472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id-ID" sz="2000" dirty="0"/>
              <a:t>	</a:t>
            </a:r>
            <a:r>
              <a:rPr lang="en-US" sz="2000" dirty="0" err="1"/>
              <a:t>Untuk</a:t>
            </a:r>
            <a:r>
              <a:rPr lang="en-US" sz="2000" dirty="0"/>
              <a:t> </a:t>
            </a:r>
            <a:r>
              <a:rPr lang="en-US" sz="2000" dirty="0" err="1"/>
              <a:t>memanfaatkan</a:t>
            </a:r>
            <a:r>
              <a:rPr lang="en-US" sz="2000" dirty="0"/>
              <a:t> </a:t>
            </a:r>
            <a:r>
              <a:rPr lang="en-US" sz="2000" dirty="0" err="1"/>
              <a:t>pertumbuhan</a:t>
            </a:r>
            <a:r>
              <a:rPr lang="en-US" sz="2000" dirty="0"/>
              <a:t> </a:t>
            </a:r>
            <a:r>
              <a:rPr lang="en-US" sz="2000" dirty="0" err="1"/>
              <a:t>ini</a:t>
            </a:r>
            <a:r>
              <a:rPr lang="en-US" sz="2000" dirty="0"/>
              <a:t>,</a:t>
            </a:r>
            <a:r>
              <a:rPr lang="id-ID" sz="2000" dirty="0"/>
              <a:t> </a:t>
            </a:r>
            <a:r>
              <a:rPr lang="en-US" sz="2000" dirty="0" err="1"/>
              <a:t>perusahaan-perusahaan</a:t>
            </a:r>
            <a:r>
              <a:rPr lang="en-US" sz="2000" dirty="0"/>
              <a:t> di </a:t>
            </a:r>
            <a:r>
              <a:rPr lang="en-US" sz="2000" dirty="0" err="1"/>
              <a:t>seluruh</a:t>
            </a:r>
            <a:r>
              <a:rPr lang="en-US" sz="2000" dirty="0"/>
              <a:t> dunia </a:t>
            </a:r>
            <a:r>
              <a:rPr lang="en-US" sz="2000" dirty="0" err="1"/>
              <a:t>telah</a:t>
            </a:r>
            <a:r>
              <a:rPr lang="en-US" sz="2000" dirty="0"/>
              <a:t> </a:t>
            </a:r>
            <a:r>
              <a:rPr lang="en-US" sz="2000" dirty="0" err="1"/>
              <a:t>mengadakan</a:t>
            </a:r>
            <a:r>
              <a:rPr lang="en-US" sz="2000" dirty="0"/>
              <a:t> </a:t>
            </a:r>
            <a:r>
              <a:rPr lang="en-US" sz="2000" dirty="0" err="1"/>
              <a:t>operasi-operasi</a:t>
            </a:r>
            <a:r>
              <a:rPr lang="en-US" sz="2000" dirty="0"/>
              <a:t> </a:t>
            </a:r>
            <a:r>
              <a:rPr lang="en-US" sz="2000" dirty="0" err="1"/>
              <a:t>membentuk</a:t>
            </a:r>
            <a:r>
              <a:rPr lang="en-US" sz="2000" dirty="0"/>
              <a:t> </a:t>
            </a:r>
            <a:r>
              <a:rPr lang="en-US" sz="2000" dirty="0" err="1"/>
              <a:t>perusahaan-perusahaan</a:t>
            </a:r>
            <a:r>
              <a:rPr lang="en-US" sz="2000" dirty="0"/>
              <a:t> modal </a:t>
            </a:r>
            <a:r>
              <a:rPr lang="en-US" sz="2000" dirty="0" err="1"/>
              <a:t>ventura</a:t>
            </a:r>
            <a:r>
              <a:rPr lang="en-US" sz="2000" dirty="0"/>
              <a:t> </a:t>
            </a:r>
            <a:r>
              <a:rPr lang="en-US" sz="2000" dirty="0" err="1"/>
              <a:t>atau</a:t>
            </a:r>
            <a:r>
              <a:rPr lang="en-US" sz="2000" dirty="0"/>
              <a:t> </a:t>
            </a:r>
            <a:r>
              <a:rPr lang="en-US" sz="2000" dirty="0" err="1"/>
              <a:t>bergabung</a:t>
            </a:r>
            <a:r>
              <a:rPr lang="en-US" sz="2000" dirty="0"/>
              <a:t> </a:t>
            </a:r>
            <a:r>
              <a:rPr lang="en-US" sz="2000" dirty="0" err="1"/>
              <a:t>dengan</a:t>
            </a:r>
            <a:r>
              <a:rPr lang="en-US" sz="2000" dirty="0"/>
              <a:t> </a:t>
            </a:r>
            <a:r>
              <a:rPr lang="en-US" sz="2000" dirty="0" err="1"/>
              <a:t>perusahaan-perusahaan</a:t>
            </a:r>
            <a:r>
              <a:rPr lang="en-US" sz="2000" dirty="0"/>
              <a:t> di negara-negara </a:t>
            </a:r>
            <a:r>
              <a:rPr lang="id-ID" sz="2000" dirty="0"/>
              <a:t>lain</a:t>
            </a:r>
            <a:r>
              <a:rPr lang="en-US" sz="2000" dirty="0"/>
              <a:t>.</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751629" y="228600"/>
            <a:ext cx="9771168" cy="8382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spcAft>
                <a:spcPts val="1000"/>
              </a:spcAft>
            </a:pPr>
            <a:r>
              <a:rPr lang="en-US" sz="3200" b="1" dirty="0">
                <a:ea typeface="SimSun"/>
                <a:cs typeface="Times New Roman"/>
              </a:rPr>
              <a:t>KETERGANTUNGAN EKONOMI GLOBAL</a:t>
            </a:r>
          </a:p>
        </p:txBody>
      </p:sp>
      <p:sp>
        <p:nvSpPr>
          <p:cNvPr id="14" name="Rounded Rectangle 13"/>
          <p:cNvSpPr/>
          <p:nvPr/>
        </p:nvSpPr>
        <p:spPr>
          <a:xfrm>
            <a:off x="751629" y="1295400"/>
            <a:ext cx="9771168" cy="480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id-ID" sz="2000" dirty="0">
                <a:ea typeface="SimSun"/>
                <a:cs typeface="Times New Roman"/>
              </a:rPr>
              <a:t>	Ahli-ahli ekonomi memperkirakan bahwa pada tahun 2020, enam perekonomian adalah AS, China, Jepang, Indonesia, India, dan Korea. Perusahaan-perusahaan yang berbasis di banyak negara merespon peluang-peluang ini. Oleh karena itu, masa depan ekonomi organisasi-organisasi di seluruh dunia berhubungan dengan pertumbuhan perekonomian dunia.</a:t>
            </a:r>
            <a:endParaRPr lang="en-US" sz="2000" dirty="0">
              <a:ea typeface="SimSun"/>
              <a:cs typeface="Times New Roman"/>
            </a:endParaRPr>
          </a:p>
        </p:txBody>
      </p:sp>
    </p:spTree>
    <p:extLst>
      <p:ext uri="{BB962C8B-B14F-4D97-AF65-F5344CB8AC3E}">
        <p14:creationId xmlns:p14="http://schemas.microsoft.com/office/powerpoint/2010/main" val="100911597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p:nvPr/>
        </p:nvSpPr>
        <p:spPr>
          <a:xfrm>
            <a:off x="845582" y="304800"/>
            <a:ext cx="9583261" cy="914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d-ID" sz="3200" b="1" dirty="0"/>
              <a:t>KOMUNIKASI GLOBAL</a:t>
            </a:r>
            <a:endParaRPr lang="en-US" sz="3200" b="1" dirty="0"/>
          </a:p>
        </p:txBody>
      </p:sp>
      <p:sp>
        <p:nvSpPr>
          <p:cNvPr id="24" name="Rounded Rectangle 23"/>
          <p:cNvSpPr/>
          <p:nvPr/>
        </p:nvSpPr>
        <p:spPr>
          <a:xfrm>
            <a:off x="825950" y="1371600"/>
            <a:ext cx="9602893" cy="4953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id-ID" sz="2000" dirty="0"/>
              <a:t>	Kontributor utama globalisasi yang lain adalah perkembangan dan evolusi telekomunikasi dan teknologi yang membantu pengiriman informasi yang cepat. Sebagai bahasa bisnis global, bahasa </a:t>
            </a:r>
            <a:r>
              <a:rPr lang="en-GB" sz="2000" dirty="0"/>
              <a:t>I</a:t>
            </a:r>
            <a:r>
              <a:rPr lang="id-ID" sz="2000" dirty="0"/>
              <a:t>nggris memungkinkan arus komunikasi dan informasi yang lebih mudah. Di banyak negara, murid-murid mempelajari  bahasa Inggris sebagai bahasa kedua mereka, dan banyak perusahaan asing melatih karyawan-karyawan  mereka dalam bahasa Inggris.</a:t>
            </a:r>
            <a:endParaRPr lang="en-US" sz="2000" dirty="0"/>
          </a:p>
        </p:txBody>
      </p:sp>
    </p:spTree>
    <p:extLst>
      <p:ext uri="{BB962C8B-B14F-4D97-AF65-F5344CB8AC3E}">
        <p14:creationId xmlns:p14="http://schemas.microsoft.com/office/powerpoint/2010/main" val="19935874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563721" y="2224304"/>
            <a:ext cx="10146983" cy="3349170"/>
          </a:xfrm>
          <a:prstGeom prst="rect">
            <a:avLst/>
          </a:prstGeom>
        </p:spPr>
        <p:style>
          <a:lnRef idx="1">
            <a:schemeClr val="accent2"/>
          </a:lnRef>
          <a:fillRef idx="2">
            <a:schemeClr val="accent2"/>
          </a:fillRef>
          <a:effectRef idx="1">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514350" indent="-514350">
              <a:buFont typeface="Arial" panose="020B0604020202020204" pitchFamily="34" charset="0"/>
              <a:buAutoNum type="arabicPeriod"/>
            </a:pPr>
            <a:r>
              <a:rPr lang="id-ID" sz="2000" dirty="0"/>
              <a:t>Impor dan Ekspor, tahap pertama interaksi internasional terdiri atas impor dan ekspor. Di sini, sebuah organisasi mulai menjual dan membeli barang dan jasa dengan organisasi-organisasi di negara-negara lain.</a:t>
            </a:r>
          </a:p>
          <a:p>
            <a:pPr marL="514350" indent="-514350">
              <a:buFont typeface="Arial" panose="020B0604020202020204" pitchFamily="34" charset="0"/>
              <a:buAutoNum type="arabicPeriod"/>
            </a:pPr>
            <a:r>
              <a:rPr lang="id-ID" sz="2000" dirty="0"/>
              <a:t>Perusahaan Multinasional, ketika perusahaan-perusahaan berkembang dan meluas, mereka mengenali peluang-peluang untuk mulai beroperasi di negara-negara lain. Perusahaan multinasional adalah sebuah perusahaan di mana sebuah organisasi memiliki unit-unit operasi yang berlokasi di negara-negara asing.</a:t>
            </a:r>
          </a:p>
          <a:p>
            <a:pPr marL="514350" indent="-514350">
              <a:buFont typeface="Arial" panose="020B0604020202020204" pitchFamily="34" charset="0"/>
              <a:buAutoNum type="arabicPeriod"/>
            </a:pPr>
            <a:r>
              <a:rPr lang="id-ID" sz="2000" dirty="0"/>
              <a:t>Organisasi Global, sebuah perusahaan multinasional dapat berkembang menjadi sebuah organisasi global ketika operasional di berbagai negara menjadi lebih terintegrasi.</a:t>
            </a:r>
            <a:endParaRPr lang="en-US" sz="2000" dirty="0"/>
          </a:p>
        </p:txBody>
      </p:sp>
      <p:sp>
        <p:nvSpPr>
          <p:cNvPr id="12" name="Title 1"/>
          <p:cNvSpPr txBox="1">
            <a:spLocks/>
          </p:cNvSpPr>
          <p:nvPr/>
        </p:nvSpPr>
        <p:spPr>
          <a:xfrm>
            <a:off x="563721" y="724572"/>
            <a:ext cx="10146983" cy="571500"/>
          </a:xfrm>
          <a:prstGeom prst="rect">
            <a:avLst/>
          </a:prstGeom>
        </p:spPr>
        <p:style>
          <a:lnRef idx="1">
            <a:schemeClr val="accent5"/>
          </a:lnRef>
          <a:fillRef idx="3">
            <a:schemeClr val="accent5"/>
          </a:fillRef>
          <a:effectRef idx="2">
            <a:schemeClr val="accent5"/>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dirty="0"/>
              <a:t>JENIS-JENIS ORGANISASI GLOBAL </a:t>
            </a:r>
          </a:p>
        </p:txBody>
      </p:sp>
    </p:spTree>
    <p:extLst>
      <p:ext uri="{BB962C8B-B14F-4D97-AF65-F5344CB8AC3E}">
        <p14:creationId xmlns:p14="http://schemas.microsoft.com/office/powerpoint/2010/main" val="203029765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63721" y="274638"/>
            <a:ext cx="10146983" cy="1143000"/>
          </a:xfrm>
          <a:prstGeom prst="rect">
            <a:avLst/>
          </a:prstGeom>
        </p:spPr>
        <p:style>
          <a:lnRef idx="1">
            <a:schemeClr val="accent2"/>
          </a:lnRef>
          <a:fillRef idx="3">
            <a:schemeClr val="accent2"/>
          </a:fillRef>
          <a:effectRef idx="2">
            <a:schemeClr val="accent2"/>
          </a:effectRef>
          <a:fontRef idx="minor">
            <a:schemeClr val="lt1"/>
          </a:fontRef>
        </p:style>
        <p:txBody>
          <a:bodyPr>
            <a:normAutofit fontScale="975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dirty="0"/>
              <a:t>FAKTOR YANG MEMPENGARUHI GLOBALISASI MANAJEMEN SDM </a:t>
            </a:r>
          </a:p>
        </p:txBody>
      </p:sp>
      <p:sp>
        <p:nvSpPr>
          <p:cNvPr id="15" name="Content Placeholder 2"/>
          <p:cNvSpPr txBox="1">
            <a:spLocks/>
          </p:cNvSpPr>
          <p:nvPr/>
        </p:nvSpPr>
        <p:spPr>
          <a:xfrm>
            <a:off x="2160931" y="1981200"/>
            <a:ext cx="6858609" cy="2895601"/>
          </a:xfrm>
          <a:prstGeom prst="rect">
            <a:avLst/>
          </a:prstGeom>
        </p:spPr>
        <p:style>
          <a:lnRef idx="1">
            <a:schemeClr val="dk1"/>
          </a:lnRef>
          <a:fillRef idx="3">
            <a:schemeClr val="dk1"/>
          </a:fillRef>
          <a:effectRef idx="2">
            <a:schemeClr val="dk1"/>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514350" indent="-514350">
              <a:buFont typeface="+mj-lt"/>
              <a:buAutoNum type="arabicPeriod"/>
            </a:pPr>
            <a:r>
              <a:rPr lang="en-US" dirty="0" err="1"/>
              <a:t>Faktor</a:t>
            </a:r>
            <a:r>
              <a:rPr lang="en-US" dirty="0"/>
              <a:t> </a:t>
            </a:r>
            <a:r>
              <a:rPr lang="en-US" dirty="0" err="1"/>
              <a:t>Hukum</a:t>
            </a:r>
            <a:r>
              <a:rPr lang="en-US" dirty="0"/>
              <a:t> </a:t>
            </a:r>
            <a:r>
              <a:rPr lang="en-US" dirty="0" err="1"/>
              <a:t>dan</a:t>
            </a:r>
            <a:r>
              <a:rPr lang="en-US" dirty="0"/>
              <a:t> </a:t>
            </a:r>
            <a:r>
              <a:rPr lang="en-US" dirty="0" err="1"/>
              <a:t>Politik</a:t>
            </a:r>
            <a:r>
              <a:rPr lang="en-US" dirty="0"/>
              <a:t> </a:t>
            </a:r>
          </a:p>
          <a:p>
            <a:pPr marL="514350" indent="-514350">
              <a:buFont typeface="Arial" panose="020B0604020202020204" pitchFamily="34" charset="0"/>
              <a:buAutoNum type="arabicPeriod"/>
            </a:pPr>
            <a:r>
              <a:rPr lang="en-US" dirty="0" err="1"/>
              <a:t>Faktor</a:t>
            </a:r>
            <a:r>
              <a:rPr lang="en-US" dirty="0"/>
              <a:t> </a:t>
            </a:r>
            <a:r>
              <a:rPr lang="en-US" dirty="0" err="1"/>
              <a:t>Ekonomi</a:t>
            </a:r>
            <a:r>
              <a:rPr lang="en-US" dirty="0"/>
              <a:t> </a:t>
            </a:r>
          </a:p>
          <a:p>
            <a:pPr marL="514350" indent="-514350">
              <a:buFont typeface="Arial" panose="020B0604020202020204" pitchFamily="34" charset="0"/>
              <a:buAutoNum type="arabicPeriod"/>
            </a:pPr>
            <a:r>
              <a:rPr lang="en-US" dirty="0" err="1"/>
              <a:t>Faktor</a:t>
            </a:r>
            <a:r>
              <a:rPr lang="en-US" dirty="0"/>
              <a:t> </a:t>
            </a:r>
            <a:r>
              <a:rPr lang="en-US" dirty="0" err="1"/>
              <a:t>Budaya</a:t>
            </a:r>
            <a:r>
              <a:rPr lang="en-US" dirty="0"/>
              <a:t> </a:t>
            </a:r>
          </a:p>
        </p:txBody>
      </p:sp>
    </p:spTree>
    <p:extLst>
      <p:ext uri="{BB962C8B-B14F-4D97-AF65-F5344CB8AC3E}">
        <p14:creationId xmlns:p14="http://schemas.microsoft.com/office/powerpoint/2010/main" val="373996136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939535" y="228600"/>
            <a:ext cx="9489308" cy="9144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id-ID" sz="3200" b="1" dirty="0"/>
              <a:t>PENGANGKATAN TUGAS GLOBAL</a:t>
            </a:r>
            <a:endParaRPr lang="en-US" sz="3200" b="1" dirty="0"/>
          </a:p>
        </p:txBody>
      </p:sp>
      <p:sp>
        <p:nvSpPr>
          <p:cNvPr id="8" name="Rounded Rectangle 7"/>
          <p:cNvSpPr/>
          <p:nvPr/>
        </p:nvSpPr>
        <p:spPr>
          <a:xfrm>
            <a:off x="904478" y="1371600"/>
            <a:ext cx="9489308" cy="3657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id-ID" sz="2000" dirty="0"/>
              <a:t>	Pengangkatan tugas global meliputi penyeleksian, penempatan, dan penetapan karyawan di negara lain. Ketika melakukan pengangkatan  tugas global, biaya merupakan faktor utama yang harus dipertimbangan. Biaya penetapan seorang manajer atau seorang profesional di negara lain bisa mencapai $1 juta untuk tiga tahun masa penugasan.</a:t>
            </a:r>
            <a:endParaRPr lang="en-US" sz="2000" dirty="0"/>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a:xfrm>
            <a:off x="883029" y="1667982"/>
            <a:ext cx="10146983" cy="726848"/>
          </a:xfrm>
          <a:prstGeom prst="rect">
            <a:avLst/>
          </a:prstGeom>
        </p:spPr>
        <p:style>
          <a:lnRef idx="0">
            <a:schemeClr val="dk1"/>
          </a:lnRef>
          <a:fillRef idx="3">
            <a:schemeClr val="dk1"/>
          </a:fillRef>
          <a:effectRef idx="3">
            <a:schemeClr val="dk1"/>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dirty="0"/>
              <a:t>JENIS KARYAWAN GLOBAL </a:t>
            </a:r>
          </a:p>
        </p:txBody>
      </p:sp>
      <p:sp>
        <p:nvSpPr>
          <p:cNvPr id="26" name="Content Placeholder 2"/>
          <p:cNvSpPr txBox="1">
            <a:spLocks/>
          </p:cNvSpPr>
          <p:nvPr/>
        </p:nvSpPr>
        <p:spPr>
          <a:xfrm>
            <a:off x="883029" y="2732293"/>
            <a:ext cx="10146983" cy="1549399"/>
          </a:xfrm>
          <a:prstGeom prst="rect">
            <a:avLst/>
          </a:prstGeom>
        </p:spPr>
        <p:style>
          <a:lnRef idx="1">
            <a:schemeClr val="accent1"/>
          </a:lnRef>
          <a:fillRef idx="3">
            <a:schemeClr val="accent1"/>
          </a:fillRef>
          <a:effectRef idx="2">
            <a:schemeClr val="accent1"/>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514350" indent="-514350" algn="just">
              <a:buFont typeface="Arial" panose="020B0604020202020204" pitchFamily="34" charset="0"/>
              <a:buAutoNum type="arabicPeriod"/>
            </a:pPr>
            <a:r>
              <a:rPr lang="en-US" sz="2000" dirty="0" err="1"/>
              <a:t>Ekspatriat</a:t>
            </a:r>
            <a:r>
              <a:rPr lang="en-US" sz="2000" dirty="0"/>
              <a:t>: </a:t>
            </a:r>
            <a:r>
              <a:rPr lang="en-US" sz="2000" dirty="0" err="1"/>
              <a:t>seorang</a:t>
            </a:r>
            <a:r>
              <a:rPr lang="en-US" sz="2000" dirty="0"/>
              <a:t> </a:t>
            </a:r>
            <a:r>
              <a:rPr lang="en-US" sz="2000" dirty="0" err="1"/>
              <a:t>karyawan</a:t>
            </a:r>
            <a:r>
              <a:rPr lang="en-US" sz="2000" dirty="0"/>
              <a:t> yang </a:t>
            </a:r>
            <a:r>
              <a:rPr lang="en-US" sz="2000" dirty="0" err="1"/>
              <a:t>bekerja</a:t>
            </a:r>
            <a:r>
              <a:rPr lang="en-US" sz="2000" dirty="0"/>
              <a:t> </a:t>
            </a:r>
            <a:r>
              <a:rPr lang="en-US" sz="2000" dirty="0" err="1"/>
              <a:t>dalam</a:t>
            </a:r>
            <a:r>
              <a:rPr lang="en-US" sz="2000" dirty="0"/>
              <a:t> </a:t>
            </a:r>
            <a:r>
              <a:rPr lang="en-US" sz="2000" dirty="0" err="1"/>
              <a:t>sebuah</a:t>
            </a:r>
            <a:r>
              <a:rPr lang="en-US" sz="2000" dirty="0"/>
              <a:t> </a:t>
            </a:r>
            <a:r>
              <a:rPr lang="en-US" sz="2000" dirty="0" err="1"/>
              <a:t>organisasi</a:t>
            </a:r>
            <a:r>
              <a:rPr lang="en-US" sz="2000" dirty="0"/>
              <a:t>, yang </a:t>
            </a:r>
            <a:r>
              <a:rPr lang="en-US" sz="2000" dirty="0" err="1"/>
              <a:t>bukan</a:t>
            </a:r>
            <a:r>
              <a:rPr lang="en-US" sz="2000" dirty="0"/>
              <a:t> </a:t>
            </a:r>
            <a:r>
              <a:rPr lang="en-US" sz="2000" dirty="0" err="1"/>
              <a:t>merupakan</a:t>
            </a:r>
            <a:r>
              <a:rPr lang="en-US" sz="2000" dirty="0"/>
              <a:t> </a:t>
            </a:r>
            <a:r>
              <a:rPr lang="en-US" sz="2000" dirty="0" err="1"/>
              <a:t>warga</a:t>
            </a:r>
            <a:r>
              <a:rPr lang="en-US" sz="2000" dirty="0"/>
              <a:t> yang </a:t>
            </a:r>
            <a:r>
              <a:rPr lang="en-US" sz="2000" dirty="0" err="1"/>
              <a:t>berasal</a:t>
            </a:r>
            <a:r>
              <a:rPr lang="en-US" sz="2000" dirty="0"/>
              <a:t> </a:t>
            </a:r>
            <a:r>
              <a:rPr lang="en-US" sz="2000" dirty="0" err="1"/>
              <a:t>dari</a:t>
            </a:r>
            <a:r>
              <a:rPr lang="en-US" sz="2000" dirty="0"/>
              <a:t> negara </a:t>
            </a:r>
            <a:r>
              <a:rPr lang="en-US" sz="2000" dirty="0" err="1"/>
              <a:t>dimana</a:t>
            </a:r>
            <a:r>
              <a:rPr lang="en-US" sz="2000" dirty="0"/>
              <a:t> </a:t>
            </a:r>
            <a:r>
              <a:rPr lang="en-US" sz="2000" dirty="0" err="1"/>
              <a:t>operasi</a:t>
            </a:r>
            <a:r>
              <a:rPr lang="en-US" sz="2000" dirty="0"/>
              <a:t> </a:t>
            </a:r>
            <a:r>
              <a:rPr lang="en-US" sz="2000" dirty="0" err="1"/>
              <a:t>itu</a:t>
            </a:r>
            <a:r>
              <a:rPr lang="en-US" sz="2000" dirty="0"/>
              <a:t> </a:t>
            </a:r>
            <a:r>
              <a:rPr lang="en-US" sz="2000" dirty="0" err="1"/>
              <a:t>ditempatkan</a:t>
            </a:r>
            <a:r>
              <a:rPr lang="en-US" sz="2000" dirty="0"/>
              <a:t>, </a:t>
            </a:r>
            <a:r>
              <a:rPr lang="en-US" sz="2000" dirty="0" err="1"/>
              <a:t>tetapi</a:t>
            </a:r>
            <a:r>
              <a:rPr lang="en-US" sz="2000" dirty="0"/>
              <a:t> </a:t>
            </a:r>
            <a:r>
              <a:rPr lang="en-US" sz="2000" dirty="0" err="1"/>
              <a:t>karyawan</a:t>
            </a:r>
            <a:r>
              <a:rPr lang="en-US" sz="2000" dirty="0"/>
              <a:t> </a:t>
            </a:r>
            <a:r>
              <a:rPr lang="en-US" sz="2000" dirty="0" err="1"/>
              <a:t>tersebut</a:t>
            </a:r>
            <a:r>
              <a:rPr lang="en-US" sz="2000" dirty="0"/>
              <a:t> </a:t>
            </a:r>
            <a:r>
              <a:rPr lang="en-US" sz="2000" dirty="0" err="1"/>
              <a:t>merupakan</a:t>
            </a:r>
            <a:r>
              <a:rPr lang="en-US" sz="2000" dirty="0"/>
              <a:t> </a:t>
            </a:r>
            <a:r>
              <a:rPr lang="en-US" sz="2000" dirty="0" err="1"/>
              <a:t>seorang</a:t>
            </a:r>
            <a:r>
              <a:rPr lang="en-US" sz="2000" dirty="0"/>
              <a:t> </a:t>
            </a:r>
            <a:r>
              <a:rPr lang="en-US" sz="2000" dirty="0" err="1"/>
              <a:t>warga</a:t>
            </a:r>
            <a:r>
              <a:rPr lang="en-US" sz="2000" dirty="0"/>
              <a:t> yang </a:t>
            </a:r>
            <a:r>
              <a:rPr lang="en-US" sz="2000" dirty="0" err="1"/>
              <a:t>berasal</a:t>
            </a:r>
            <a:r>
              <a:rPr lang="en-US" sz="2000" dirty="0"/>
              <a:t> </a:t>
            </a:r>
            <a:r>
              <a:rPr lang="en-US" sz="2000" dirty="0" err="1"/>
              <a:t>dari</a:t>
            </a:r>
            <a:r>
              <a:rPr lang="en-US" sz="2000" dirty="0"/>
              <a:t> negara di mana </a:t>
            </a:r>
            <a:r>
              <a:rPr lang="en-US" sz="2000" dirty="0" err="1"/>
              <a:t>kantor</a:t>
            </a:r>
            <a:r>
              <a:rPr lang="en-US" sz="2000" dirty="0"/>
              <a:t> </a:t>
            </a:r>
            <a:r>
              <a:rPr lang="en-US" sz="2000" dirty="0" err="1"/>
              <a:t>pusat</a:t>
            </a:r>
            <a:r>
              <a:rPr lang="en-US" sz="2000" dirty="0"/>
              <a:t> </a:t>
            </a:r>
            <a:r>
              <a:rPr lang="en-US" sz="2000" dirty="0" err="1"/>
              <a:t>organisasi</a:t>
            </a:r>
            <a:r>
              <a:rPr lang="en-US" sz="2000" dirty="0"/>
              <a:t> </a:t>
            </a:r>
            <a:r>
              <a:rPr lang="en-US" sz="2000" dirty="0" err="1"/>
              <a:t>bertempat</a:t>
            </a:r>
            <a:r>
              <a:rPr lang="en-US" sz="2000" dirty="0"/>
              <a:t>. </a:t>
            </a:r>
          </a:p>
        </p:txBody>
      </p:sp>
    </p:spTree>
    <p:extLst>
      <p:ext uri="{BB962C8B-B14F-4D97-AF65-F5344CB8AC3E}">
        <p14:creationId xmlns:p14="http://schemas.microsoft.com/office/powerpoint/2010/main" val="63018743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2"/>
          <p:cNvSpPr txBox="1">
            <a:spLocks/>
          </p:cNvSpPr>
          <p:nvPr/>
        </p:nvSpPr>
        <p:spPr>
          <a:xfrm>
            <a:off x="752403" y="2209790"/>
            <a:ext cx="10146983" cy="2725056"/>
          </a:xfrm>
          <a:prstGeom prst="rect">
            <a:avLst/>
          </a:prstGeom>
        </p:spPr>
        <p:style>
          <a:lnRef idx="1">
            <a:schemeClr val="accent1"/>
          </a:lnRef>
          <a:fillRef idx="3">
            <a:schemeClr val="accent1"/>
          </a:fillRef>
          <a:effectRef idx="2">
            <a:schemeClr val="accent1"/>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just">
              <a:buFont typeface="Arial" panose="020B0604020202020204" pitchFamily="34" charset="0"/>
              <a:buNone/>
            </a:pPr>
            <a:r>
              <a:rPr lang="en-US" sz="2000" dirty="0"/>
              <a:t>2. </a:t>
            </a:r>
            <a:r>
              <a:rPr lang="en-US" sz="2000" dirty="0" err="1"/>
              <a:t>Warga</a:t>
            </a:r>
            <a:r>
              <a:rPr lang="en-US" sz="2000" dirty="0"/>
              <a:t> </a:t>
            </a:r>
            <a:r>
              <a:rPr lang="en-US" sz="2000" dirty="0" err="1"/>
              <a:t>dari</a:t>
            </a:r>
            <a:r>
              <a:rPr lang="en-US" sz="2000" dirty="0"/>
              <a:t> Negara Tuan </a:t>
            </a:r>
            <a:r>
              <a:rPr lang="en-US" sz="2000" dirty="0" err="1"/>
              <a:t>Rumah</a:t>
            </a:r>
            <a:r>
              <a:rPr lang="en-US" sz="2000" dirty="0"/>
              <a:t>: </a:t>
            </a:r>
            <a:r>
              <a:rPr lang="en-US" sz="2000" dirty="0" err="1"/>
              <a:t>seorang</a:t>
            </a:r>
            <a:r>
              <a:rPr lang="en-US" sz="2000" dirty="0"/>
              <a:t> </a:t>
            </a:r>
            <a:r>
              <a:rPr lang="en-US" sz="2000" dirty="0" err="1"/>
              <a:t>karyawan</a:t>
            </a:r>
            <a:r>
              <a:rPr lang="en-US" sz="2000" dirty="0"/>
              <a:t> yang </a:t>
            </a:r>
            <a:r>
              <a:rPr lang="en-US" sz="2000" dirty="0" err="1"/>
              <a:t>bekerja</a:t>
            </a:r>
            <a:r>
              <a:rPr lang="en-US" sz="2000" dirty="0"/>
              <a:t> </a:t>
            </a:r>
            <a:r>
              <a:rPr lang="en-US" sz="2000" dirty="0" err="1"/>
              <a:t>untuk</a:t>
            </a:r>
            <a:r>
              <a:rPr lang="en-US" sz="2000" dirty="0"/>
              <a:t> </a:t>
            </a:r>
            <a:r>
              <a:rPr lang="en-US" sz="2000" dirty="0" err="1"/>
              <a:t>sebuah</a:t>
            </a:r>
            <a:r>
              <a:rPr lang="en-US" sz="2000" dirty="0"/>
              <a:t> </a:t>
            </a:r>
            <a:r>
              <a:rPr lang="en-US" sz="2000" dirty="0" err="1"/>
              <a:t>perusahaan</a:t>
            </a:r>
            <a:r>
              <a:rPr lang="en-US" sz="2000" dirty="0"/>
              <a:t> </a:t>
            </a:r>
            <a:r>
              <a:rPr lang="en-US" sz="2000" dirty="0" err="1"/>
              <a:t>dalam</a:t>
            </a:r>
            <a:r>
              <a:rPr lang="en-US" sz="2000" dirty="0"/>
              <a:t> </a:t>
            </a:r>
            <a:r>
              <a:rPr lang="en-US" sz="2000" dirty="0" err="1"/>
              <a:t>operasi</a:t>
            </a:r>
            <a:r>
              <a:rPr lang="en-US" sz="2000" dirty="0"/>
              <a:t> yang </a:t>
            </a:r>
            <a:r>
              <a:rPr lang="en-US" sz="2000" dirty="0" err="1"/>
              <a:t>merupakan</a:t>
            </a:r>
            <a:r>
              <a:rPr lang="en-US" sz="2000" dirty="0"/>
              <a:t> </a:t>
            </a:r>
            <a:r>
              <a:rPr lang="en-US" sz="2000" dirty="0" err="1"/>
              <a:t>seorang</a:t>
            </a:r>
            <a:r>
              <a:rPr lang="en-US" sz="2000" dirty="0"/>
              <a:t> </a:t>
            </a:r>
            <a:r>
              <a:rPr lang="en-US" sz="2000" dirty="0" err="1"/>
              <a:t>warga</a:t>
            </a:r>
            <a:r>
              <a:rPr lang="en-US" sz="2000" dirty="0"/>
              <a:t> </a:t>
            </a:r>
            <a:r>
              <a:rPr lang="en-US" sz="2000" dirty="0" err="1"/>
              <a:t>dari</a:t>
            </a:r>
            <a:r>
              <a:rPr lang="en-US" sz="2000" dirty="0"/>
              <a:t> negara </a:t>
            </a:r>
            <a:r>
              <a:rPr lang="en-US" sz="2000" dirty="0" err="1"/>
              <a:t>dimana</a:t>
            </a:r>
            <a:r>
              <a:rPr lang="en-US" sz="2000" dirty="0"/>
              <a:t> </a:t>
            </a:r>
            <a:r>
              <a:rPr lang="en-US" sz="2000" dirty="0" err="1"/>
              <a:t>operasi</a:t>
            </a:r>
            <a:r>
              <a:rPr lang="en-US" sz="2000" dirty="0"/>
              <a:t> </a:t>
            </a:r>
            <a:r>
              <a:rPr lang="en-US" sz="2000" dirty="0" err="1"/>
              <a:t>tersebut</a:t>
            </a:r>
            <a:r>
              <a:rPr lang="en-US" sz="2000" dirty="0"/>
              <a:t> di </a:t>
            </a:r>
            <a:r>
              <a:rPr lang="en-US" sz="2000" dirty="0" err="1"/>
              <a:t>tempatkan</a:t>
            </a:r>
            <a:r>
              <a:rPr lang="en-US" sz="2000" dirty="0"/>
              <a:t>, </a:t>
            </a:r>
            <a:r>
              <a:rPr lang="en-US" sz="2000" dirty="0" err="1"/>
              <a:t>tetapi</a:t>
            </a:r>
            <a:r>
              <a:rPr lang="en-US" sz="2000" dirty="0"/>
              <a:t> </a:t>
            </a:r>
            <a:r>
              <a:rPr lang="en-US" sz="2000" dirty="0" err="1"/>
              <a:t>kantor</a:t>
            </a:r>
            <a:r>
              <a:rPr lang="en-US" sz="2000" dirty="0"/>
              <a:t> </a:t>
            </a:r>
            <a:r>
              <a:rPr lang="en-US" sz="2000" dirty="0" err="1"/>
              <a:t>pusat</a:t>
            </a:r>
            <a:r>
              <a:rPr lang="en-US" sz="2000" dirty="0"/>
              <a:t> </a:t>
            </a:r>
            <a:r>
              <a:rPr lang="en-US" sz="2000" dirty="0" err="1"/>
              <a:t>perusahaan</a:t>
            </a:r>
            <a:r>
              <a:rPr lang="en-US" sz="2000" dirty="0"/>
              <a:t> </a:t>
            </a:r>
            <a:r>
              <a:rPr lang="en-US" sz="2000" dirty="0" err="1"/>
              <a:t>tersebut</a:t>
            </a:r>
            <a:r>
              <a:rPr lang="en-US" sz="2000" dirty="0"/>
              <a:t> </a:t>
            </a:r>
            <a:r>
              <a:rPr lang="en-US" sz="2000" dirty="0" err="1"/>
              <a:t>berada</a:t>
            </a:r>
            <a:r>
              <a:rPr lang="en-US" sz="2000" dirty="0"/>
              <a:t> di negara lain. </a:t>
            </a:r>
          </a:p>
          <a:p>
            <a:pPr algn="just">
              <a:buFont typeface="Arial" panose="020B0604020202020204" pitchFamily="34" charset="0"/>
              <a:buNone/>
            </a:pPr>
            <a:r>
              <a:rPr lang="en-US" sz="2000" dirty="0"/>
              <a:t>3. </a:t>
            </a:r>
            <a:r>
              <a:rPr lang="en-US" sz="2000" dirty="0" err="1"/>
              <a:t>Warga</a:t>
            </a:r>
            <a:r>
              <a:rPr lang="en-US" sz="2000" dirty="0"/>
              <a:t> </a:t>
            </a:r>
            <a:r>
              <a:rPr lang="en-US" sz="2000" dirty="0" err="1"/>
              <a:t>dari</a:t>
            </a:r>
            <a:r>
              <a:rPr lang="en-US" sz="2000" dirty="0"/>
              <a:t> Negara </a:t>
            </a:r>
            <a:r>
              <a:rPr lang="en-US" sz="2000" dirty="0" err="1"/>
              <a:t>Ketiga</a:t>
            </a:r>
            <a:r>
              <a:rPr lang="en-US" sz="2000" dirty="0"/>
              <a:t>, </a:t>
            </a:r>
            <a:r>
              <a:rPr lang="en-US" sz="2000" dirty="0" err="1"/>
              <a:t>Karyawan</a:t>
            </a:r>
            <a:r>
              <a:rPr lang="en-US" sz="2000" dirty="0"/>
              <a:t> </a:t>
            </a:r>
            <a:r>
              <a:rPr lang="en-US" sz="2000" dirty="0" err="1"/>
              <a:t>ini</a:t>
            </a:r>
            <a:r>
              <a:rPr lang="en-US" sz="2000" dirty="0"/>
              <a:t> </a:t>
            </a:r>
            <a:r>
              <a:rPr lang="en-US" sz="2000" dirty="0" err="1"/>
              <a:t>adalah</a:t>
            </a:r>
            <a:r>
              <a:rPr lang="en-US" sz="2000" dirty="0"/>
              <a:t> </a:t>
            </a:r>
            <a:r>
              <a:rPr lang="en-US" sz="2000" dirty="0" err="1"/>
              <a:t>seorang</a:t>
            </a:r>
            <a:r>
              <a:rPr lang="en-US" sz="2000" dirty="0"/>
              <a:t> </a:t>
            </a:r>
            <a:r>
              <a:rPr lang="en-US" sz="2000" dirty="0" err="1"/>
              <a:t>warga</a:t>
            </a:r>
            <a:r>
              <a:rPr lang="en-US" sz="2000" dirty="0"/>
              <a:t> </a:t>
            </a:r>
            <a:r>
              <a:rPr lang="en-US" sz="2000" dirty="0" err="1"/>
              <a:t>dari</a:t>
            </a:r>
            <a:r>
              <a:rPr lang="en-US" sz="2000" dirty="0"/>
              <a:t> </a:t>
            </a:r>
            <a:r>
              <a:rPr lang="en-US" sz="2000" dirty="0" err="1"/>
              <a:t>satu</a:t>
            </a:r>
            <a:r>
              <a:rPr lang="en-US" sz="2000" dirty="0"/>
              <a:t> </a:t>
            </a:r>
            <a:r>
              <a:rPr lang="en-US" sz="2000" dirty="0" err="1"/>
              <a:t>negara</a:t>
            </a:r>
            <a:r>
              <a:rPr lang="en-US" sz="2000" dirty="0"/>
              <a:t>, yang </a:t>
            </a:r>
            <a:r>
              <a:rPr lang="en-US" sz="2000" dirty="0" err="1"/>
              <a:t>bekerja</a:t>
            </a:r>
            <a:r>
              <a:rPr lang="en-US" sz="2000" dirty="0"/>
              <a:t> di </a:t>
            </a:r>
            <a:r>
              <a:rPr lang="en-US" sz="2000" dirty="0" err="1"/>
              <a:t>negara</a:t>
            </a:r>
            <a:r>
              <a:rPr lang="en-US" sz="2000" dirty="0"/>
              <a:t> </a:t>
            </a:r>
            <a:r>
              <a:rPr lang="en-US" sz="2000" dirty="0" err="1"/>
              <a:t>kedua</a:t>
            </a:r>
            <a:r>
              <a:rPr lang="en-US" sz="2000" dirty="0"/>
              <a:t> </a:t>
            </a:r>
            <a:r>
              <a:rPr lang="en-US" sz="2000" dirty="0" err="1"/>
              <a:t>dan</a:t>
            </a:r>
            <a:r>
              <a:rPr lang="en-US" sz="2000" dirty="0"/>
              <a:t> </a:t>
            </a:r>
            <a:r>
              <a:rPr lang="en-US" sz="2000" dirty="0" err="1"/>
              <a:t>dipekerjakan</a:t>
            </a:r>
            <a:r>
              <a:rPr lang="en-US" sz="2000" dirty="0"/>
              <a:t> </a:t>
            </a:r>
            <a:r>
              <a:rPr lang="en-US" sz="2000" dirty="0" err="1"/>
              <a:t>oleh</a:t>
            </a:r>
            <a:r>
              <a:rPr lang="en-US" sz="2000" dirty="0"/>
              <a:t> </a:t>
            </a:r>
            <a:r>
              <a:rPr lang="en-US" sz="2000" dirty="0" err="1"/>
              <a:t>sebuah</a:t>
            </a:r>
            <a:r>
              <a:rPr lang="en-US" sz="2000" dirty="0"/>
              <a:t> </a:t>
            </a:r>
            <a:r>
              <a:rPr lang="en-US" sz="2000" dirty="0" err="1"/>
              <a:t>organisasi</a:t>
            </a:r>
            <a:r>
              <a:rPr lang="en-US" sz="2000" dirty="0"/>
              <a:t> yang </a:t>
            </a:r>
            <a:r>
              <a:rPr lang="en-US" sz="2000" dirty="0" err="1"/>
              <a:t>berkantor</a:t>
            </a:r>
            <a:r>
              <a:rPr lang="en-US" sz="2000" dirty="0"/>
              <a:t> </a:t>
            </a:r>
            <a:r>
              <a:rPr lang="en-US" sz="2000" dirty="0" err="1"/>
              <a:t>pusat</a:t>
            </a:r>
            <a:r>
              <a:rPr lang="en-US" sz="2000" dirty="0"/>
              <a:t> di </a:t>
            </a:r>
            <a:r>
              <a:rPr lang="en-US" sz="2000" dirty="0" err="1"/>
              <a:t>negara</a:t>
            </a:r>
            <a:r>
              <a:rPr lang="en-US" sz="2000" dirty="0"/>
              <a:t> </a:t>
            </a:r>
            <a:r>
              <a:rPr lang="en-US" sz="2000" dirty="0" err="1"/>
              <a:t>ketiga</a:t>
            </a:r>
            <a:r>
              <a:rPr lang="en-US" sz="2000" dirty="0"/>
              <a:t>. </a:t>
            </a:r>
          </a:p>
        </p:txBody>
      </p:sp>
      <p:sp>
        <p:nvSpPr>
          <p:cNvPr id="37" name="Title 1"/>
          <p:cNvSpPr txBox="1">
            <a:spLocks/>
          </p:cNvSpPr>
          <p:nvPr/>
        </p:nvSpPr>
        <p:spPr>
          <a:xfrm>
            <a:off x="752403" y="1203534"/>
            <a:ext cx="10146983" cy="770391"/>
          </a:xfrm>
          <a:prstGeom prst="rect">
            <a:avLst/>
          </a:prstGeom>
        </p:spPr>
        <p:style>
          <a:lnRef idx="0">
            <a:schemeClr val="dk1"/>
          </a:lnRef>
          <a:fillRef idx="3">
            <a:schemeClr val="dk1"/>
          </a:fillRef>
          <a:effectRef idx="3">
            <a:schemeClr val="dk1"/>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a:t>JENIS KARYAWAN GLOBAL </a:t>
            </a:r>
            <a:endParaRPr lang="en-US" sz="3200" b="1" dirty="0"/>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657675" y="381000"/>
            <a:ext cx="9771168" cy="685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t>TUGAS GLOBAL</a:t>
            </a:r>
          </a:p>
        </p:txBody>
      </p:sp>
      <p:sp>
        <p:nvSpPr>
          <p:cNvPr id="19" name="Rounded Rectangle 18"/>
          <p:cNvSpPr/>
          <p:nvPr/>
        </p:nvSpPr>
        <p:spPr>
          <a:xfrm>
            <a:off x="1033489" y="1524000"/>
            <a:ext cx="9019540" cy="3962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000" dirty="0"/>
              <a:t>1.       </a:t>
            </a:r>
            <a:r>
              <a:rPr lang="en-US" sz="2000" dirty="0" err="1"/>
              <a:t>Tugas</a:t>
            </a:r>
            <a:r>
              <a:rPr lang="en-US" sz="2000" dirty="0"/>
              <a:t> </a:t>
            </a:r>
            <a:r>
              <a:rPr lang="en-US" sz="2000" dirty="0" err="1"/>
              <a:t>Teknis</a:t>
            </a:r>
            <a:r>
              <a:rPr lang="en-US" sz="2000" dirty="0"/>
              <a:t> : </a:t>
            </a:r>
            <a:r>
              <a:rPr lang="en-US" sz="2000" dirty="0" err="1"/>
              <a:t>seseorang</a:t>
            </a:r>
            <a:r>
              <a:rPr lang="en-US" sz="2000" dirty="0"/>
              <a:t> </a:t>
            </a:r>
            <a:r>
              <a:rPr lang="en-US" sz="2000" dirty="0" err="1"/>
              <a:t>dikirim</a:t>
            </a:r>
            <a:r>
              <a:rPr lang="en-US" sz="2000" dirty="0"/>
              <a:t> </a:t>
            </a:r>
            <a:r>
              <a:rPr lang="en-US" sz="2000" dirty="0" err="1"/>
              <a:t>untuk</a:t>
            </a:r>
            <a:r>
              <a:rPr lang="en-US" sz="2000" dirty="0"/>
              <a:t> </a:t>
            </a:r>
            <a:r>
              <a:rPr lang="en-US" sz="2000" dirty="0" err="1"/>
              <a:t>melakukan</a:t>
            </a:r>
            <a:r>
              <a:rPr lang="en-US" sz="2000" dirty="0"/>
              <a:t> </a:t>
            </a:r>
            <a:r>
              <a:rPr lang="en-US" sz="2000" dirty="0" err="1"/>
              <a:t>pekerjaan</a:t>
            </a:r>
            <a:r>
              <a:rPr lang="en-US" sz="2000" dirty="0"/>
              <a:t> </a:t>
            </a:r>
            <a:r>
              <a:rPr lang="en-US" sz="2000" dirty="0" err="1"/>
              <a:t>khusus</a:t>
            </a:r>
            <a:r>
              <a:rPr lang="en-US" sz="2000" dirty="0"/>
              <a:t> </a:t>
            </a:r>
            <a:r>
              <a:rPr lang="en-US" sz="2000" dirty="0" err="1"/>
              <a:t>kemudian</a:t>
            </a:r>
            <a:r>
              <a:rPr lang="en-US" sz="2000" dirty="0"/>
              <a:t> </a:t>
            </a:r>
            <a:r>
              <a:rPr lang="en-US" sz="2000" dirty="0" err="1"/>
              <a:t>kembali</a:t>
            </a:r>
            <a:r>
              <a:rPr lang="en-US" sz="2000" dirty="0"/>
              <a:t>, </a:t>
            </a:r>
            <a:r>
              <a:rPr lang="en-US" sz="2000" dirty="0" err="1"/>
              <a:t>dimana</a:t>
            </a:r>
            <a:r>
              <a:rPr lang="en-US" sz="2000" dirty="0"/>
              <a:t> </a:t>
            </a:r>
            <a:r>
              <a:rPr lang="en-US" sz="2000" dirty="0" err="1"/>
              <a:t>dibutuhkan</a:t>
            </a:r>
            <a:r>
              <a:rPr lang="en-US" sz="2000" dirty="0"/>
              <a:t> </a:t>
            </a:r>
            <a:r>
              <a:rPr lang="en-US" sz="2000" dirty="0" err="1"/>
              <a:t>keterampilan</a:t>
            </a:r>
            <a:r>
              <a:rPr lang="en-US" sz="2000" dirty="0"/>
              <a:t> </a:t>
            </a:r>
            <a:r>
              <a:rPr lang="en-US" sz="2000" dirty="0" err="1"/>
              <a:t>kebudayaan</a:t>
            </a:r>
            <a:r>
              <a:rPr lang="en-US" sz="2000" dirty="0"/>
              <a:t> </a:t>
            </a:r>
            <a:r>
              <a:rPr lang="en-US" sz="2000" dirty="0" err="1"/>
              <a:t>tertentu</a:t>
            </a:r>
            <a:r>
              <a:rPr lang="en-US" sz="2000" dirty="0"/>
              <a:t>.</a:t>
            </a:r>
          </a:p>
          <a:p>
            <a:r>
              <a:rPr lang="en-US" sz="2000" dirty="0"/>
              <a:t>2.       </a:t>
            </a:r>
            <a:r>
              <a:rPr lang="en-US" sz="2000" dirty="0" err="1"/>
              <a:t>Tugas</a:t>
            </a:r>
            <a:r>
              <a:rPr lang="en-US" sz="2000" dirty="0"/>
              <a:t> </a:t>
            </a:r>
            <a:r>
              <a:rPr lang="en-US" sz="2000" dirty="0" err="1"/>
              <a:t>Fungsional</a:t>
            </a:r>
            <a:r>
              <a:rPr lang="en-US" sz="2000" dirty="0"/>
              <a:t> : </a:t>
            </a:r>
            <a:r>
              <a:rPr lang="en-US" sz="2000" dirty="0" err="1"/>
              <a:t>seseorang</a:t>
            </a:r>
            <a:r>
              <a:rPr lang="en-US" sz="2000" dirty="0"/>
              <a:t> </a:t>
            </a:r>
            <a:r>
              <a:rPr lang="en-US" sz="2000" dirty="0" err="1"/>
              <a:t>dikirim</a:t>
            </a:r>
            <a:r>
              <a:rPr lang="en-US" sz="2000" dirty="0"/>
              <a:t> </a:t>
            </a:r>
            <a:r>
              <a:rPr lang="en-US" sz="2000" dirty="0" err="1"/>
              <a:t>untuk</a:t>
            </a:r>
            <a:r>
              <a:rPr lang="en-US" sz="2000" dirty="0"/>
              <a:t> </a:t>
            </a:r>
            <a:r>
              <a:rPr lang="en-US" sz="2000" dirty="0" err="1"/>
              <a:t>melakukan</a:t>
            </a:r>
            <a:r>
              <a:rPr lang="en-US" sz="2000" dirty="0"/>
              <a:t> </a:t>
            </a:r>
            <a:r>
              <a:rPr lang="en-US" sz="2000" dirty="0" err="1"/>
              <a:t>proyek</a:t>
            </a:r>
            <a:r>
              <a:rPr lang="en-US" sz="2000" dirty="0"/>
              <a:t> </a:t>
            </a:r>
            <a:r>
              <a:rPr lang="en-US" sz="2000" dirty="0" err="1"/>
              <a:t>atau</a:t>
            </a:r>
            <a:r>
              <a:rPr lang="en-US" sz="2000" dirty="0"/>
              <a:t> </a:t>
            </a:r>
            <a:r>
              <a:rPr lang="en-US" sz="2000" dirty="0" err="1"/>
              <a:t>pekerjaan</a:t>
            </a:r>
            <a:r>
              <a:rPr lang="en-US" sz="2000" dirty="0"/>
              <a:t> </a:t>
            </a:r>
            <a:r>
              <a:rPr lang="en-US" sz="2000" dirty="0" err="1"/>
              <a:t>besar</a:t>
            </a:r>
            <a:r>
              <a:rPr lang="en-US" sz="2000" dirty="0"/>
              <a:t> </a:t>
            </a:r>
            <a:r>
              <a:rPr lang="en-US" sz="2000" dirty="0" err="1"/>
              <a:t>tetapi</a:t>
            </a:r>
            <a:r>
              <a:rPr lang="en-US" sz="2000" dirty="0"/>
              <a:t> </a:t>
            </a:r>
            <a:r>
              <a:rPr lang="en-US" sz="2000" dirty="0" err="1"/>
              <a:t>kembali</a:t>
            </a:r>
            <a:r>
              <a:rPr lang="en-US" sz="2000" dirty="0"/>
              <a:t> </a:t>
            </a:r>
            <a:r>
              <a:rPr lang="en-US" sz="2000" dirty="0" err="1"/>
              <a:t>setelah</a:t>
            </a:r>
            <a:r>
              <a:rPr lang="en-US" sz="2000" dirty="0"/>
              <a:t> </a:t>
            </a:r>
            <a:r>
              <a:rPr lang="en-US" sz="2000" dirty="0" err="1"/>
              <a:t>pekerjaan</a:t>
            </a:r>
            <a:r>
              <a:rPr lang="en-US" sz="2000" dirty="0"/>
              <a:t> </a:t>
            </a:r>
            <a:r>
              <a:rPr lang="en-US" sz="2000" dirty="0" err="1"/>
              <a:t>tersebut</a:t>
            </a:r>
            <a:r>
              <a:rPr lang="en-US" sz="2000" dirty="0"/>
              <a:t> </a:t>
            </a:r>
            <a:r>
              <a:rPr lang="en-US" sz="2000" dirty="0" err="1"/>
              <a:t>selesai</a:t>
            </a:r>
            <a:r>
              <a:rPr lang="en-US" sz="2000" dirty="0"/>
              <a:t>, </a:t>
            </a:r>
            <a:r>
              <a:rPr lang="en-US" sz="2000" dirty="0" err="1"/>
              <a:t>dan</a:t>
            </a:r>
            <a:r>
              <a:rPr lang="en-US" sz="2000" dirty="0"/>
              <a:t> </a:t>
            </a:r>
            <a:r>
              <a:rPr lang="en-US" sz="2000" dirty="0" err="1"/>
              <a:t>diperlukan</a:t>
            </a:r>
            <a:r>
              <a:rPr lang="en-US" sz="2000" dirty="0"/>
              <a:t> </a:t>
            </a:r>
            <a:r>
              <a:rPr lang="en-US" sz="2000" dirty="0" err="1"/>
              <a:t>beberapa</a:t>
            </a:r>
            <a:r>
              <a:rPr lang="en-US" sz="2000" dirty="0"/>
              <a:t> </a:t>
            </a:r>
            <a:r>
              <a:rPr lang="en-US" sz="2000" dirty="0" err="1"/>
              <a:t>keterampilan</a:t>
            </a:r>
            <a:r>
              <a:rPr lang="en-US" sz="2000" dirty="0"/>
              <a:t> </a:t>
            </a:r>
            <a:r>
              <a:rPr lang="en-US" sz="2000" dirty="0" err="1"/>
              <a:t>antarkebudayaan</a:t>
            </a:r>
            <a:r>
              <a:rPr lang="en-US" sz="2000" dirty="0"/>
              <a:t>.</a:t>
            </a:r>
          </a:p>
          <a:p>
            <a:r>
              <a:rPr lang="en-US" sz="2000" dirty="0"/>
              <a:t>3.      </a:t>
            </a:r>
            <a:r>
              <a:rPr lang="en-US" sz="2000" dirty="0" err="1"/>
              <a:t>Tugas</a:t>
            </a:r>
            <a:r>
              <a:rPr lang="en-US" sz="2000" dirty="0"/>
              <a:t> </a:t>
            </a:r>
            <a:r>
              <a:rPr lang="en-US" sz="2000" dirty="0" err="1"/>
              <a:t>Pengembangan</a:t>
            </a:r>
            <a:r>
              <a:rPr lang="en-US" sz="2000" dirty="0"/>
              <a:t> : </a:t>
            </a:r>
            <a:r>
              <a:rPr lang="en-US" sz="2000" dirty="0" err="1"/>
              <a:t>seseorang</a:t>
            </a:r>
            <a:r>
              <a:rPr lang="en-US" sz="2000" dirty="0"/>
              <a:t> </a:t>
            </a:r>
            <a:r>
              <a:rPr lang="en-US" sz="2000" dirty="0" err="1"/>
              <a:t>dikirim</a:t>
            </a:r>
            <a:r>
              <a:rPr lang="en-US" sz="2000" dirty="0"/>
              <a:t> </a:t>
            </a:r>
            <a:r>
              <a:rPr lang="en-US" sz="2000" dirty="0" err="1"/>
              <a:t>untuk</a:t>
            </a:r>
            <a:r>
              <a:rPr lang="en-US" sz="2000" dirty="0"/>
              <a:t> </a:t>
            </a:r>
            <a:r>
              <a:rPr lang="en-US" sz="2000" dirty="0" err="1"/>
              <a:t>mengembangkan</a:t>
            </a:r>
            <a:r>
              <a:rPr lang="en-US" sz="2000" dirty="0"/>
              <a:t> </a:t>
            </a:r>
            <a:r>
              <a:rPr lang="en-US" sz="2000" dirty="0" err="1"/>
              <a:t>dan</a:t>
            </a:r>
            <a:r>
              <a:rPr lang="en-US" sz="2000" dirty="0"/>
              <a:t> </a:t>
            </a:r>
            <a:r>
              <a:rPr lang="en-US" sz="2000" dirty="0" err="1"/>
              <a:t>meluaskan</a:t>
            </a:r>
            <a:r>
              <a:rPr lang="en-US" sz="2000" dirty="0"/>
              <a:t> </a:t>
            </a:r>
            <a:r>
              <a:rPr lang="en-US" sz="2000" dirty="0" err="1"/>
              <a:t>pemahaman</a:t>
            </a:r>
            <a:r>
              <a:rPr lang="en-US" sz="2000" dirty="0"/>
              <a:t> </a:t>
            </a:r>
            <a:r>
              <a:rPr lang="en-US" sz="2000" dirty="0" err="1"/>
              <a:t>mereka</a:t>
            </a:r>
            <a:r>
              <a:rPr lang="en-US" sz="2000" dirty="0"/>
              <a:t> </a:t>
            </a:r>
            <a:r>
              <a:rPr lang="en-US" sz="2000" dirty="0" err="1"/>
              <a:t>tentang</a:t>
            </a:r>
            <a:r>
              <a:rPr lang="en-US" sz="2000" dirty="0"/>
              <a:t> </a:t>
            </a:r>
            <a:r>
              <a:rPr lang="en-US" sz="2000" dirty="0" err="1"/>
              <a:t>operasi-operasi</a:t>
            </a:r>
            <a:r>
              <a:rPr lang="en-US" sz="2000" dirty="0"/>
              <a:t> global.</a:t>
            </a:r>
          </a:p>
          <a:p>
            <a:r>
              <a:rPr lang="en-US" sz="2000" dirty="0"/>
              <a:t>4.      </a:t>
            </a:r>
            <a:r>
              <a:rPr lang="en-US" sz="2000" dirty="0" err="1"/>
              <a:t>Tugas</a:t>
            </a:r>
            <a:r>
              <a:rPr lang="en-US" sz="2000" dirty="0"/>
              <a:t> </a:t>
            </a:r>
            <a:r>
              <a:rPr lang="en-US" sz="2000" dirty="0" err="1"/>
              <a:t>Strategis</a:t>
            </a:r>
            <a:r>
              <a:rPr lang="en-US" sz="2000" dirty="0"/>
              <a:t> : </a:t>
            </a:r>
            <a:r>
              <a:rPr lang="en-US" sz="2000" dirty="0" err="1"/>
              <a:t>seseorang</a:t>
            </a:r>
            <a:r>
              <a:rPr lang="en-US" sz="2000" dirty="0"/>
              <a:t> </a:t>
            </a:r>
            <a:r>
              <a:rPr lang="en-US" sz="2000" dirty="0" err="1"/>
              <a:t>dikirim</a:t>
            </a:r>
            <a:r>
              <a:rPr lang="en-US" sz="2000" dirty="0"/>
              <a:t> </a:t>
            </a:r>
            <a:r>
              <a:rPr lang="en-US" sz="2000" dirty="0" err="1"/>
              <a:t>untuk</a:t>
            </a:r>
            <a:r>
              <a:rPr lang="en-US" sz="2000" dirty="0"/>
              <a:t> </a:t>
            </a:r>
            <a:r>
              <a:rPr lang="en-US" sz="2000" dirty="0" err="1"/>
              <a:t>melakukan</a:t>
            </a:r>
            <a:r>
              <a:rPr lang="en-US" sz="2000" dirty="0"/>
              <a:t> </a:t>
            </a:r>
            <a:r>
              <a:rPr lang="en-US" sz="2000" dirty="0" err="1"/>
              <a:t>pekerjaan</a:t>
            </a:r>
            <a:r>
              <a:rPr lang="en-US" sz="2000" dirty="0"/>
              <a:t> </a:t>
            </a:r>
            <a:r>
              <a:rPr lang="en-US" sz="2000" dirty="0" err="1"/>
              <a:t>strategis</a:t>
            </a:r>
            <a:r>
              <a:rPr lang="en-US" sz="2000" dirty="0"/>
              <a:t> yang </a:t>
            </a:r>
            <a:r>
              <a:rPr lang="en-US" sz="2000" dirty="0" err="1"/>
              <a:t>penting</a:t>
            </a:r>
            <a:r>
              <a:rPr lang="en-US" sz="2000" dirty="0"/>
              <a:t>, </a:t>
            </a:r>
            <a:r>
              <a:rPr lang="en-US" sz="2000" dirty="0" err="1"/>
              <a:t>dalam</a:t>
            </a:r>
            <a:r>
              <a:rPr lang="en-US" sz="2000" dirty="0"/>
              <a:t> </a:t>
            </a:r>
            <a:r>
              <a:rPr lang="en-US" sz="2000" dirty="0" err="1"/>
              <a:t>tugas</a:t>
            </a:r>
            <a:r>
              <a:rPr lang="en-US" sz="2000" dirty="0"/>
              <a:t> </a:t>
            </a:r>
            <a:r>
              <a:rPr lang="en-US" sz="2000" dirty="0" err="1"/>
              <a:t>ini</a:t>
            </a:r>
            <a:r>
              <a:rPr lang="en-US" sz="2000" dirty="0"/>
              <a:t> </a:t>
            </a:r>
            <a:r>
              <a:rPr lang="en-US" sz="2000" dirty="0" err="1"/>
              <a:t>dibutuhkan</a:t>
            </a:r>
            <a:r>
              <a:rPr lang="en-US" sz="2000" dirty="0"/>
              <a:t> </a:t>
            </a:r>
            <a:r>
              <a:rPr lang="en-US" sz="2000" dirty="0" err="1"/>
              <a:t>usaha-usaha</a:t>
            </a:r>
            <a:r>
              <a:rPr lang="en-US" sz="2000" dirty="0"/>
              <a:t> </a:t>
            </a:r>
            <a:r>
              <a:rPr lang="en-US" sz="2000" dirty="0" err="1"/>
              <a:t>lebih</a:t>
            </a:r>
            <a:r>
              <a:rPr lang="en-US" sz="2000" dirty="0"/>
              <a:t>, </a:t>
            </a:r>
            <a:r>
              <a:rPr lang="en-US" sz="2000" dirty="0" err="1"/>
              <a:t>serta</a:t>
            </a:r>
            <a:r>
              <a:rPr lang="en-US" sz="2000" dirty="0"/>
              <a:t> </a:t>
            </a:r>
            <a:r>
              <a:rPr lang="en-US" sz="2000" dirty="0" err="1"/>
              <a:t>pemahaman</a:t>
            </a:r>
            <a:r>
              <a:rPr lang="en-US" sz="2000" dirty="0"/>
              <a:t> dan </a:t>
            </a:r>
            <a:r>
              <a:rPr lang="en-US" sz="2000" dirty="0" err="1"/>
              <a:t>keterampilan</a:t>
            </a:r>
            <a:r>
              <a:rPr lang="en-US" sz="2000" dirty="0"/>
              <a:t> </a:t>
            </a:r>
            <a:r>
              <a:rPr lang="en-US" sz="2000" dirty="0" err="1"/>
              <a:t>antar</a:t>
            </a:r>
            <a:r>
              <a:rPr lang="en-US" sz="2000" dirty="0"/>
              <a:t> </a:t>
            </a:r>
            <a:r>
              <a:rPr lang="en-US" sz="2000" dirty="0" err="1"/>
              <a:t>kebudayaan</a:t>
            </a:r>
            <a:r>
              <a:rPr lang="en-US" sz="2000" dirty="0"/>
              <a:t>.</a:t>
            </a:r>
          </a:p>
          <a:p>
            <a:pPr algn="just"/>
            <a:endParaRPr lang="en-US" sz="2000" dirty="0"/>
          </a:p>
        </p:txBody>
      </p:sp>
    </p:spTree>
    <p:extLst>
      <p:ext uri="{BB962C8B-B14F-4D97-AF65-F5344CB8AC3E}">
        <p14:creationId xmlns:p14="http://schemas.microsoft.com/office/powerpoint/2010/main" val="232342140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63721" y="681030"/>
            <a:ext cx="10146983" cy="683305"/>
          </a:xfrm>
          <a:prstGeom prst="rect">
            <a:avLst/>
          </a:prstGeom>
        </p:spPr>
        <p:style>
          <a:lnRef idx="1">
            <a:schemeClr val="accent2"/>
          </a:lnRef>
          <a:fillRef idx="3">
            <a:schemeClr val="accent2"/>
          </a:fillRef>
          <a:effectRef idx="2">
            <a:schemeClr val="accent2"/>
          </a:effectRef>
          <a:fontRef idx="minor">
            <a:schemeClr val="lt1"/>
          </a:fontRef>
        </p:style>
        <p:txBody>
          <a:bodyP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id-ID" sz="3200" b="1" dirty="0"/>
              <a:t>PEREKRUTAN UNTUK TUGAS GLOBAL</a:t>
            </a:r>
            <a:endParaRPr lang="en-US" sz="3200" b="1" dirty="0"/>
          </a:p>
        </p:txBody>
      </p:sp>
      <p:sp>
        <p:nvSpPr>
          <p:cNvPr id="10" name="Rounded Rectangle 9"/>
          <p:cNvSpPr/>
          <p:nvPr/>
        </p:nvSpPr>
        <p:spPr>
          <a:xfrm>
            <a:off x="657675" y="1676400"/>
            <a:ext cx="10053029" cy="3962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id-ID" sz="2000" dirty="0"/>
              <a:t>	Merekrut karyawan-karyawan untuk mengerjakan tugas membutuhkan pendekatan dan pemahaman yang berbeda dari usaha-usaha perekrutan biasanya di lingkungan Negara asal. Proses-proses perekrutan harus mempertimbangkan  perbedaan-perbedaan budaya, serta pertimbangan hukum dan bahasa.</a:t>
            </a:r>
            <a:endParaRPr lang="en-US" sz="2000" dirty="0"/>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845582" y="304800"/>
            <a:ext cx="9583261"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d-ID" sz="3200" b="1" dirty="0"/>
              <a:t>PENYELEKSIAN UNTUK TUGAS GLOBAL</a:t>
            </a:r>
            <a:endParaRPr lang="en-US" sz="3200" b="1" dirty="0"/>
          </a:p>
        </p:txBody>
      </p:sp>
      <p:sp>
        <p:nvSpPr>
          <p:cNvPr id="37" name="Rectangle 36"/>
          <p:cNvSpPr/>
          <p:nvPr/>
        </p:nvSpPr>
        <p:spPr>
          <a:xfrm>
            <a:off x="845582" y="1752600"/>
            <a:ext cx="9583261" cy="3810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id-ID" sz="2000" dirty="0"/>
              <a:t>	Proses seleksi untuk sebuah tugas internasional harus memberikan gambaran yang realistis akan kehidupan, pekerjaan, dan kebudayaan ke amana karyawan tersebut mungkin dikirimkan. Manajer SDM mulai dengan mempersiapkan sebuah deskripsi yang komprehenif tentang pekerjaan yang harus diselesaikan. </a:t>
            </a:r>
            <a:endParaRPr lang="en-US" sz="2000" dirty="0"/>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597377" y="304800"/>
            <a:ext cx="10146983"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d-ID" sz="3200" b="1" dirty="0"/>
              <a:t>MANAJEMEN PENUGASAN GLOBAL</a:t>
            </a:r>
            <a:endParaRPr lang="en-US" sz="3200" b="1" dirty="0"/>
          </a:p>
        </p:txBody>
      </p:sp>
      <p:sp>
        <p:nvSpPr>
          <p:cNvPr id="22" name="Rounded Rectangle 21"/>
          <p:cNvSpPr/>
          <p:nvPr/>
        </p:nvSpPr>
        <p:spPr>
          <a:xfrm>
            <a:off x="597377" y="1447800"/>
            <a:ext cx="10113327" cy="4038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id-ID" sz="2000" dirty="0"/>
              <a:t>	</a:t>
            </a:r>
            <a:r>
              <a:rPr lang="en-US" sz="2000" dirty="0"/>
              <a:t>Ada </a:t>
            </a:r>
            <a:r>
              <a:rPr lang="en-US" sz="2000" dirty="0" err="1"/>
              <a:t>dua</a:t>
            </a:r>
            <a:r>
              <a:rPr lang="en-US" sz="2000" dirty="0"/>
              <a:t> </a:t>
            </a:r>
            <a:r>
              <a:rPr lang="en-US" sz="2000" dirty="0" err="1"/>
              <a:t>tahap</a:t>
            </a:r>
            <a:r>
              <a:rPr lang="en-US" sz="2000" dirty="0"/>
              <a:t> </a:t>
            </a:r>
            <a:r>
              <a:rPr lang="en-US" sz="2000" dirty="0" err="1"/>
              <a:t>utama</a:t>
            </a:r>
            <a:r>
              <a:rPr lang="en-US" sz="2000" dirty="0"/>
              <a:t> </a:t>
            </a:r>
            <a:r>
              <a:rPr lang="en-US" sz="2000" dirty="0" err="1"/>
              <a:t>dalam</a:t>
            </a:r>
            <a:r>
              <a:rPr lang="en-US" sz="2000" dirty="0"/>
              <a:t> </a:t>
            </a:r>
            <a:r>
              <a:rPr lang="en-US" sz="2000" dirty="0" err="1"/>
              <a:t>siklus</a:t>
            </a:r>
            <a:r>
              <a:rPr lang="en-US" sz="2000" dirty="0"/>
              <a:t> </a:t>
            </a:r>
            <a:r>
              <a:rPr lang="en-US" sz="2000" dirty="0" err="1"/>
              <a:t>manajemen</a:t>
            </a:r>
            <a:r>
              <a:rPr lang="en-US" sz="2000" dirty="0"/>
              <a:t> </a:t>
            </a:r>
            <a:r>
              <a:rPr lang="en-US" sz="2000" dirty="0" err="1"/>
              <a:t>penugasan</a:t>
            </a:r>
            <a:r>
              <a:rPr lang="en-US" sz="2000" dirty="0"/>
              <a:t> global. </a:t>
            </a:r>
            <a:r>
              <a:rPr lang="en-US" sz="2000" dirty="0" err="1"/>
              <a:t>Tahap</a:t>
            </a:r>
            <a:r>
              <a:rPr lang="en-US" sz="2000" dirty="0"/>
              <a:t> </a:t>
            </a:r>
            <a:r>
              <a:rPr lang="en-US" sz="2000" dirty="0" err="1"/>
              <a:t>pertama</a:t>
            </a:r>
            <a:r>
              <a:rPr lang="en-US" sz="2000" dirty="0"/>
              <a:t> </a:t>
            </a:r>
            <a:r>
              <a:rPr lang="en-US" sz="2000" dirty="0" err="1"/>
              <a:t>adalah</a:t>
            </a:r>
            <a:r>
              <a:rPr lang="en-US" sz="2000" dirty="0"/>
              <a:t> </a:t>
            </a:r>
            <a:r>
              <a:rPr lang="en-US" sz="2000" dirty="0" err="1"/>
              <a:t>ekspatriasi</a:t>
            </a:r>
            <a:r>
              <a:rPr lang="en-US" sz="2000" dirty="0"/>
              <a:t>, di </a:t>
            </a:r>
            <a:r>
              <a:rPr lang="en-US" sz="2000" dirty="0" err="1"/>
              <a:t>mana</a:t>
            </a:r>
            <a:r>
              <a:rPr lang="en-US" sz="2000" dirty="0"/>
              <a:t> </a:t>
            </a:r>
            <a:r>
              <a:rPr lang="en-US" sz="2000" dirty="0" err="1"/>
              <a:t>sebuah</a:t>
            </a:r>
            <a:r>
              <a:rPr lang="en-US" sz="2000" dirty="0"/>
              <a:t> </a:t>
            </a:r>
            <a:r>
              <a:rPr lang="en-US" sz="2000" dirty="0" err="1"/>
              <a:t>organisasi</a:t>
            </a:r>
            <a:r>
              <a:rPr lang="en-US" sz="2000" dirty="0"/>
              <a:t> </a:t>
            </a:r>
            <a:r>
              <a:rPr lang="en-US" sz="2000" dirty="0" err="1"/>
              <a:t>menyiapkan</a:t>
            </a:r>
            <a:r>
              <a:rPr lang="en-US" sz="2000" dirty="0"/>
              <a:t> </a:t>
            </a:r>
            <a:r>
              <a:rPr lang="en-US" sz="2000" dirty="0" err="1"/>
              <a:t>dan</a:t>
            </a:r>
            <a:r>
              <a:rPr lang="en-US" sz="2000" dirty="0"/>
              <a:t> </a:t>
            </a:r>
            <a:r>
              <a:rPr lang="en-US" sz="2000" dirty="0" err="1"/>
              <a:t>mengirimkan</a:t>
            </a:r>
            <a:r>
              <a:rPr lang="en-US" sz="2000" dirty="0"/>
              <a:t> </a:t>
            </a:r>
            <a:r>
              <a:rPr lang="en-US" sz="2000" dirty="0" err="1"/>
              <a:t>karyawan</a:t>
            </a:r>
            <a:r>
              <a:rPr lang="en-US" sz="2000" dirty="0"/>
              <a:t> global </a:t>
            </a:r>
            <a:r>
              <a:rPr lang="en-US" sz="2000" dirty="0" err="1"/>
              <a:t>untuk</a:t>
            </a:r>
            <a:r>
              <a:rPr lang="en-US" sz="2000" dirty="0"/>
              <a:t> </a:t>
            </a:r>
            <a:r>
              <a:rPr lang="en-US" sz="2000" dirty="0" err="1"/>
              <a:t>melaksanakan</a:t>
            </a:r>
            <a:r>
              <a:rPr lang="en-US" sz="2000" dirty="0"/>
              <a:t> </a:t>
            </a:r>
            <a:r>
              <a:rPr lang="en-US" sz="2000" dirty="0" err="1"/>
              <a:t>tugas</a:t>
            </a:r>
            <a:r>
              <a:rPr lang="en-US" sz="2000" dirty="0"/>
              <a:t> </a:t>
            </a:r>
            <a:r>
              <a:rPr lang="en-US" sz="2000" dirty="0" err="1"/>
              <a:t>luar</a:t>
            </a:r>
            <a:r>
              <a:rPr lang="en-US" sz="2000" dirty="0"/>
              <a:t> </a:t>
            </a:r>
            <a:r>
              <a:rPr lang="en-US" sz="2000" dirty="0" err="1"/>
              <a:t>negeri</a:t>
            </a:r>
            <a:r>
              <a:rPr lang="en-US" sz="2000" dirty="0"/>
              <a:t> </a:t>
            </a:r>
            <a:r>
              <a:rPr lang="en-US" sz="2000" dirty="0" err="1"/>
              <a:t>mereka</a:t>
            </a:r>
            <a:r>
              <a:rPr lang="en-US" sz="2000" dirty="0"/>
              <a:t>. </a:t>
            </a:r>
            <a:r>
              <a:rPr lang="en-US" sz="2000" dirty="0" err="1"/>
              <a:t>Setelah</a:t>
            </a:r>
            <a:r>
              <a:rPr lang="en-US" sz="2000" dirty="0"/>
              <a:t> </a:t>
            </a:r>
            <a:r>
              <a:rPr lang="en-US" sz="2000" dirty="0" err="1"/>
              <a:t>penyelesaian</a:t>
            </a:r>
            <a:r>
              <a:rPr lang="en-US" sz="2000" dirty="0"/>
              <a:t> </a:t>
            </a:r>
            <a:r>
              <a:rPr lang="en-US" sz="2000" dirty="0" err="1"/>
              <a:t>tugas</a:t>
            </a:r>
            <a:r>
              <a:rPr lang="en-US" sz="2000" dirty="0"/>
              <a:t>, </a:t>
            </a:r>
            <a:r>
              <a:rPr lang="en-US" sz="2000" dirty="0" err="1"/>
              <a:t>muncul</a:t>
            </a:r>
            <a:r>
              <a:rPr lang="en-US" sz="2000" dirty="0"/>
              <a:t> </a:t>
            </a:r>
            <a:r>
              <a:rPr lang="en-US" sz="2000" dirty="0" err="1"/>
              <a:t>repatriasi</a:t>
            </a:r>
            <a:r>
              <a:rPr lang="en-US" sz="2000" dirty="0"/>
              <a:t>, yang </a:t>
            </a:r>
            <a:r>
              <a:rPr lang="en-US" sz="2000" dirty="0" err="1"/>
              <a:t>meliputi</a:t>
            </a:r>
            <a:r>
              <a:rPr lang="en-US" sz="2000" dirty="0"/>
              <a:t> </a:t>
            </a:r>
            <a:r>
              <a:rPr lang="en-US" sz="2000" dirty="0" err="1"/>
              <a:t>perencanaan</a:t>
            </a:r>
            <a:r>
              <a:rPr lang="en-US" sz="2000" dirty="0"/>
              <a:t>, </a:t>
            </a:r>
            <a:r>
              <a:rPr lang="en-US" sz="2000" dirty="0" err="1"/>
              <a:t>pelatihan</a:t>
            </a:r>
            <a:r>
              <a:rPr lang="en-US" sz="2000" dirty="0"/>
              <a:t>, </a:t>
            </a:r>
            <a:r>
              <a:rPr lang="en-US" sz="2000" dirty="0" err="1"/>
              <a:t>dan</a:t>
            </a:r>
            <a:r>
              <a:rPr lang="en-US" sz="2000" dirty="0"/>
              <a:t> </a:t>
            </a:r>
            <a:r>
              <a:rPr lang="en-US" sz="2000" dirty="0" err="1"/>
              <a:t>penugasan</a:t>
            </a:r>
            <a:r>
              <a:rPr lang="en-US" sz="2000" dirty="0"/>
              <a:t> </a:t>
            </a:r>
            <a:r>
              <a:rPr lang="en-US" sz="2000" dirty="0" err="1"/>
              <a:t>ulang</a:t>
            </a:r>
            <a:r>
              <a:rPr lang="en-US" sz="2000" dirty="0"/>
              <a:t> </a:t>
            </a:r>
            <a:r>
              <a:rPr lang="en-US" sz="2000" dirty="0" err="1"/>
              <a:t>karyawan</a:t>
            </a:r>
            <a:r>
              <a:rPr lang="en-US" sz="2000" dirty="0"/>
              <a:t> global </a:t>
            </a:r>
            <a:r>
              <a:rPr lang="en-US" sz="2000" dirty="0" err="1"/>
              <a:t>ke</a:t>
            </a:r>
            <a:r>
              <a:rPr lang="en-US" sz="2000" dirty="0"/>
              <a:t> Negara </a:t>
            </a:r>
            <a:r>
              <a:rPr lang="en-US" sz="2000" dirty="0" err="1"/>
              <a:t>asal</a:t>
            </a:r>
            <a:r>
              <a:rPr lang="en-US" sz="2000" dirty="0"/>
              <a:t> </a:t>
            </a:r>
            <a:r>
              <a:rPr lang="en-US" sz="2000" dirty="0" err="1"/>
              <a:t>mereka</a:t>
            </a:r>
            <a:r>
              <a:rPr lang="en-US" sz="2000" dirty="0"/>
              <a:t>. </a:t>
            </a:r>
            <a:r>
              <a:rPr lang="en-US" sz="2000" dirty="0" err="1"/>
              <a:t>Orientasi</a:t>
            </a:r>
            <a:r>
              <a:rPr lang="en-US" sz="2000" dirty="0"/>
              <a:t> </a:t>
            </a:r>
            <a:r>
              <a:rPr lang="en-US" sz="2000" dirty="0" err="1"/>
              <a:t>dan</a:t>
            </a:r>
            <a:r>
              <a:rPr lang="en-US" sz="2000" dirty="0"/>
              <a:t> </a:t>
            </a:r>
            <a:r>
              <a:rPr lang="en-US" sz="2000" dirty="0" err="1"/>
              <a:t>pelatihan</a:t>
            </a:r>
            <a:r>
              <a:rPr lang="en-US" sz="2000" dirty="0"/>
              <a:t> </a:t>
            </a:r>
            <a:r>
              <a:rPr lang="en-US" sz="2000" dirty="0" err="1"/>
              <a:t>sebelum</a:t>
            </a:r>
            <a:r>
              <a:rPr lang="en-US" sz="2000" dirty="0"/>
              <a:t> </a:t>
            </a:r>
            <a:r>
              <a:rPr lang="en-US" sz="2000" dirty="0" err="1"/>
              <a:t>keberangkatan</a:t>
            </a:r>
            <a:r>
              <a:rPr lang="en-US" sz="2000" dirty="0"/>
              <a:t>. </a:t>
            </a:r>
            <a:r>
              <a:rPr lang="en-US" sz="2000" dirty="0" err="1"/>
              <a:t>Dukungan</a:t>
            </a:r>
            <a:r>
              <a:rPr lang="en-US" sz="2000" dirty="0"/>
              <a:t> </a:t>
            </a:r>
            <a:r>
              <a:rPr lang="en-US" sz="2000" dirty="0" err="1"/>
              <a:t>dan</a:t>
            </a:r>
            <a:r>
              <a:rPr lang="en-US" sz="2000" dirty="0"/>
              <a:t> </a:t>
            </a:r>
            <a:r>
              <a:rPr lang="en-US" sz="2000" dirty="0" err="1"/>
              <a:t>pengembangan</a:t>
            </a:r>
            <a:r>
              <a:rPr lang="en-US" sz="2000" dirty="0"/>
              <a:t> </a:t>
            </a:r>
            <a:r>
              <a:rPr lang="en-US" sz="2000" dirty="0" err="1"/>
              <a:t>karyawan</a:t>
            </a:r>
            <a:r>
              <a:rPr lang="en-US" sz="2000" dirty="0"/>
              <a:t> yang </a:t>
            </a:r>
            <a:r>
              <a:rPr lang="en-US" sz="2000" dirty="0" err="1"/>
              <a:t>berkelanjutan</a:t>
            </a:r>
            <a:r>
              <a:rPr lang="en-US" sz="2000" dirty="0"/>
              <a:t>. </a:t>
            </a:r>
            <a:r>
              <a:rPr lang="en-US" sz="2000" dirty="0" err="1"/>
              <a:t>Repatriasi</a:t>
            </a:r>
            <a:r>
              <a:rPr lang="en-US" sz="2000" dirty="0"/>
              <a:t> </a:t>
            </a:r>
            <a:r>
              <a:rPr lang="en-US" sz="2000" dirty="0" err="1"/>
              <a:t>perencanaan</a:t>
            </a:r>
            <a:r>
              <a:rPr lang="en-US" sz="2000" dirty="0"/>
              <a:t> </a:t>
            </a:r>
            <a:r>
              <a:rPr lang="en-US" sz="2000" dirty="0" err="1"/>
              <a:t>dan</a:t>
            </a:r>
            <a:r>
              <a:rPr lang="en-US" sz="2000" dirty="0"/>
              <a:t> </a:t>
            </a:r>
            <a:r>
              <a:rPr lang="en-US" sz="2000" dirty="0" err="1"/>
              <a:t>pelatihan</a:t>
            </a:r>
            <a:r>
              <a:rPr lang="en-US" sz="2000" dirty="0"/>
              <a:t>. </a:t>
            </a:r>
            <a:r>
              <a:rPr lang="en-US" sz="2000" dirty="0" err="1"/>
              <a:t>Penugasan</a:t>
            </a:r>
            <a:r>
              <a:rPr lang="en-US" sz="2000" dirty="0"/>
              <a:t> </a:t>
            </a:r>
            <a:r>
              <a:rPr lang="en-US" sz="2000" dirty="0" err="1"/>
              <a:t>ulang</a:t>
            </a:r>
            <a:r>
              <a:rPr lang="en-US" sz="2000" dirty="0"/>
              <a:t> </a:t>
            </a:r>
            <a:r>
              <a:rPr lang="en-US" sz="2000" dirty="0" err="1"/>
              <a:t>dan</a:t>
            </a:r>
            <a:r>
              <a:rPr lang="en-US" sz="2000" dirty="0"/>
              <a:t> </a:t>
            </a:r>
            <a:r>
              <a:rPr lang="en-US" sz="2000" dirty="0" err="1"/>
              <a:t>penyesuaian</a:t>
            </a:r>
            <a:r>
              <a:rPr lang="en-US" sz="2000" dirty="0"/>
              <a:t> </a:t>
            </a:r>
            <a:r>
              <a:rPr lang="en-US" sz="2000" dirty="0" err="1"/>
              <a:t>ulang</a:t>
            </a:r>
            <a:r>
              <a:rPr lang="en-US" sz="2000" dirty="0"/>
              <a:t>.</a:t>
            </a:r>
          </a:p>
          <a:p>
            <a:pPr algn="ctr"/>
            <a:endParaRPr lang="en-US" sz="2000" dirty="0"/>
          </a:p>
        </p:txBody>
      </p:sp>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845582" y="381000"/>
            <a:ext cx="9583261" cy="9144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d-ID" sz="3200" b="1" dirty="0"/>
              <a:t>KOMPENSASI INTERNASIONAL</a:t>
            </a:r>
          </a:p>
        </p:txBody>
      </p:sp>
      <p:sp>
        <p:nvSpPr>
          <p:cNvPr id="29" name="Rectangle 28"/>
          <p:cNvSpPr/>
          <p:nvPr/>
        </p:nvSpPr>
        <p:spPr>
          <a:xfrm>
            <a:off x="845582" y="1600200"/>
            <a:ext cx="9583261" cy="46482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L="342900" indent="-342900" algn="just">
              <a:buAutoNum type="arabicPeriod"/>
            </a:pPr>
            <a:r>
              <a:rPr lang="id-ID" sz="2000" dirty="0"/>
              <a:t>Pendekatan Neraca, banyak perusahaan multinasional mempunyai program kompensasi bagi karyawan internasional dengan menggunakan pendekatan neraca, yang menyamakan perbedaan biaya antara penugasan internasional dan penugasan yang sama di negara asal karyawan atau perusahaan tersebut.</a:t>
            </a:r>
          </a:p>
          <a:p>
            <a:pPr marL="342900" indent="-342900" algn="just">
              <a:buAutoNum type="arabicPeriod"/>
            </a:pPr>
            <a:r>
              <a:rPr lang="id-ID" sz="2000" dirty="0"/>
              <a:t>Pendekatan Pasar Global, tidak seperti pendekatan neraca, pendekatan pasar global menganggap penugasan internasional sebagai penugasan kontinu, tidak hanya temporer, di mana penugasan tersebut mungkin membawa karyawan global ke negara yang berbeda untuk jangka waktu yang berbeda pula. Pendekatan ini menyediakan komponen-komponen kompensasi yang sesuai dengan mempertimbangkan kurs di negara tuan rumah, negara asal, dan/atau negara kantor pusat menjadi lebih rumit. Oleh karena itu, pendekatan pasar global terhadap kompensasi membutuhkan fleksibelitas yang lebih besar.</a:t>
            </a:r>
          </a:p>
          <a:p>
            <a:pPr marL="342900" indent="-342900" algn="just">
              <a:buAutoNum type="arabicPeriod"/>
            </a:pPr>
            <a:r>
              <a:rPr lang="id-ID" sz="2000" dirty="0"/>
              <a:t>Tunjangan Global, tunjangan-tunjangan berbeda antara satu negara dengan negara lainnya. Sebagai contoh jumlah cuti dan waktu liburan berbeda secara signifikan.</a:t>
            </a:r>
          </a:p>
        </p:txBody>
      </p:sp>
    </p:spTree>
    <p:extLst>
      <p:ext uri="{BB962C8B-B14F-4D97-AF65-F5344CB8AC3E}">
        <p14:creationId xmlns:p14="http://schemas.microsoft.com/office/powerpoint/2010/main" val="374452935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751629" y="381000"/>
            <a:ext cx="9959075" cy="9144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id-ID" sz="3200" b="1" dirty="0"/>
              <a:t>PERSOALAN HUBUNGAN KARYAWAN GLOBAL</a:t>
            </a:r>
            <a:endParaRPr lang="en-US" sz="3200" b="1" dirty="0"/>
          </a:p>
        </p:txBody>
      </p:sp>
      <p:sp>
        <p:nvSpPr>
          <p:cNvPr id="34" name="Rounded Rectangle 33"/>
          <p:cNvSpPr/>
          <p:nvPr/>
        </p:nvSpPr>
        <p:spPr>
          <a:xfrm>
            <a:off x="746020" y="1752600"/>
            <a:ext cx="9959075" cy="44958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just"/>
            <a:r>
              <a:rPr lang="id-ID" sz="2000" dirty="0"/>
              <a:t>	Hubungan karyawan sering memunculkan persoalan dalam situasi internasional karena beberapa alasan. Para pemberi kerja harus tunduk pada sejajaran luas hukum buruh dan pekerjaan yang berbeda antarwilayah dan negara. Persoalan tersebut diantaranya;</a:t>
            </a:r>
          </a:p>
          <a:p>
            <a:pPr marL="342900" indent="-342900" algn="just">
              <a:buAutoNum type="arabicPeriod"/>
            </a:pPr>
            <a:r>
              <a:rPr lang="id-ID" sz="2000" dirty="0"/>
              <a:t>Hubungan Buruh-Manajemen Global</a:t>
            </a:r>
          </a:p>
          <a:p>
            <a:pPr marL="342900" indent="-342900" algn="just">
              <a:buAutoNum type="arabicPeriod"/>
            </a:pPr>
            <a:r>
              <a:rPr lang="id-ID" sz="2000" dirty="0"/>
              <a:t>Peraturan Pelecehan Seksual secara Global</a:t>
            </a:r>
          </a:p>
          <a:p>
            <a:pPr marL="342900" indent="-342900" algn="just">
              <a:buAutoNum type="arabicPeriod"/>
            </a:pPr>
            <a:r>
              <a:rPr lang="id-ID" sz="2000" dirty="0"/>
              <a:t>Kesehatan, Keselamatan dan .Keamanan</a:t>
            </a:r>
            <a:endParaRPr lang="en-US" sz="2000" dirty="0"/>
          </a:p>
        </p:txBody>
      </p:sp>
    </p:spTree>
    <p:extLst>
      <p:ext uri="{BB962C8B-B14F-4D97-AF65-F5344CB8AC3E}">
        <p14:creationId xmlns:p14="http://schemas.microsoft.com/office/powerpoint/2010/main" val="212126161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7813" b="7813"/>
          <a:stretch>
            <a:fillRect/>
          </a:stretch>
        </p:blipFill>
        <p:spPr>
          <a:xfrm>
            <a:off x="0" y="0"/>
            <a:ext cx="12192000" cy="6858000"/>
          </a:xfrm>
        </p:spPr>
      </p:pic>
      <p:sp>
        <p:nvSpPr>
          <p:cNvPr id="15" name="Rectangle 14">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86577B9-B939-4ADD-81E1-0F2E3885965F}"/>
              </a:ext>
            </a:extLst>
          </p:cNvPr>
          <p:cNvSpPr txBox="1"/>
          <p:nvPr/>
        </p:nvSpPr>
        <p:spPr>
          <a:xfrm>
            <a:off x="2337313" y="2705725"/>
            <a:ext cx="7517379" cy="1446550"/>
          </a:xfrm>
          <a:prstGeom prst="rect">
            <a:avLst/>
          </a:prstGeom>
          <a:noFill/>
        </p:spPr>
        <p:txBody>
          <a:bodyPr wrap="none" rtlCol="0">
            <a:spAutoFit/>
          </a:bodyPr>
          <a:lstStyle/>
          <a:p>
            <a:pPr algn="ctr"/>
            <a:r>
              <a:rPr lang="id-ID" sz="8800" dirty="0">
                <a:solidFill>
                  <a:schemeClr val="bg1"/>
                </a:solidFill>
                <a:latin typeface="Aharoni" panose="02010803020104030203" pitchFamily="2" charset="-79"/>
                <a:cs typeface="Aharoni" panose="02010803020104030203" pitchFamily="2" charset="-79"/>
              </a:rPr>
              <a:t>Terima </a:t>
            </a:r>
            <a:r>
              <a:rPr lang="id-ID"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rPr>
              <a:t>Kasih</a:t>
            </a:r>
            <a:endParaRPr lang="en-US"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endParaRPr>
          </a:p>
        </p:txBody>
      </p:sp>
      <p:grpSp>
        <p:nvGrpSpPr>
          <p:cNvPr id="17" name="Group 16">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9" name="Oval 18">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3" name="Oval 22">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DC5B2A8E-8AA1-4DAC-942A-EDD092A565E6}"/>
              </a:ext>
            </a:extLst>
          </p:cNvPr>
          <p:cNvSpPr txBox="1">
            <a:spLocks noChangeArrowheads="1"/>
          </p:cNvSpPr>
          <p:nvPr/>
        </p:nvSpPr>
        <p:spPr bwMode="auto">
          <a:xfrm>
            <a:off x="6324600" y="4154564"/>
            <a:ext cx="5867400" cy="2677656"/>
          </a:xfrm>
          <a:prstGeom prst="rect">
            <a:avLst/>
          </a:prstGeom>
          <a:solidFill>
            <a:schemeClr val="tx1"/>
          </a:solid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2436364806"/>
      </p:ext>
    </p:extLst>
  </p:cSld>
  <p:clrMapOvr>
    <a:masterClrMapping/>
  </p:clrMapOvr>
  <p:transition spd="slow">
    <p:wipe/>
  </p:transition>
</p:sld>
</file>

<file path=ppt/theme/theme1.xml><?xml version="1.0" encoding="utf-8"?>
<a:theme xmlns:a="http://schemas.openxmlformats.org/drawingml/2006/main" name="Office Theme">
  <a:themeElements>
    <a:clrScheme name="Custom 31">
      <a:dk1>
        <a:sysClr val="windowText" lastClr="000000"/>
      </a:dk1>
      <a:lt1>
        <a:sysClr val="window" lastClr="FFFFFF"/>
      </a:lt1>
      <a:dk2>
        <a:srgbClr val="44546A"/>
      </a:dk2>
      <a:lt2>
        <a:srgbClr val="E7E6E6"/>
      </a:lt2>
      <a:accent1>
        <a:srgbClr val="00CCFF"/>
      </a:accent1>
      <a:accent2>
        <a:srgbClr val="00B0F0"/>
      </a:accent2>
      <a:accent3>
        <a:srgbClr val="00CCFF"/>
      </a:accent3>
      <a:accent4>
        <a:srgbClr val="00B0F0"/>
      </a:accent4>
      <a:accent5>
        <a:srgbClr val="00CCFF"/>
      </a:accent5>
      <a:accent6>
        <a:srgbClr val="00B0F0"/>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1005</Words>
  <Application>Microsoft Office PowerPoint</Application>
  <PresentationFormat>Widescreen</PresentationFormat>
  <Paragraphs>60</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Aharoni</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66</cp:revision>
  <dcterms:created xsi:type="dcterms:W3CDTF">2018-12-02T06:07:05Z</dcterms:created>
  <dcterms:modified xsi:type="dcterms:W3CDTF">2020-09-28T15:03:50Z</dcterms:modified>
</cp:coreProperties>
</file>