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68" r:id="rId2"/>
    <p:sldId id="256" r:id="rId3"/>
    <p:sldId id="258" r:id="rId4"/>
    <p:sldId id="259" r:id="rId5"/>
    <p:sldId id="265" r:id="rId6"/>
    <p:sldId id="263" r:id="rId7"/>
    <p:sldId id="260" r:id="rId8"/>
    <p:sldId id="261" r:id="rId9"/>
    <p:sldId id="262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83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83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C0059007-99E3-4954-8E3E-8CFAF6E5A0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36431F4-F351-4112-9618-826C6518E4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C6F3A-F5DC-4F31-A60D-C852BDC79C82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0B3BFCA-579D-4D2B-80EC-652E5B6D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6163F07-DD4D-4305-9822-48D63D5AA2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85C0C-0EA3-44D3-8DE7-B3863C8B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1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7B4C0D0-75BC-4FAA-8A48-98BE9D660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69817"/>
            <a:ext cx="5195455" cy="2459182"/>
          </a:xfrm>
          <a:custGeom>
            <a:avLst/>
            <a:gdLst>
              <a:gd name="connsiteX0" fmla="*/ 0 w 5195455"/>
              <a:gd name="connsiteY0" fmla="*/ 0 h 2459182"/>
              <a:gd name="connsiteX1" fmla="*/ 5195455 w 5195455"/>
              <a:gd name="connsiteY1" fmla="*/ 0 h 2459182"/>
              <a:gd name="connsiteX2" fmla="*/ 5195455 w 5195455"/>
              <a:gd name="connsiteY2" fmla="*/ 2459182 h 2459182"/>
              <a:gd name="connsiteX3" fmla="*/ 0 w 5195455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459182">
                <a:moveTo>
                  <a:pt x="0" y="0"/>
                </a:moveTo>
                <a:lnTo>
                  <a:pt x="5195455" y="0"/>
                </a:lnTo>
                <a:lnTo>
                  <a:pt x="5195455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26D239FA-092B-4F98-8ADE-7949A70E13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35928" y="342899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14307C9-267E-4F9B-BBC3-99B9044D10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803564"/>
            <a:ext cx="2701636" cy="6054435"/>
          </a:xfrm>
          <a:custGeom>
            <a:avLst/>
            <a:gdLst>
              <a:gd name="connsiteX0" fmla="*/ 0 w 2701636"/>
              <a:gd name="connsiteY0" fmla="*/ 0 h 6054435"/>
              <a:gd name="connsiteX1" fmla="*/ 2701636 w 2701636"/>
              <a:gd name="connsiteY1" fmla="*/ 0 h 6054435"/>
              <a:gd name="connsiteX2" fmla="*/ 2701636 w 2701636"/>
              <a:gd name="connsiteY2" fmla="*/ 6054435 h 6054435"/>
              <a:gd name="connsiteX3" fmla="*/ 0 w 2701636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6054435"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BC87EAC1-A0A1-4230-B067-2148B88BA1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1" y="-1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6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B8E178E5-BE74-4F81-8F3D-90D461CB9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8182" y="0"/>
            <a:ext cx="5195455" cy="2971800"/>
          </a:xfrm>
          <a:custGeom>
            <a:avLst/>
            <a:gdLst>
              <a:gd name="connsiteX0" fmla="*/ 0 w 5195455"/>
              <a:gd name="connsiteY0" fmla="*/ 0 h 2971800"/>
              <a:gd name="connsiteX1" fmla="*/ 5195455 w 5195455"/>
              <a:gd name="connsiteY1" fmla="*/ 0 h 2971800"/>
              <a:gd name="connsiteX2" fmla="*/ 5195455 w 5195455"/>
              <a:gd name="connsiteY2" fmla="*/ 2971800 h 2971800"/>
              <a:gd name="connsiteX3" fmla="*/ 0 w 5195455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971800">
                <a:moveTo>
                  <a:pt x="0" y="0"/>
                </a:moveTo>
                <a:lnTo>
                  <a:pt x="5195455" y="0"/>
                </a:lnTo>
                <a:lnTo>
                  <a:pt x="5195455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B1B8093D-5781-461E-9C40-D11FD884AF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2" y="2971800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3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32B63133-EF9E-4A36-A496-3E42706A74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72836"/>
            <a:ext cx="12191999" cy="5112327"/>
          </a:xfrm>
          <a:custGeom>
            <a:avLst/>
            <a:gdLst>
              <a:gd name="connsiteX0" fmla="*/ 0 w 12191999"/>
              <a:gd name="connsiteY0" fmla="*/ 0 h 5112327"/>
              <a:gd name="connsiteX1" fmla="*/ 12191999 w 12191999"/>
              <a:gd name="connsiteY1" fmla="*/ 0 h 5112327"/>
              <a:gd name="connsiteX2" fmla="*/ 12191999 w 12191999"/>
              <a:gd name="connsiteY2" fmla="*/ 5112327 h 5112327"/>
              <a:gd name="connsiteX3" fmla="*/ 0 w 12191999"/>
              <a:gd name="connsiteY3" fmla="*/ 5112327 h 511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5112327">
                <a:moveTo>
                  <a:pt x="0" y="0"/>
                </a:moveTo>
                <a:lnTo>
                  <a:pt x="12191999" y="0"/>
                </a:lnTo>
                <a:lnTo>
                  <a:pt x="12191999" y="5112327"/>
                </a:lnTo>
                <a:lnTo>
                  <a:pt x="0" y="51123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8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5626D72-3082-4B5C-AF6D-B936AE8A7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03563"/>
            <a:ext cx="5597236" cy="6054436"/>
          </a:xfrm>
          <a:custGeom>
            <a:avLst/>
            <a:gdLst>
              <a:gd name="connsiteX0" fmla="*/ 2895600 w 5597236"/>
              <a:gd name="connsiteY0" fmla="*/ 1 h 6054436"/>
              <a:gd name="connsiteX1" fmla="*/ 5597236 w 5597236"/>
              <a:gd name="connsiteY1" fmla="*/ 1 h 6054436"/>
              <a:gd name="connsiteX2" fmla="*/ 5597236 w 5597236"/>
              <a:gd name="connsiteY2" fmla="*/ 6054436 h 6054436"/>
              <a:gd name="connsiteX3" fmla="*/ 2895600 w 5597236"/>
              <a:gd name="connsiteY3" fmla="*/ 6054436 h 6054436"/>
              <a:gd name="connsiteX4" fmla="*/ 0 w 5597236"/>
              <a:gd name="connsiteY4" fmla="*/ 0 h 6054436"/>
              <a:gd name="connsiteX5" fmla="*/ 2701636 w 5597236"/>
              <a:gd name="connsiteY5" fmla="*/ 0 h 6054436"/>
              <a:gd name="connsiteX6" fmla="*/ 2701636 w 5597236"/>
              <a:gd name="connsiteY6" fmla="*/ 6054435 h 6054436"/>
              <a:gd name="connsiteX7" fmla="*/ 0 w 5597236"/>
              <a:gd name="connsiteY7" fmla="*/ 6054435 h 605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7236" h="6054436">
                <a:moveTo>
                  <a:pt x="2895600" y="1"/>
                </a:moveTo>
                <a:lnTo>
                  <a:pt x="5597236" y="1"/>
                </a:lnTo>
                <a:lnTo>
                  <a:pt x="5597236" y="6054436"/>
                </a:lnTo>
                <a:lnTo>
                  <a:pt x="2895600" y="6054436"/>
                </a:lnTo>
                <a:close/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B93AC1C-6834-4A83-AA7D-6831BB221F25}"/>
              </a:ext>
            </a:extLst>
          </p:cNvPr>
          <p:cNvSpPr/>
          <p:nvPr userDrawn="1"/>
        </p:nvSpPr>
        <p:spPr>
          <a:xfrm>
            <a:off x="4890655" y="3879274"/>
            <a:ext cx="4197928" cy="29787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2EF1FE98-34B0-4F10-81D4-51D3ADB12A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2727" y="3879273"/>
            <a:ext cx="4197928" cy="2978726"/>
          </a:xfrm>
          <a:custGeom>
            <a:avLst/>
            <a:gdLst>
              <a:gd name="connsiteX0" fmla="*/ 0 w 4197928"/>
              <a:gd name="connsiteY0" fmla="*/ 0 h 2978726"/>
              <a:gd name="connsiteX1" fmla="*/ 4197928 w 4197928"/>
              <a:gd name="connsiteY1" fmla="*/ 0 h 2978726"/>
              <a:gd name="connsiteX2" fmla="*/ 4197928 w 4197928"/>
              <a:gd name="connsiteY2" fmla="*/ 2978726 h 2978726"/>
              <a:gd name="connsiteX3" fmla="*/ 0 w 4197928"/>
              <a:gd name="connsiteY3" fmla="*/ 2978726 h 297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7928" h="2978726">
                <a:moveTo>
                  <a:pt x="0" y="0"/>
                </a:moveTo>
                <a:lnTo>
                  <a:pt x="4197928" y="0"/>
                </a:lnTo>
                <a:lnTo>
                  <a:pt x="4197928" y="2978726"/>
                </a:lnTo>
                <a:lnTo>
                  <a:pt x="0" y="297872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5A065A09-8F0D-4777-93AC-77D98EA9FD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16437" y="2701636"/>
            <a:ext cx="5375563" cy="2355272"/>
          </a:xfrm>
          <a:custGeom>
            <a:avLst/>
            <a:gdLst>
              <a:gd name="connsiteX0" fmla="*/ 0 w 5375563"/>
              <a:gd name="connsiteY0" fmla="*/ 0 h 2355272"/>
              <a:gd name="connsiteX1" fmla="*/ 5375563 w 5375563"/>
              <a:gd name="connsiteY1" fmla="*/ 0 h 2355272"/>
              <a:gd name="connsiteX2" fmla="*/ 5375563 w 5375563"/>
              <a:gd name="connsiteY2" fmla="*/ 2355272 h 2355272"/>
              <a:gd name="connsiteX3" fmla="*/ 0 w 5375563"/>
              <a:gd name="connsiteY3" fmla="*/ 2355272 h 235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5563" h="2355272">
                <a:moveTo>
                  <a:pt x="0" y="0"/>
                </a:moveTo>
                <a:lnTo>
                  <a:pt x="5375563" y="0"/>
                </a:lnTo>
                <a:lnTo>
                  <a:pt x="5375563" y="2355272"/>
                </a:lnTo>
                <a:lnTo>
                  <a:pt x="0" y="235527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11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7AA32CE-3BC0-4186-B6DB-CE0F558D24F5}"/>
              </a:ext>
            </a:extLst>
          </p:cNvPr>
          <p:cNvSpPr/>
          <p:nvPr userDrawn="1"/>
        </p:nvSpPr>
        <p:spPr>
          <a:xfrm>
            <a:off x="7481454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00A2EEA-DF17-40B2-BA3E-02CA864423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3602181"/>
            <a:ext cx="11055928" cy="2812473"/>
          </a:xfrm>
          <a:custGeom>
            <a:avLst/>
            <a:gdLst>
              <a:gd name="connsiteX0" fmla="*/ 0 w 11055928"/>
              <a:gd name="connsiteY0" fmla="*/ 0 h 2812473"/>
              <a:gd name="connsiteX1" fmla="*/ 11055928 w 11055928"/>
              <a:gd name="connsiteY1" fmla="*/ 0 h 2812473"/>
              <a:gd name="connsiteX2" fmla="*/ 11055928 w 11055928"/>
              <a:gd name="connsiteY2" fmla="*/ 2812473 h 2812473"/>
              <a:gd name="connsiteX3" fmla="*/ 0 w 11055928"/>
              <a:gd name="connsiteY3" fmla="*/ 2812473 h 281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55928" h="2812473">
                <a:moveTo>
                  <a:pt x="0" y="0"/>
                </a:moveTo>
                <a:lnTo>
                  <a:pt x="11055928" y="0"/>
                </a:lnTo>
                <a:lnTo>
                  <a:pt x="11055928" y="2812473"/>
                </a:lnTo>
                <a:lnTo>
                  <a:pt x="0" y="281247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40DC43-21EC-4062-9997-F5C6E2ADD8AD}"/>
              </a:ext>
            </a:extLst>
          </p:cNvPr>
          <p:cNvSpPr/>
          <p:nvPr userDrawn="1"/>
        </p:nvSpPr>
        <p:spPr>
          <a:xfrm>
            <a:off x="692727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4CB64FA6-8DDB-465E-8F8D-2C15D8D00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1"/>
            <a:ext cx="4378037" cy="6414654"/>
          </a:xfrm>
          <a:custGeom>
            <a:avLst/>
            <a:gdLst>
              <a:gd name="connsiteX0" fmla="*/ 0 w 4378037"/>
              <a:gd name="connsiteY0" fmla="*/ 0 h 6414654"/>
              <a:gd name="connsiteX1" fmla="*/ 4378037 w 4378037"/>
              <a:gd name="connsiteY1" fmla="*/ 0 h 6414654"/>
              <a:gd name="connsiteX2" fmla="*/ 4378037 w 4378037"/>
              <a:gd name="connsiteY2" fmla="*/ 6414654 h 6414654"/>
              <a:gd name="connsiteX3" fmla="*/ 0 w 4378037"/>
              <a:gd name="connsiteY3" fmla="*/ 6414654 h 641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8037" h="6414654">
                <a:moveTo>
                  <a:pt x="0" y="0"/>
                </a:moveTo>
                <a:lnTo>
                  <a:pt x="4378037" y="0"/>
                </a:lnTo>
                <a:lnTo>
                  <a:pt x="4378037" y="6414654"/>
                </a:lnTo>
                <a:lnTo>
                  <a:pt x="0" y="641465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9363CED2-4FD5-4B83-97FE-D75C241E8E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7927" y="-1"/>
            <a:ext cx="7994072" cy="4294909"/>
          </a:xfrm>
          <a:custGeom>
            <a:avLst/>
            <a:gdLst>
              <a:gd name="connsiteX0" fmla="*/ 0 w 7994072"/>
              <a:gd name="connsiteY0" fmla="*/ 0 h 4294909"/>
              <a:gd name="connsiteX1" fmla="*/ 7994072 w 7994072"/>
              <a:gd name="connsiteY1" fmla="*/ 0 h 4294909"/>
              <a:gd name="connsiteX2" fmla="*/ 7994072 w 7994072"/>
              <a:gd name="connsiteY2" fmla="*/ 4294909 h 4294909"/>
              <a:gd name="connsiteX3" fmla="*/ 0 w 7994072"/>
              <a:gd name="connsiteY3" fmla="*/ 4294909 h 429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94072" h="4294909">
                <a:moveTo>
                  <a:pt x="0" y="0"/>
                </a:moveTo>
                <a:lnTo>
                  <a:pt x="7994072" y="0"/>
                </a:lnTo>
                <a:lnTo>
                  <a:pt x="7994072" y="4294909"/>
                </a:lnTo>
                <a:lnTo>
                  <a:pt x="0" y="42949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A64BEB2-E3A2-42AF-9CCF-2F9ED9957290}"/>
              </a:ext>
            </a:extLst>
          </p:cNvPr>
          <p:cNvSpPr/>
          <p:nvPr userDrawn="1"/>
        </p:nvSpPr>
        <p:spPr>
          <a:xfrm>
            <a:off x="9116291" y="803565"/>
            <a:ext cx="2701636" cy="60544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E3DD18F-335C-4AB8-B0A0-9A2FBC556E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7782" y="0"/>
            <a:ext cx="4502727" cy="6054435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4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F871732-133E-41B3-859A-6614E4A09C79}"/>
              </a:ext>
            </a:extLst>
          </p:cNvPr>
          <p:cNvSpPr/>
          <p:nvPr userDrawn="1"/>
        </p:nvSpPr>
        <p:spPr>
          <a:xfrm>
            <a:off x="4059381" y="0"/>
            <a:ext cx="12053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590A083F-1D87-43CF-A9ED-5C3F4FF7CA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43344"/>
            <a:ext cx="4830982" cy="5971310"/>
          </a:xfrm>
          <a:custGeom>
            <a:avLst/>
            <a:gdLst>
              <a:gd name="connsiteX0" fmla="*/ 0 w 4830982"/>
              <a:gd name="connsiteY0" fmla="*/ 0 h 5971310"/>
              <a:gd name="connsiteX1" fmla="*/ 4830982 w 4830982"/>
              <a:gd name="connsiteY1" fmla="*/ 0 h 5971310"/>
              <a:gd name="connsiteX2" fmla="*/ 4830982 w 4830982"/>
              <a:gd name="connsiteY2" fmla="*/ 5971310 h 5971310"/>
              <a:gd name="connsiteX3" fmla="*/ 0 w 4830982"/>
              <a:gd name="connsiteY3" fmla="*/ 5971310 h 5971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0982" h="5971310">
                <a:moveTo>
                  <a:pt x="0" y="0"/>
                </a:moveTo>
                <a:lnTo>
                  <a:pt x="4830982" y="0"/>
                </a:lnTo>
                <a:lnTo>
                  <a:pt x="4830982" y="5971310"/>
                </a:lnTo>
                <a:lnTo>
                  <a:pt x="0" y="59713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F6A8950A-355F-44BF-B0EE-D10603803C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5308" y="219940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F448608A-E44F-4740-A286-A8CF2D9847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3198" y="2199408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80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26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75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4" r:id="rId7"/>
    <p:sldLayoutId id="2147483655" r:id="rId8"/>
    <p:sldLayoutId id="2147483653" r:id="rId9"/>
    <p:sldLayoutId id="2147483652" r:id="rId10"/>
    <p:sldLayoutId id="2147483651" r:id="rId11"/>
    <p:sldLayoutId id="2147483650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0EE30DA-7BFD-48C2-BBCB-D8837946DB74}"/>
              </a:ext>
            </a:extLst>
          </p:cNvPr>
          <p:cNvSpPr txBox="1"/>
          <p:nvPr/>
        </p:nvSpPr>
        <p:spPr>
          <a:xfrm>
            <a:off x="0" y="718592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000" b="1" dirty="0" smtClean="0"/>
              <a:t>PEMBAHASAN UMUM SERTA</a:t>
            </a:r>
            <a:endParaRPr lang="en-US" sz="4000" b="1" dirty="0" smtClean="0"/>
          </a:p>
          <a:p>
            <a:pPr algn="ctr"/>
            <a:r>
              <a:rPr lang="id-ID" sz="4000" b="1" dirty="0" smtClean="0"/>
              <a:t>SEJARAH</a:t>
            </a:r>
            <a:r>
              <a:rPr lang="en-US" sz="4000" b="1" dirty="0" smtClean="0"/>
              <a:t> </a:t>
            </a:r>
            <a:r>
              <a:rPr lang="id-ID" sz="4000" b="1" dirty="0" smtClean="0"/>
              <a:t>PERKEMBANGAN</a:t>
            </a:r>
            <a:endParaRPr lang="en-US" sz="4000" b="1" dirty="0" smtClean="0"/>
          </a:p>
          <a:p>
            <a:pPr algn="ctr"/>
            <a:r>
              <a:rPr lang="id-ID" sz="4000" b="1" dirty="0" smtClean="0"/>
              <a:t>ADMINISTRASI DAN ORGANISASI INTERNASIONAL</a:t>
            </a:r>
            <a:endParaRPr lang="en-US" sz="8000" dirty="0">
              <a:effectLst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162300" y="3855846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0887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52F1B17-4F0B-4960-BA06-FADB3E614054}"/>
              </a:ext>
            </a:extLst>
          </p:cNvPr>
          <p:cNvSpPr/>
          <p:nvPr/>
        </p:nvSpPr>
        <p:spPr>
          <a:xfrm>
            <a:off x="-1648693" y="3428999"/>
            <a:ext cx="3435928" cy="24591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0D492DC-6F55-4EB7-96A0-9AFE3ABBB89B}"/>
              </a:ext>
            </a:extLst>
          </p:cNvPr>
          <p:cNvSpPr txBox="1"/>
          <p:nvPr/>
        </p:nvSpPr>
        <p:spPr>
          <a:xfrm>
            <a:off x="5846618" y="24566"/>
            <a:ext cx="5730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600" b="1" dirty="0"/>
              <a:t>A. </a:t>
            </a:r>
            <a:r>
              <a:rPr lang="id-ID" sz="3600" b="1" dirty="0"/>
              <a:t>Adm</a:t>
            </a:r>
            <a:r>
              <a:rPr lang="en-US" sz="3600" b="1" dirty="0" err="1"/>
              <a:t>i</a:t>
            </a:r>
            <a:r>
              <a:rPr lang="id-ID" sz="3600" b="1" dirty="0"/>
              <a:t>nistrasi Internasional</a:t>
            </a:r>
            <a:endParaRPr lang="en-US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2574957-C83D-4675-B539-3D0EFC8AEB66}"/>
              </a:ext>
            </a:extLst>
          </p:cNvPr>
          <p:cNvSpPr/>
          <p:nvPr/>
        </p:nvSpPr>
        <p:spPr>
          <a:xfrm>
            <a:off x="5101349" y="969817"/>
            <a:ext cx="683839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id-ID" sz="2000" dirty="0" smtClean="0"/>
              <a:t>(</a:t>
            </a:r>
            <a:r>
              <a:rPr lang="id-ID" sz="2000" dirty="0" err="1" smtClean="0"/>
              <a:t>Dimock</a:t>
            </a:r>
            <a:r>
              <a:rPr lang="id-ID" sz="2000" dirty="0"/>
              <a:t>, </a:t>
            </a:r>
            <a:r>
              <a:rPr lang="id-ID" sz="2000" dirty="0" smtClean="0"/>
              <a:t>1960:3): “</a:t>
            </a:r>
            <a:r>
              <a:rPr lang="id-ID" sz="2000" dirty="0" err="1"/>
              <a:t>Administration</a:t>
            </a:r>
            <a:r>
              <a:rPr lang="id-ID" sz="2000" dirty="0"/>
              <a:t> </a:t>
            </a:r>
            <a:r>
              <a:rPr lang="id-ID" sz="2000" dirty="0" err="1" smtClean="0"/>
              <a:t>involving</a:t>
            </a:r>
            <a:r>
              <a:rPr lang="id-ID" sz="2000" dirty="0" smtClean="0"/>
              <a:t> </a:t>
            </a:r>
            <a:r>
              <a:rPr lang="id-ID" sz="2000" dirty="0"/>
              <a:t>two or more nations, or a word wide agency such as the united Nations” (administrasi yang melibatkan dua Negara atau lebih, atau organisasi internasional yang ruang lingkupnya luas seperti perserikatan </a:t>
            </a:r>
            <a:r>
              <a:rPr lang="id-ID" sz="2000" dirty="0" smtClean="0"/>
              <a:t>bangsa-bangsa).</a:t>
            </a:r>
          </a:p>
          <a:p>
            <a:pPr marL="342900" indent="-342900">
              <a:buFont typeface="Arial" charset="0"/>
              <a:buChar char="•"/>
            </a:pPr>
            <a:r>
              <a:rPr lang="id-ID" sz="2000" dirty="0" smtClean="0"/>
              <a:t>Pendapat lain: administrasi </a:t>
            </a:r>
            <a:r>
              <a:rPr lang="id-ID" sz="2000" dirty="0"/>
              <a:t>secara internasional yang melintasi batas-batas Negara, melibatkan antara Negara dengan Negara, antara Negara dengan organisasi internasional, atau antara organisasi internasional satu sama lainnya.</a:t>
            </a:r>
            <a:endParaRPr lang="en-US" sz="2000" dirty="0"/>
          </a:p>
          <a:p>
            <a:pPr marL="342900" indent="-342900">
              <a:buFont typeface="Arial" charset="0"/>
              <a:buChar char="•"/>
            </a:pPr>
            <a:r>
              <a:rPr lang="id-ID" sz="2000" dirty="0" smtClean="0"/>
              <a:t>Holistik: Administrasi menyangkut </a:t>
            </a:r>
            <a:r>
              <a:rPr lang="id-ID" sz="2000" dirty="0"/>
              <a:t>berbagai hal yang ruang lingkupnya melintas batas </a:t>
            </a:r>
            <a:r>
              <a:rPr lang="id-ID" sz="2000" dirty="0" smtClean="0"/>
              <a:t>teritorial </a:t>
            </a:r>
            <a:r>
              <a:rPr lang="id-ID" sz="2000" dirty="0"/>
              <a:t>masing-masing Negara, baik antara pemerintah dengan pemerintah, maupun antara individu atau kelompok dengan individu atau kelompok lainnya pada lingkungan </a:t>
            </a:r>
            <a:r>
              <a:rPr lang="id-ID" sz="2000" dirty="0" smtClean="0"/>
              <a:t>administrasi </a:t>
            </a:r>
            <a:r>
              <a:rPr lang="id-ID" sz="2000" dirty="0"/>
              <a:t>(Negara) yang berbeda.</a:t>
            </a:r>
            <a:endParaRPr lang="en-US" sz="2000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0" b="14480"/>
          <a:stretch>
            <a:fillRect/>
          </a:stretch>
        </p:blipFill>
        <p:spPr>
          <a:xfrm>
            <a:off x="-110838" y="969817"/>
            <a:ext cx="5195455" cy="2459182"/>
          </a:xfrm>
        </p:spPr>
      </p:pic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4" r="11144"/>
          <a:stretch>
            <a:fillRect/>
          </a:stretch>
        </p:blipFill>
        <p:spPr>
          <a:xfrm>
            <a:off x="1787235" y="3428999"/>
            <a:ext cx="2867890" cy="2459182"/>
          </a:xfrm>
        </p:spPr>
      </p:pic>
    </p:spTree>
    <p:extLst>
      <p:ext uri="{BB962C8B-B14F-4D97-AF65-F5344CB8AC3E}">
        <p14:creationId xmlns:p14="http://schemas.microsoft.com/office/powerpoint/2010/main" val="82208970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BB6B384-3023-49E0-B540-4473C7E3C037}"/>
              </a:ext>
            </a:extLst>
          </p:cNvPr>
          <p:cNvSpPr/>
          <p:nvPr/>
        </p:nvSpPr>
        <p:spPr>
          <a:xfrm>
            <a:off x="0" y="2199409"/>
            <a:ext cx="2867890" cy="2459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D3619B-F3ED-4A8F-ACF2-8C6F299F0535}"/>
              </a:ext>
            </a:extLst>
          </p:cNvPr>
          <p:cNvSpPr/>
          <p:nvPr/>
        </p:nvSpPr>
        <p:spPr>
          <a:xfrm>
            <a:off x="2867889" y="2415654"/>
            <a:ext cx="6109856" cy="41020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BD1952D-3ECE-4BBC-921C-9509924E9C27}"/>
              </a:ext>
            </a:extLst>
          </p:cNvPr>
          <p:cNvSpPr txBox="1"/>
          <p:nvPr/>
        </p:nvSpPr>
        <p:spPr>
          <a:xfrm>
            <a:off x="228769" y="162692"/>
            <a:ext cx="5278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600" b="1" dirty="0"/>
              <a:t>B. </a:t>
            </a:r>
            <a:r>
              <a:rPr lang="id-ID" sz="3600" b="1" dirty="0"/>
              <a:t>Organisasi </a:t>
            </a:r>
            <a:r>
              <a:rPr lang="en-US" sz="3600" b="1" dirty="0"/>
              <a:t>I</a:t>
            </a:r>
            <a:r>
              <a:rPr lang="id-ID" sz="3600" b="1" dirty="0"/>
              <a:t>nternasional</a:t>
            </a:r>
            <a:endParaRPr lang="en-US" sz="3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35F8C432-5CC3-449E-A965-2A3EA5F67ACF}"/>
              </a:ext>
            </a:extLst>
          </p:cNvPr>
          <p:cNvSpPr/>
          <p:nvPr/>
        </p:nvSpPr>
        <p:spPr>
          <a:xfrm>
            <a:off x="2757397" y="890985"/>
            <a:ext cx="76200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000" dirty="0" smtClean="0"/>
              <a:t>Organisasi </a:t>
            </a:r>
            <a:r>
              <a:rPr lang="id-ID" sz="2000" dirty="0"/>
              <a:t>internasio</a:t>
            </a:r>
            <a:r>
              <a:rPr lang="en-US" sz="2000" dirty="0" err="1"/>
              <a:t>nal</a:t>
            </a:r>
            <a:r>
              <a:rPr lang="id-ID" sz="2000" dirty="0"/>
              <a:t> mencakup tiga </a:t>
            </a:r>
            <a:r>
              <a:rPr lang="id-ID" sz="2000" dirty="0" smtClean="0"/>
              <a:t>unsur</a:t>
            </a:r>
            <a:r>
              <a:rPr lang="id-ID" sz="2000" dirty="0"/>
              <a:t>:</a:t>
            </a:r>
            <a:endParaRPr lang="en-US" sz="2000" dirty="0"/>
          </a:p>
          <a:p>
            <a:pPr marL="342900" lvl="0" indent="-342900">
              <a:buFont typeface="+mj-lt"/>
              <a:buAutoNum type="arabicPeriod"/>
            </a:pPr>
            <a:r>
              <a:rPr lang="id-ID" sz="2000" dirty="0"/>
              <a:t>Keterlibatan Negara dalam suatu pola kerjasama</a:t>
            </a:r>
            <a:endParaRPr lang="en-US" sz="2000" dirty="0"/>
          </a:p>
          <a:p>
            <a:pPr marL="342900" lvl="0" indent="-342900">
              <a:buFont typeface="+mj-lt"/>
              <a:buAutoNum type="arabicPeriod"/>
            </a:pPr>
            <a:r>
              <a:rPr lang="id-ID" sz="2000" dirty="0"/>
              <a:t>Adanya pertemuan-pertemuan secara berkala</a:t>
            </a:r>
            <a:endParaRPr lang="en-US" sz="2000" dirty="0"/>
          </a:p>
          <a:p>
            <a:pPr marL="342900" lvl="0" indent="-342900">
              <a:buFont typeface="+mj-lt"/>
              <a:buAutoNum type="arabicPeriod"/>
            </a:pPr>
            <a:r>
              <a:rPr lang="id-ID" sz="2000" dirty="0"/>
              <a:t>Adanya staf yang bekerja sebagai “Pegawai Sipil Internasio</a:t>
            </a:r>
            <a:r>
              <a:rPr lang="en-US" sz="2000" dirty="0" err="1"/>
              <a:t>nal</a:t>
            </a:r>
            <a:r>
              <a:rPr lang="id-ID" sz="2000" dirty="0"/>
              <a:t>”</a:t>
            </a:r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B9EFB3B-686A-44C1-930E-BF21B167C437}"/>
              </a:ext>
            </a:extLst>
          </p:cNvPr>
          <p:cNvSpPr/>
          <p:nvPr/>
        </p:nvSpPr>
        <p:spPr>
          <a:xfrm>
            <a:off x="3020292" y="3230087"/>
            <a:ext cx="58327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d-ID" sz="2000" dirty="0"/>
              <a:t>“Pola kerjasama yang melintasi batas-batas Negara, dengan didasari struktur organisasi yang jelas dan lengkap serta di </a:t>
            </a:r>
            <a:r>
              <a:rPr lang="id-ID" sz="2000" dirty="0" smtClean="0"/>
              <a:t>harapkan </a:t>
            </a:r>
            <a:r>
              <a:rPr lang="id-ID" sz="2000" dirty="0"/>
              <a:t>atau di proyeksi untuk berlangsung serta melaksanakan fungsinya secara berkesinambungan dan melembaga guna mengusahakan tercapainya tujuan tujuan yang </a:t>
            </a:r>
            <a:r>
              <a:rPr lang="id-ID" sz="2000" dirty="0" smtClean="0"/>
              <a:t>diperlukan </a:t>
            </a:r>
            <a:r>
              <a:rPr lang="id-ID" sz="2000" dirty="0"/>
              <a:t>serta </a:t>
            </a:r>
            <a:r>
              <a:rPr lang="id-ID" sz="2000" dirty="0" smtClean="0"/>
              <a:t>disepakati </a:t>
            </a:r>
            <a:r>
              <a:rPr lang="id-ID" sz="2000" dirty="0"/>
              <a:t>bersama, baik antara pemerintah dengan pemerintah maupun antara sesama kelompok non-pemerintah pada Negara yang berbeda.”</a:t>
            </a:r>
            <a:endParaRPr lang="en-US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521CC293-E757-4518-AEDD-6CAB137CCA76}"/>
              </a:ext>
            </a:extLst>
          </p:cNvPr>
          <p:cNvSpPr/>
          <p:nvPr/>
        </p:nvSpPr>
        <p:spPr>
          <a:xfrm>
            <a:off x="2867888" y="2522200"/>
            <a:ext cx="56803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d-ID" sz="2000" dirty="0" smtClean="0"/>
              <a:t>Definisi: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5525584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DD1BDDC-83E8-4207-A7CC-83852D2AC886}"/>
              </a:ext>
            </a:extLst>
          </p:cNvPr>
          <p:cNvSpPr/>
          <p:nvPr/>
        </p:nvSpPr>
        <p:spPr>
          <a:xfrm>
            <a:off x="5441114" y="2641345"/>
            <a:ext cx="61185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id-ID" dirty="0"/>
              <a:t>Dari segi tujuan organisasi, apakah bersifat </a:t>
            </a:r>
            <a:r>
              <a:rPr lang="id-ID" dirty="0" smtClean="0"/>
              <a:t>internasional </a:t>
            </a:r>
            <a:r>
              <a:rPr lang="id-ID" dirty="0"/>
              <a:t>yaitu bahwa kegiatannya melintas batas-batas Negara nasional.</a:t>
            </a: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id-ID" dirty="0"/>
              <a:t>Dari tinjauan terhadap model-model dan kelembagaan organisasi </a:t>
            </a:r>
            <a:r>
              <a:rPr lang="id-ID" dirty="0" smtClean="0"/>
              <a:t>internasional </a:t>
            </a:r>
            <a:r>
              <a:rPr lang="id-ID" dirty="0"/>
              <a:t>yang ada dewasa ini.</a:t>
            </a: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id-ID" dirty="0"/>
              <a:t>Sebagai proses yang mendekati taraf pengaturan oleh suatu bentuk pemerintahan, dalam hubungan yang mencakup baik antara Negara dengan Negara maupun antara aktor-aktor bukan Negara.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8947E67-14B5-4159-BDDE-6D76E83BFE22}"/>
              </a:ext>
            </a:extLst>
          </p:cNvPr>
          <p:cNvSpPr/>
          <p:nvPr/>
        </p:nvSpPr>
        <p:spPr>
          <a:xfrm>
            <a:off x="5331932" y="1195356"/>
            <a:ext cx="675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/>
              <a:t>Couloumbis dan </a:t>
            </a:r>
            <a:r>
              <a:rPr lang="id-ID" sz="2400" dirty="0" err="1" smtClean="0"/>
              <a:t>Wolfe</a:t>
            </a:r>
            <a:r>
              <a:rPr lang="id-ID" sz="2400" dirty="0" smtClean="0"/>
              <a:t> </a:t>
            </a:r>
            <a:r>
              <a:rPr lang="id-ID" sz="2400" dirty="0"/>
              <a:t>(1981:252) </a:t>
            </a:r>
            <a:r>
              <a:rPr lang="id-ID" sz="2400" dirty="0" smtClean="0"/>
              <a:t>menambahkan perlunya </a:t>
            </a:r>
            <a:r>
              <a:rPr lang="id-ID" sz="2400" dirty="0"/>
              <a:t>pendekatan atas 3 peringkat definisi, yaitu: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908090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038D815-78F9-4B4A-921C-2DCC0A41A2F6}"/>
              </a:ext>
            </a:extLst>
          </p:cNvPr>
          <p:cNvSpPr txBox="1"/>
          <p:nvPr/>
        </p:nvSpPr>
        <p:spPr>
          <a:xfrm>
            <a:off x="0" y="21425"/>
            <a:ext cx="8299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C. </a:t>
            </a:r>
            <a:r>
              <a:rPr lang="id-ID" sz="3600" b="1" dirty="0"/>
              <a:t>Penggolongan Organisasi </a:t>
            </a:r>
            <a:r>
              <a:rPr lang="id-ID" sz="3600" b="1" dirty="0" smtClean="0"/>
              <a:t>internasional</a:t>
            </a:r>
            <a:endParaRPr lang="en-US" sz="3600" b="1" dirty="0"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203C6DD-078D-4B7B-B88D-65C57653A2A7}"/>
              </a:ext>
            </a:extLst>
          </p:cNvPr>
          <p:cNvSpPr/>
          <p:nvPr/>
        </p:nvSpPr>
        <p:spPr>
          <a:xfrm>
            <a:off x="-1" y="716244"/>
            <a:ext cx="1185949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000" dirty="0" smtClean="0"/>
              <a:t>Penggolongan </a:t>
            </a:r>
            <a:r>
              <a:rPr lang="id-ID" sz="2000" dirty="0"/>
              <a:t>organisasi internasional </a:t>
            </a:r>
            <a:r>
              <a:rPr lang="id-ID" sz="2000" dirty="0" smtClean="0"/>
              <a:t>didasarkan </a:t>
            </a:r>
            <a:r>
              <a:rPr lang="id-ID" sz="2000" dirty="0"/>
              <a:t>pada:</a:t>
            </a:r>
            <a:endParaRPr lang="en-US" sz="2000" dirty="0"/>
          </a:p>
          <a:p>
            <a:pPr marL="342900" lvl="0" indent="-342900">
              <a:buFont typeface="+mj-lt"/>
              <a:buAutoNum type="alphaLcParenR"/>
            </a:pPr>
            <a:r>
              <a:rPr lang="id-ID" sz="2400" b="1" dirty="0"/>
              <a:t>Kegiatan administrasi</a:t>
            </a:r>
            <a:endParaRPr lang="en-US" sz="2400" b="1" dirty="0"/>
          </a:p>
          <a:p>
            <a:pPr marL="747713" lvl="0" indent="-342900">
              <a:buFont typeface="+mj-lt"/>
              <a:buAutoNum type="arabicPeriod"/>
            </a:pPr>
            <a:r>
              <a:rPr lang="id-ID" sz="2000" i="1" dirty="0"/>
              <a:t>Organisasi internasional antar pemerintah (Inter-Governmental Organization) yang lazim disingkat IGO</a:t>
            </a:r>
            <a:endParaRPr lang="en-US" sz="2000" i="1" dirty="0"/>
          </a:p>
          <a:p>
            <a:pPr marL="747713" lvl="0" indent="-342900">
              <a:buFont typeface="+mj-lt"/>
              <a:buAutoNum type="arabicPeriod"/>
            </a:pPr>
            <a:r>
              <a:rPr lang="id-ID" sz="2000" i="1" dirty="0"/>
              <a:t>Organisasi Internasional Non-Pemerintah (Non-Governmental Otganization) yang lazim disingkat NGO</a:t>
            </a:r>
            <a:endParaRPr lang="en-US" sz="2000" i="1" dirty="0"/>
          </a:p>
          <a:p>
            <a:pPr lvl="0">
              <a:tabLst>
                <a:tab pos="346075" algn="l"/>
              </a:tabLst>
            </a:pPr>
            <a:r>
              <a:rPr lang="en-US" sz="2400" b="1" dirty="0"/>
              <a:t>b)	</a:t>
            </a:r>
            <a:r>
              <a:rPr lang="id-ID" sz="2400" b="1" dirty="0"/>
              <a:t>Ruang-lingkup (wilayah) kegiatan dan keanggotaan</a:t>
            </a:r>
            <a:endParaRPr lang="en-US" sz="2400" b="1" dirty="0"/>
          </a:p>
          <a:p>
            <a:pPr marL="803275" lvl="0" indent="-381000"/>
            <a:r>
              <a:rPr lang="en-US" sz="2000" b="1" dirty="0"/>
              <a:t>1.	</a:t>
            </a:r>
            <a:r>
              <a:rPr lang="id-ID" sz="2000" i="1" dirty="0"/>
              <a:t>Organisasi internasional global</a:t>
            </a:r>
            <a:endParaRPr lang="en-US" sz="2000" i="1" dirty="0"/>
          </a:p>
          <a:p>
            <a:pPr marL="1212850" indent="-381000"/>
            <a:r>
              <a:rPr lang="id-ID" sz="2000" dirty="0"/>
              <a:t>Contohnya : </a:t>
            </a:r>
            <a:endParaRPr lang="en-US" sz="2000" dirty="0"/>
          </a:p>
          <a:p>
            <a:pPr marL="1212850" lvl="0" indent="-381000">
              <a:buFont typeface="+mj-lt"/>
              <a:buAutoNum type="arabicPeriod"/>
            </a:pPr>
            <a:r>
              <a:rPr lang="id-ID" sz="2000" dirty="0"/>
              <a:t>PBB = UNO (The United Nations Organization)</a:t>
            </a:r>
            <a:endParaRPr lang="en-US" sz="2000" dirty="0"/>
          </a:p>
          <a:p>
            <a:pPr marL="1212850" lvl="0" indent="-381000">
              <a:buFont typeface="+mj-lt"/>
              <a:buAutoNum type="arabicPeriod"/>
            </a:pPr>
            <a:r>
              <a:rPr lang="id-ID" sz="2000" dirty="0"/>
              <a:t>OKI = OIC (the Organization of Islamic Conference)</a:t>
            </a:r>
            <a:endParaRPr lang="en-US" sz="2000" dirty="0"/>
          </a:p>
          <a:p>
            <a:pPr marL="1212850" lvl="0" indent="-381000">
              <a:buFont typeface="+mj-lt"/>
              <a:buAutoNum type="arabicPeriod"/>
            </a:pPr>
            <a:r>
              <a:rPr lang="id-ID" sz="2000" dirty="0"/>
              <a:t>GNB = NAM (the Non-Aligned Movement)</a:t>
            </a:r>
            <a:endParaRPr lang="en-US" sz="2000" dirty="0"/>
          </a:p>
          <a:p>
            <a:pPr marL="803275" lvl="0" indent="-381000"/>
            <a:r>
              <a:rPr lang="en-US" sz="2000" b="1" dirty="0"/>
              <a:t>2.	</a:t>
            </a:r>
            <a:r>
              <a:rPr lang="id-ID" sz="2000" i="1" dirty="0"/>
              <a:t>Organisasi Internasional Regional</a:t>
            </a:r>
            <a:endParaRPr lang="en-US" sz="2000" i="1" dirty="0"/>
          </a:p>
          <a:p>
            <a:pPr marL="1212850" indent="-381000"/>
            <a:r>
              <a:rPr lang="id-ID" sz="2000" dirty="0"/>
              <a:t>Contohnya :</a:t>
            </a:r>
            <a:endParaRPr lang="en-US" sz="2000" dirty="0"/>
          </a:p>
          <a:p>
            <a:pPr marL="1212850" lvl="0" indent="-381000">
              <a:buFont typeface="+mj-lt"/>
              <a:buAutoNum type="arabicPeriod"/>
            </a:pPr>
            <a:r>
              <a:rPr lang="id-ID" sz="2000" dirty="0"/>
              <a:t>ASEAN (Association of South-East Asian Nations)</a:t>
            </a:r>
            <a:endParaRPr lang="en-US" sz="2000" dirty="0"/>
          </a:p>
          <a:p>
            <a:pPr marL="1212850" lvl="0" indent="-381000">
              <a:buFont typeface="+mj-lt"/>
              <a:buAutoNum type="arabicPeriod"/>
            </a:pPr>
            <a:r>
              <a:rPr lang="id-ID" sz="2000" dirty="0"/>
              <a:t>OAU ( Organization Of African Unity)</a:t>
            </a:r>
            <a:endParaRPr lang="en-US" sz="2000" dirty="0"/>
          </a:p>
          <a:p>
            <a:pPr marL="1212850" lvl="0" indent="-381000">
              <a:buFont typeface="+mj-lt"/>
              <a:buAutoNum type="arabicPeriod"/>
            </a:pPr>
            <a:r>
              <a:rPr lang="id-ID" sz="2000" dirty="0"/>
              <a:t>GCC ( Gulf Cooperation Council)</a:t>
            </a:r>
            <a:endParaRPr lang="en-US" sz="2000" dirty="0"/>
          </a:p>
          <a:p>
            <a:pPr marL="1212850" lvl="0" indent="-381000">
              <a:buFont typeface="+mj-lt"/>
              <a:buAutoNum type="arabicPeriod"/>
            </a:pPr>
            <a:r>
              <a:rPr lang="id-ID" sz="2000" dirty="0"/>
              <a:t>EC ( European Community)</a:t>
            </a:r>
            <a:endParaRPr lang="en-US" sz="2000" dirty="0"/>
          </a:p>
          <a:p>
            <a:pPr marL="1212850" lvl="0" indent="-381000">
              <a:buFont typeface="+mj-lt"/>
              <a:buAutoNum type="arabicPeriod"/>
            </a:pPr>
            <a:r>
              <a:rPr lang="id-ID" sz="2000" dirty="0"/>
              <a:t>SAARC (South-Asia Association for Regional Cooperation)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709123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202171B-0B08-4CEF-9A07-739534EE9D22}"/>
              </a:ext>
            </a:extLst>
          </p:cNvPr>
          <p:cNvSpPr/>
          <p:nvPr/>
        </p:nvSpPr>
        <p:spPr>
          <a:xfrm>
            <a:off x="-2" y="3214255"/>
            <a:ext cx="12192001" cy="3643745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6DC6993-81D0-4D4E-B3D2-9F78DC1D9569}"/>
              </a:ext>
            </a:extLst>
          </p:cNvPr>
          <p:cNvSpPr/>
          <p:nvPr/>
        </p:nvSpPr>
        <p:spPr>
          <a:xfrm>
            <a:off x="0" y="0"/>
            <a:ext cx="4197928" cy="29787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396FF2B-242B-45EA-8662-5E095CF19D61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A77A5CD-1BA9-48AC-914C-7306527BE5FD}"/>
              </a:ext>
            </a:extLst>
          </p:cNvPr>
          <p:cNvSpPr/>
          <p:nvPr/>
        </p:nvSpPr>
        <p:spPr>
          <a:xfrm>
            <a:off x="-1" y="0"/>
            <a:ext cx="6096001" cy="353943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tabLst>
                <a:tab pos="290513" algn="l"/>
              </a:tabLst>
            </a:pPr>
            <a:r>
              <a:rPr lang="en-US" sz="2400" b="1" dirty="0"/>
              <a:t>c)	</a:t>
            </a:r>
            <a:r>
              <a:rPr lang="id-ID" sz="2400" b="1" dirty="0"/>
              <a:t>Bidang Kegiatan (Operasional) Organisasi</a:t>
            </a:r>
            <a:endParaRPr lang="en-US" sz="2400" b="1" dirty="0"/>
          </a:p>
          <a:p>
            <a:r>
              <a:rPr lang="id-ID" sz="2000" dirty="0"/>
              <a:t>Contohnya: </a:t>
            </a:r>
            <a:endParaRPr lang="en-US" sz="2000" dirty="0"/>
          </a:p>
          <a:p>
            <a:pPr marL="266700" lvl="0"/>
            <a:r>
              <a:rPr lang="en-US" sz="2000" i="1" dirty="0"/>
              <a:t>1.  </a:t>
            </a:r>
            <a:r>
              <a:rPr lang="id-ID" sz="2000" i="1" dirty="0"/>
              <a:t>Bidang Ekonomi</a:t>
            </a:r>
            <a:endParaRPr lang="en-US" sz="2000" i="1" dirty="0"/>
          </a:p>
          <a:p>
            <a:pPr marL="534988"/>
            <a:r>
              <a:rPr lang="id-ID" sz="2000" dirty="0"/>
              <a:t>KADIN Internasional (International Chamber of Commerce)</a:t>
            </a:r>
            <a:endParaRPr lang="en-US" sz="2000" dirty="0"/>
          </a:p>
          <a:p>
            <a:pPr marL="534988"/>
            <a:r>
              <a:rPr lang="id-ID" sz="2000" dirty="0"/>
              <a:t>Dana Moneter Internasional (IMF/International Monetary Fund)</a:t>
            </a:r>
            <a:endParaRPr lang="en-US" sz="2000" dirty="0"/>
          </a:p>
          <a:p>
            <a:pPr marL="534988"/>
            <a:r>
              <a:rPr lang="id-ID" sz="2000" dirty="0"/>
              <a:t>Bank Dunia (IBRD/International for Reconstruction and Development)</a:t>
            </a:r>
            <a:endParaRPr lang="en-US" sz="2000" dirty="0"/>
          </a:p>
          <a:p>
            <a:pPr marL="266700" lvl="0"/>
            <a:r>
              <a:rPr lang="en-US" sz="2000" i="1" dirty="0" smtClean="0"/>
              <a:t>2</a:t>
            </a:r>
            <a:r>
              <a:rPr lang="en-US" sz="2000" i="1" dirty="0"/>
              <a:t>.  </a:t>
            </a:r>
            <a:r>
              <a:rPr lang="id-ID" sz="2000" i="1" dirty="0"/>
              <a:t>Bidang Lingkungan Hidup</a:t>
            </a:r>
            <a:endParaRPr lang="en-US" sz="2000" i="1" dirty="0"/>
          </a:p>
          <a:p>
            <a:pPr marL="534988"/>
            <a:r>
              <a:rPr lang="id-ID" sz="2000" dirty="0"/>
              <a:t>UNEP (United Nations Environmental Program)</a:t>
            </a:r>
            <a:endParaRPr lang="en-US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DE066DD-E16A-437D-99B3-E3033ED0F0C9}"/>
              </a:ext>
            </a:extLst>
          </p:cNvPr>
          <p:cNvSpPr/>
          <p:nvPr/>
        </p:nvSpPr>
        <p:spPr>
          <a:xfrm>
            <a:off x="6095998" y="731957"/>
            <a:ext cx="60960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6713" lvl="0"/>
            <a:r>
              <a:rPr lang="en-US" sz="2000" i="1" dirty="0" smtClean="0"/>
              <a:t>5. </a:t>
            </a:r>
            <a:r>
              <a:rPr lang="id-ID" sz="2000" i="1" dirty="0" smtClean="0"/>
              <a:t>Bidang Komoditi (Pertanian dan Industri)</a:t>
            </a:r>
            <a:endParaRPr lang="en-US" sz="2000" i="1" dirty="0"/>
          </a:p>
          <a:p>
            <a:pPr marL="635000"/>
            <a:r>
              <a:rPr lang="id-ID" sz="2000" dirty="0"/>
              <a:t>IWTO (International Wool Textile Organization)</a:t>
            </a:r>
            <a:endParaRPr lang="en-US" sz="2000" dirty="0"/>
          </a:p>
          <a:p>
            <a:pPr marL="635000"/>
            <a:r>
              <a:rPr lang="id-ID" sz="2000" dirty="0"/>
              <a:t>ICO (International Coffee Organization)</a:t>
            </a:r>
            <a:endParaRPr lang="en-US" sz="2000" dirty="0"/>
          </a:p>
          <a:p>
            <a:pPr marL="366713"/>
            <a:endParaRPr lang="en-US" sz="2000" dirty="0"/>
          </a:p>
          <a:p>
            <a:pPr marL="366713" lvl="0"/>
            <a:r>
              <a:rPr lang="en-US" sz="2000" i="1" dirty="0"/>
              <a:t>6. </a:t>
            </a:r>
            <a:r>
              <a:rPr lang="id-ID" sz="2000" i="1" dirty="0"/>
              <a:t>Bidang Bea-Cukai dan perdagangan Internasional</a:t>
            </a:r>
            <a:endParaRPr lang="en-US" sz="2000" i="1" dirty="0"/>
          </a:p>
          <a:p>
            <a:pPr marL="635000"/>
            <a:r>
              <a:rPr lang="id-ID" sz="2000" dirty="0"/>
              <a:t>GATT (Goverments Agreement on Tariffs and Trade)</a:t>
            </a:r>
            <a:endParaRPr lang="en-US" sz="2000" dirty="0"/>
          </a:p>
          <a:p>
            <a:pPr marL="635000"/>
            <a:r>
              <a:rPr lang="id-ID" sz="2000" dirty="0"/>
              <a:t>WTO (World Trade Organization) dan banyak lagi lainnya.</a:t>
            </a:r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DE066DD-E16A-437D-99B3-E3033ED0F0C9}"/>
              </a:ext>
            </a:extLst>
          </p:cNvPr>
          <p:cNvSpPr/>
          <p:nvPr/>
        </p:nvSpPr>
        <p:spPr>
          <a:xfrm>
            <a:off x="0" y="3532792"/>
            <a:ext cx="609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/>
            <a:r>
              <a:rPr lang="en-US" sz="2000" i="1" dirty="0"/>
              <a:t>3.  </a:t>
            </a:r>
            <a:r>
              <a:rPr lang="id-ID" sz="2000" i="1" dirty="0"/>
              <a:t>Bidang Kesehatan</a:t>
            </a:r>
            <a:endParaRPr lang="en-US" sz="2000" i="1" dirty="0"/>
          </a:p>
          <a:p>
            <a:pPr marL="577850"/>
            <a:r>
              <a:rPr lang="id-ID" sz="2000" dirty="0"/>
              <a:t>WHO (World Health Organization)</a:t>
            </a:r>
            <a:endParaRPr lang="en-US" sz="2000" dirty="0"/>
          </a:p>
          <a:p>
            <a:pPr marL="577850"/>
            <a:r>
              <a:rPr lang="id-ID" sz="2000" dirty="0"/>
              <a:t>IDF (International Dental Federation)</a:t>
            </a:r>
            <a:endParaRPr lang="en-US" sz="2000" dirty="0"/>
          </a:p>
          <a:p>
            <a:pPr marL="266700" lvl="0"/>
            <a:r>
              <a:rPr lang="en-US" sz="2000" i="1" dirty="0" smtClean="0"/>
              <a:t>4</a:t>
            </a:r>
            <a:r>
              <a:rPr lang="en-US" sz="2000" i="1" dirty="0"/>
              <a:t>. </a:t>
            </a:r>
            <a:r>
              <a:rPr lang="id-ID" sz="2000" i="1" dirty="0"/>
              <a:t>Bidang Pertambangan</a:t>
            </a:r>
            <a:endParaRPr lang="en-US" sz="2000" i="1" dirty="0"/>
          </a:p>
          <a:p>
            <a:pPr marL="534988"/>
            <a:r>
              <a:rPr lang="id-ID" sz="2000" dirty="0"/>
              <a:t>ITO (International Timber Organization)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863930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1AA53DD-A894-4C21-AE97-E7E49B483D10}"/>
              </a:ext>
            </a:extLst>
          </p:cNvPr>
          <p:cNvSpPr/>
          <p:nvPr/>
        </p:nvSpPr>
        <p:spPr>
          <a:xfrm>
            <a:off x="113895" y="-26871"/>
            <a:ext cx="7187445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/>
              <a:t>d)  </a:t>
            </a:r>
            <a:r>
              <a:rPr lang="id-ID" sz="2400" b="1" dirty="0"/>
              <a:t>Tujuan dan Luas-Bidang Kegiatan Organisasi</a:t>
            </a:r>
            <a:endParaRPr lang="en-US" sz="2400" b="1" dirty="0"/>
          </a:p>
          <a:p>
            <a:pPr marL="366713" lvl="0"/>
            <a:r>
              <a:rPr lang="en-US" sz="2000" i="1" dirty="0"/>
              <a:t>1.  </a:t>
            </a:r>
            <a:r>
              <a:rPr lang="id-ID" sz="2000" i="1" dirty="0"/>
              <a:t>Organisasi Internasional Umum</a:t>
            </a:r>
            <a:endParaRPr lang="en-US" sz="2000" i="1" dirty="0"/>
          </a:p>
          <a:p>
            <a:pPr marL="676275"/>
            <a:r>
              <a:rPr lang="id-ID" sz="2000" dirty="0"/>
              <a:t>Contohnya :</a:t>
            </a:r>
            <a:endParaRPr lang="en-US" sz="2000" dirty="0"/>
          </a:p>
          <a:p>
            <a:pPr marL="676275"/>
            <a:r>
              <a:rPr lang="id-ID" sz="2000" dirty="0"/>
              <a:t>PBB = UNO (the United Nations Organization)</a:t>
            </a:r>
            <a:endParaRPr lang="en-US" sz="2000" dirty="0"/>
          </a:p>
          <a:p>
            <a:pPr marL="366713" lvl="0"/>
            <a:r>
              <a:rPr lang="en-US" sz="2000" i="1" dirty="0"/>
              <a:t>2.  </a:t>
            </a:r>
            <a:r>
              <a:rPr lang="id-ID" sz="2000" i="1" dirty="0"/>
              <a:t>Organisasi Internasional Khusus</a:t>
            </a:r>
            <a:endParaRPr lang="en-US" sz="2000" i="1" dirty="0"/>
          </a:p>
          <a:p>
            <a:pPr marL="635000"/>
            <a:r>
              <a:rPr lang="id-ID" sz="2000" dirty="0"/>
              <a:t>Contoh :</a:t>
            </a:r>
            <a:endParaRPr lang="en-US" sz="2000" dirty="0"/>
          </a:p>
          <a:p>
            <a:pPr marL="635000"/>
            <a:r>
              <a:rPr lang="id-ID" sz="2000" dirty="0"/>
              <a:t>OPEC (Organization for Petroleum Exporting Countries)</a:t>
            </a:r>
            <a:endParaRPr lang="en-US" sz="2000" dirty="0"/>
          </a:p>
          <a:p>
            <a:pPr marL="635000"/>
            <a:r>
              <a:rPr lang="id-ID" sz="2000" dirty="0"/>
              <a:t>UNICEF (United Nation Educational, Sience and Cultual Organization)</a:t>
            </a:r>
            <a:endParaRPr lang="en-US" sz="2000" dirty="0"/>
          </a:p>
          <a:p>
            <a:pPr marL="635000"/>
            <a:r>
              <a:rPr lang="id-ID" sz="2000" dirty="0"/>
              <a:t>ITU (International Telecommunication Union)</a:t>
            </a:r>
            <a:endParaRPr lang="en-US" sz="2000" dirty="0"/>
          </a:p>
          <a:p>
            <a:pPr marL="635000"/>
            <a:r>
              <a:rPr lang="id-ID" sz="2000" dirty="0"/>
              <a:t>UPU (Universal Postal Union) dan sebagainya.</a:t>
            </a:r>
            <a:endParaRPr lang="en-US" sz="2000" dirty="0"/>
          </a:p>
          <a:p>
            <a:r>
              <a:rPr lang="id-ID" dirty="0"/>
              <a:t> </a:t>
            </a:r>
            <a:endParaRPr lang="en-US" dirty="0"/>
          </a:p>
          <a:p>
            <a:pPr lvl="0"/>
            <a:r>
              <a:rPr lang="en-US" sz="2400" b="1" dirty="0"/>
              <a:t>e)  </a:t>
            </a:r>
            <a:r>
              <a:rPr lang="id-ID" sz="2400" b="1" dirty="0"/>
              <a:t>Ruang-Lingkup (wilayah) dan Bidang Kegiatan</a:t>
            </a:r>
            <a:endParaRPr lang="en-US" sz="2400" b="1" dirty="0"/>
          </a:p>
          <a:p>
            <a:pPr marL="407988" lvl="0"/>
            <a:r>
              <a:rPr lang="en-US" sz="2000" i="1" dirty="0"/>
              <a:t>1.  </a:t>
            </a:r>
            <a:r>
              <a:rPr lang="id-ID" sz="2000" i="1" dirty="0"/>
              <a:t>Organisasi Internasional : Global-Umum</a:t>
            </a:r>
            <a:endParaRPr lang="en-US" sz="2000" i="1" dirty="0"/>
          </a:p>
          <a:p>
            <a:pPr marL="635000"/>
            <a:r>
              <a:rPr lang="id-ID" sz="2000" dirty="0"/>
              <a:t>Contohnya : PBB</a:t>
            </a:r>
            <a:endParaRPr lang="en-US" sz="2000" dirty="0"/>
          </a:p>
          <a:p>
            <a:pPr marL="407988" lvl="0"/>
            <a:r>
              <a:rPr lang="en-US" sz="2000" i="1" dirty="0"/>
              <a:t>2.  </a:t>
            </a:r>
            <a:r>
              <a:rPr lang="id-ID" sz="2000" i="1" dirty="0"/>
              <a:t>O</a:t>
            </a:r>
            <a:r>
              <a:rPr lang="en-US" sz="2000" i="1" dirty="0"/>
              <a:t>r</a:t>
            </a:r>
            <a:r>
              <a:rPr lang="id-ID" sz="2000" i="1" dirty="0"/>
              <a:t>ganisasi Internasional : Global Khusus</a:t>
            </a:r>
            <a:endParaRPr lang="en-US" sz="2000" i="1" dirty="0"/>
          </a:p>
          <a:p>
            <a:pPr marL="676275"/>
            <a:r>
              <a:rPr lang="id-ID" sz="2000" dirty="0"/>
              <a:t>Contohnya : OPEC, ICAO, IMCO, ITU, UPU, UNESCO, WHO, FAO, dan Palang Merah Internasional (ICRC)</a:t>
            </a:r>
            <a:endParaRPr lang="en-US" sz="2000" dirty="0"/>
          </a:p>
          <a:p>
            <a:pPr marL="407988" lvl="0"/>
            <a:r>
              <a:rPr lang="en-US" sz="2000" i="1" dirty="0"/>
              <a:t>3.  </a:t>
            </a:r>
            <a:r>
              <a:rPr lang="id-ID" sz="2000" i="1" dirty="0"/>
              <a:t>Organisasi Internasional : Regional-Umum</a:t>
            </a:r>
            <a:endParaRPr lang="en-US" sz="2000" i="1" dirty="0"/>
          </a:p>
          <a:p>
            <a:pPr marL="635000"/>
            <a:r>
              <a:rPr lang="id-ID" sz="2000" dirty="0"/>
              <a:t>Contohnya : ASEAN, EU (European Union)</a:t>
            </a:r>
            <a:endParaRPr lang="en-US" sz="2000" dirty="0"/>
          </a:p>
          <a:p>
            <a:pPr marL="407988" lvl="0"/>
            <a:r>
              <a:rPr lang="en-US" sz="2000" i="1" dirty="0"/>
              <a:t>4.  </a:t>
            </a:r>
            <a:r>
              <a:rPr lang="id-ID" sz="2000" i="1" dirty="0"/>
              <a:t>Organisasi Internasional : Regional-Khusus</a:t>
            </a:r>
            <a:endParaRPr lang="en-US" sz="2000" i="1" dirty="0"/>
          </a:p>
          <a:p>
            <a:pPr marL="635000"/>
            <a:r>
              <a:rPr lang="id-ID" sz="2000" dirty="0"/>
              <a:t>Contohnya : AIPO, OAPEC, PATA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8970804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4985521-76C7-4009-9C9E-54EF3F7DC3FD}"/>
              </a:ext>
            </a:extLst>
          </p:cNvPr>
          <p:cNvSpPr/>
          <p:nvPr/>
        </p:nvSpPr>
        <p:spPr>
          <a:xfrm>
            <a:off x="5694218" y="3865418"/>
            <a:ext cx="6497782" cy="29925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5969535-9F7C-4566-9BDA-712323CBA8A8}"/>
              </a:ext>
            </a:extLst>
          </p:cNvPr>
          <p:cNvSpPr/>
          <p:nvPr/>
        </p:nvSpPr>
        <p:spPr>
          <a:xfrm>
            <a:off x="6300788" y="242888"/>
            <a:ext cx="4627418" cy="20089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22FCC4E-B016-453D-B38A-B36AA97A2D6E}"/>
              </a:ext>
            </a:extLst>
          </p:cNvPr>
          <p:cNvSpPr/>
          <p:nvPr/>
        </p:nvSpPr>
        <p:spPr>
          <a:xfrm>
            <a:off x="187470" y="388361"/>
            <a:ext cx="6113318" cy="44935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b="1" dirty="0"/>
              <a:t>f)  </a:t>
            </a:r>
            <a:r>
              <a:rPr lang="id-ID" sz="2400" b="1" dirty="0"/>
              <a:t>Menurut Taraf Kewenangan (Kekuasaan)</a:t>
            </a:r>
            <a:endParaRPr lang="en-US" sz="2400" b="1" dirty="0"/>
          </a:p>
          <a:p>
            <a:pPr marL="635000" lvl="0" indent="-381000">
              <a:buFont typeface="+mj-lt"/>
              <a:buAutoNum type="arabicPeriod"/>
            </a:pPr>
            <a:r>
              <a:rPr lang="id-ID" sz="2000" i="1" dirty="0"/>
              <a:t>Organisasi Supra-Nasional (Supra-National Organization)</a:t>
            </a:r>
            <a:endParaRPr lang="en-US" sz="2000" i="1" dirty="0"/>
          </a:p>
          <a:p>
            <a:pPr marL="635000" lvl="0" indent="-381000">
              <a:buFont typeface="+mj-lt"/>
              <a:buAutoNum type="arabicPeriod"/>
            </a:pPr>
            <a:r>
              <a:rPr lang="id-ID" sz="2000" i="1" dirty="0"/>
              <a:t>Organisasi Kerjasama (Co-operative Organizational)</a:t>
            </a:r>
            <a:endParaRPr lang="en-US" sz="2000" i="1" dirty="0"/>
          </a:p>
          <a:p>
            <a:r>
              <a:rPr lang="id-ID" dirty="0"/>
              <a:t> </a:t>
            </a:r>
            <a:endParaRPr lang="en-US" dirty="0"/>
          </a:p>
          <a:p>
            <a:pPr lvl="0"/>
            <a:r>
              <a:rPr lang="en-US" sz="2400" b="1" dirty="0"/>
              <a:t>g)  </a:t>
            </a:r>
            <a:r>
              <a:rPr lang="id-ID" sz="2400" b="1" dirty="0"/>
              <a:t>Bentuk Dan Pola Kerjasama</a:t>
            </a:r>
            <a:endParaRPr lang="en-US" sz="2400" b="1" dirty="0"/>
          </a:p>
          <a:p>
            <a:pPr marL="323850" lvl="0"/>
            <a:r>
              <a:rPr lang="en-US" sz="2000" i="1" dirty="0"/>
              <a:t>1.  </a:t>
            </a:r>
            <a:r>
              <a:rPr lang="id-ID" sz="2000" i="1" dirty="0" smtClean="0"/>
              <a:t>Kerja sama </a:t>
            </a:r>
            <a:r>
              <a:rPr lang="id-ID" sz="2000" i="1" dirty="0"/>
              <a:t>Pertahanan-Keamanan (Collective Security)</a:t>
            </a:r>
            <a:endParaRPr lang="en-US" sz="2000" i="1" dirty="0"/>
          </a:p>
          <a:p>
            <a:pPr marL="676275"/>
            <a:r>
              <a:rPr lang="id-ID" sz="2000" dirty="0"/>
              <a:t>Contohnya : NATO (North Atlantic Treaty Organization)</a:t>
            </a:r>
            <a:endParaRPr lang="en-US" sz="2000" dirty="0"/>
          </a:p>
          <a:p>
            <a:pPr marL="323850" lvl="0"/>
            <a:r>
              <a:rPr lang="en-US" sz="2000" i="1" dirty="0"/>
              <a:t>2.  </a:t>
            </a:r>
            <a:r>
              <a:rPr lang="id-ID" sz="2000" i="1" dirty="0"/>
              <a:t>Kerjasama Fungsional (Functional Co-operation)</a:t>
            </a:r>
            <a:endParaRPr lang="en-US" sz="2000" i="1" dirty="0"/>
          </a:p>
          <a:p>
            <a:pPr marL="635000"/>
            <a:r>
              <a:rPr lang="id-ID" sz="2000" dirty="0"/>
              <a:t>Contohnya : PBB, ASEAN, OKI, OPEC, SAARC, OAU, GCC, dan sebagainya.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1987875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85DF5B0-DD76-494D-BC12-FA1C658E75CD}"/>
              </a:ext>
            </a:extLst>
          </p:cNvPr>
          <p:cNvSpPr txBox="1"/>
          <p:nvPr/>
        </p:nvSpPr>
        <p:spPr>
          <a:xfrm>
            <a:off x="110836" y="0"/>
            <a:ext cx="2790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b="1" dirty="0"/>
              <a:t>h)  </a:t>
            </a:r>
            <a:r>
              <a:rPr lang="id-ID" sz="2400" b="1" dirty="0"/>
              <a:t>Fungsi Organisasi</a:t>
            </a:r>
            <a:endParaRPr lang="en-US" sz="24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D2C5BCA-95FE-4449-8426-B624D2E57C12}"/>
              </a:ext>
            </a:extLst>
          </p:cNvPr>
          <p:cNvSpPr/>
          <p:nvPr/>
        </p:nvSpPr>
        <p:spPr>
          <a:xfrm>
            <a:off x="110836" y="885316"/>
            <a:ext cx="1179021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7988" lvl="0">
              <a:buAutoNum type="arabicPeriod"/>
            </a:pPr>
            <a:r>
              <a:rPr lang="id-ID" sz="2000" i="1" dirty="0" smtClean="0"/>
              <a:t> Organisasi </a:t>
            </a:r>
            <a:r>
              <a:rPr lang="id-ID" sz="2000" i="1" dirty="0"/>
              <a:t>Politik (Political Organization)</a:t>
            </a:r>
            <a:endParaRPr lang="en-US" sz="2000" i="1" dirty="0"/>
          </a:p>
          <a:p>
            <a:pPr marL="635000" lvl="0"/>
            <a:r>
              <a:rPr lang="en-US" sz="2000" dirty="0"/>
              <a:t>O</a:t>
            </a:r>
            <a:r>
              <a:rPr lang="id-ID" sz="2000" dirty="0"/>
              <a:t>rganisasi yang dalam kegiatannya menyangkut masalah-masalah politik dalam hubungan internasional.</a:t>
            </a:r>
            <a:endParaRPr lang="en-US" sz="2000" dirty="0"/>
          </a:p>
          <a:p>
            <a:pPr marL="635000"/>
            <a:r>
              <a:rPr lang="id-ID" sz="2000" dirty="0"/>
              <a:t>Contohnya : PBB, ASEAN, NATO, ANZUS, SAARC, OAU, Liga Arab dan lain-lain.</a:t>
            </a:r>
            <a:endParaRPr lang="en-US" sz="2000" dirty="0"/>
          </a:p>
          <a:p>
            <a:pPr marL="407988" lvl="0">
              <a:buAutoNum type="arabicPeriod" startAt="2"/>
            </a:pPr>
            <a:r>
              <a:rPr lang="id-ID" sz="2000" i="1" dirty="0" smtClean="0"/>
              <a:t> Organisasi </a:t>
            </a:r>
            <a:r>
              <a:rPr lang="id-ID" sz="2000" i="1" dirty="0"/>
              <a:t>Administratif (Administrative Organization)</a:t>
            </a:r>
            <a:endParaRPr lang="en-US" sz="2000" i="1" dirty="0"/>
          </a:p>
          <a:p>
            <a:pPr marL="676275" lvl="0"/>
            <a:r>
              <a:rPr lang="en-US" sz="2000" dirty="0"/>
              <a:t>O</a:t>
            </a:r>
            <a:r>
              <a:rPr lang="id-ID" sz="2000" dirty="0"/>
              <a:t>rganisasi yang sepenuhnya hanya melaksanakan kegiatan teknis secara administrative.</a:t>
            </a:r>
            <a:endParaRPr lang="en-US" sz="2000" dirty="0"/>
          </a:p>
          <a:p>
            <a:pPr marL="676275"/>
            <a:r>
              <a:rPr lang="id-ID" sz="2000" dirty="0"/>
              <a:t>Contohnya :</a:t>
            </a:r>
            <a:endParaRPr lang="en-US" sz="2000" dirty="0"/>
          </a:p>
          <a:p>
            <a:pPr marL="676275"/>
            <a:r>
              <a:rPr lang="id-ID" sz="2000" dirty="0"/>
              <a:t>UPU (Universal Postal Union)</a:t>
            </a:r>
            <a:endParaRPr lang="en-US" sz="2000" dirty="0"/>
          </a:p>
          <a:p>
            <a:pPr marL="676275"/>
            <a:r>
              <a:rPr lang="id-ID" sz="2000" dirty="0"/>
              <a:t>ITU (International Telecommunication Union)</a:t>
            </a:r>
            <a:endParaRPr lang="en-US" sz="2000" dirty="0"/>
          </a:p>
          <a:p>
            <a:pPr marL="676275"/>
            <a:r>
              <a:rPr lang="id-ID" sz="2000" dirty="0"/>
              <a:t>OPEC (Organisasi Negara Pengekspor Minyak)</a:t>
            </a:r>
            <a:endParaRPr lang="en-US" sz="2000" dirty="0"/>
          </a:p>
          <a:p>
            <a:pPr marL="676275"/>
            <a:r>
              <a:rPr lang="id-ID" sz="2000" dirty="0"/>
              <a:t>ICAQ (International Civil Aviation Organization)</a:t>
            </a:r>
            <a:endParaRPr lang="en-US" sz="2000" dirty="0"/>
          </a:p>
          <a:p>
            <a:pPr marL="676275"/>
            <a:r>
              <a:rPr lang="id-ID" sz="2000" dirty="0"/>
              <a:t>ICRC (International Committee of the Red Cross)</a:t>
            </a:r>
            <a:endParaRPr lang="en-US" sz="2000" dirty="0"/>
          </a:p>
          <a:p>
            <a:pPr marL="407988" lvl="0">
              <a:buAutoNum type="arabicPeriod" startAt="3"/>
            </a:pPr>
            <a:r>
              <a:rPr lang="id-ID" sz="2000" i="1" dirty="0" smtClean="0"/>
              <a:t> Organisasi </a:t>
            </a:r>
            <a:r>
              <a:rPr lang="id-ID" sz="2000" i="1" dirty="0"/>
              <a:t>Peradilan (Judical Organization)</a:t>
            </a:r>
            <a:endParaRPr lang="en-US" sz="2000" i="1" dirty="0"/>
          </a:p>
          <a:p>
            <a:pPr marL="635000" lvl="0"/>
            <a:r>
              <a:rPr lang="en-US" sz="2000" dirty="0"/>
              <a:t>O</a:t>
            </a:r>
            <a:r>
              <a:rPr lang="id-ID" sz="2000" dirty="0"/>
              <a:t>rganisasi yang menyangkut aspek penyelesaian masalah sengketa pada berbagai bidang atau aspek (Politik, Ekonomi, Hukum, Sosial dan budaya) menurut prosedur hukum yang berproses peradilan (sesuai dengan ketentuan internasional dan perjanjian-perjanjian internasional.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082045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45C5BCD4-C987-442F-8864-993AFC2B849E}"/>
              </a:ext>
            </a:extLst>
          </p:cNvPr>
          <p:cNvSpPr/>
          <p:nvPr/>
        </p:nvSpPr>
        <p:spPr>
          <a:xfrm>
            <a:off x="5458690" y="1463409"/>
            <a:ext cx="1274618" cy="12746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39">
            <a:extLst>
              <a:ext uri="{FF2B5EF4-FFF2-40B4-BE49-F238E27FC236}">
                <a16:creationId xmlns:a16="http://schemas.microsoft.com/office/drawing/2014/main" xmlns="" id="{CA149A54-3F94-4736-94E9-033C93527CB9}"/>
              </a:ext>
            </a:extLst>
          </p:cNvPr>
          <p:cNvSpPr>
            <a:spLocks/>
          </p:cNvSpPr>
          <p:nvPr/>
        </p:nvSpPr>
        <p:spPr bwMode="auto">
          <a:xfrm>
            <a:off x="5688115" y="1690743"/>
            <a:ext cx="815770" cy="830784"/>
          </a:xfrm>
          <a:custGeom>
            <a:avLst/>
            <a:gdLst>
              <a:gd name="T0" fmla="+- 0 10846 93"/>
              <a:gd name="T1" fmla="*/ T0 w 21507"/>
              <a:gd name="T2" fmla="*/ 10754 h 21509"/>
              <a:gd name="T3" fmla="+- 0 10846 93"/>
              <a:gd name="T4" fmla="*/ T3 w 21507"/>
              <a:gd name="T5" fmla="*/ 10754 h 21509"/>
              <a:gd name="T6" fmla="+- 0 10846 93"/>
              <a:gd name="T7" fmla="*/ T6 w 21507"/>
              <a:gd name="T8" fmla="*/ 10754 h 21509"/>
              <a:gd name="T9" fmla="+- 0 10846 93"/>
              <a:gd name="T10" fmla="*/ T9 w 21507"/>
              <a:gd name="T11" fmla="*/ 10754 h 21509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7" h="21509">
                <a:moveTo>
                  <a:pt x="4020" y="0"/>
                </a:moveTo>
                <a:lnTo>
                  <a:pt x="5568" y="2756"/>
                </a:lnTo>
                <a:lnTo>
                  <a:pt x="4020" y="5335"/>
                </a:lnTo>
                <a:lnTo>
                  <a:pt x="6503" y="3745"/>
                </a:lnTo>
                <a:lnTo>
                  <a:pt x="9058" y="5335"/>
                </a:lnTo>
                <a:lnTo>
                  <a:pt x="7690" y="2756"/>
                </a:lnTo>
                <a:lnTo>
                  <a:pt x="9058" y="0"/>
                </a:lnTo>
                <a:lnTo>
                  <a:pt x="6503" y="1555"/>
                </a:lnTo>
                <a:lnTo>
                  <a:pt x="4020" y="0"/>
                </a:lnTo>
                <a:close/>
                <a:moveTo>
                  <a:pt x="16470" y="0"/>
                </a:moveTo>
                <a:lnTo>
                  <a:pt x="17837" y="2756"/>
                </a:lnTo>
                <a:lnTo>
                  <a:pt x="16470" y="5335"/>
                </a:lnTo>
                <a:lnTo>
                  <a:pt x="18952" y="3745"/>
                </a:lnTo>
                <a:lnTo>
                  <a:pt x="21507" y="5335"/>
                </a:lnTo>
                <a:lnTo>
                  <a:pt x="20140" y="2756"/>
                </a:lnTo>
                <a:lnTo>
                  <a:pt x="21507" y="0"/>
                </a:lnTo>
                <a:lnTo>
                  <a:pt x="18952" y="1555"/>
                </a:lnTo>
                <a:lnTo>
                  <a:pt x="16470" y="0"/>
                </a:lnTo>
                <a:close/>
                <a:moveTo>
                  <a:pt x="13124" y="5088"/>
                </a:moveTo>
                <a:cubicBezTo>
                  <a:pt x="12874" y="5088"/>
                  <a:pt x="12662" y="5201"/>
                  <a:pt x="12476" y="5406"/>
                </a:cubicBezTo>
                <a:lnTo>
                  <a:pt x="278" y="17313"/>
                </a:lnTo>
                <a:cubicBezTo>
                  <a:pt x="-93" y="17724"/>
                  <a:pt x="-93" y="18503"/>
                  <a:pt x="278" y="18868"/>
                </a:cubicBezTo>
                <a:lnTo>
                  <a:pt x="2725" y="21235"/>
                </a:lnTo>
                <a:cubicBezTo>
                  <a:pt x="3097" y="21600"/>
                  <a:pt x="3675" y="21600"/>
                  <a:pt x="4092" y="21235"/>
                </a:cubicBezTo>
                <a:lnTo>
                  <a:pt x="16218" y="9328"/>
                </a:lnTo>
                <a:cubicBezTo>
                  <a:pt x="16821" y="8735"/>
                  <a:pt x="16821" y="8148"/>
                  <a:pt x="16218" y="7738"/>
                </a:cubicBezTo>
                <a:lnTo>
                  <a:pt x="13843" y="5406"/>
                </a:lnTo>
                <a:cubicBezTo>
                  <a:pt x="13634" y="5201"/>
                  <a:pt x="13373" y="5088"/>
                  <a:pt x="13124" y="5088"/>
                </a:cubicBezTo>
                <a:close/>
                <a:moveTo>
                  <a:pt x="13052" y="6360"/>
                </a:moveTo>
                <a:lnTo>
                  <a:pt x="15246" y="8515"/>
                </a:lnTo>
                <a:lnTo>
                  <a:pt x="12836" y="11059"/>
                </a:lnTo>
                <a:lnTo>
                  <a:pt x="10641" y="8904"/>
                </a:lnTo>
                <a:lnTo>
                  <a:pt x="13052" y="6360"/>
                </a:lnTo>
                <a:close/>
                <a:moveTo>
                  <a:pt x="16470" y="12225"/>
                </a:moveTo>
                <a:lnTo>
                  <a:pt x="17837" y="14663"/>
                </a:lnTo>
                <a:lnTo>
                  <a:pt x="16470" y="17172"/>
                </a:lnTo>
                <a:lnTo>
                  <a:pt x="18952" y="15829"/>
                </a:lnTo>
                <a:lnTo>
                  <a:pt x="21507" y="17172"/>
                </a:lnTo>
                <a:lnTo>
                  <a:pt x="20140" y="14663"/>
                </a:lnTo>
                <a:lnTo>
                  <a:pt x="21507" y="12225"/>
                </a:lnTo>
                <a:lnTo>
                  <a:pt x="18952" y="13745"/>
                </a:lnTo>
                <a:lnTo>
                  <a:pt x="16470" y="122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22860" rIns="2286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4572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9144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13716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18288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defTabSz="457200"/>
            <a:endParaRPr lang="ar-IQ" sz="900" b="0" dirty="0">
              <a:latin typeface="+mj-lt"/>
              <a:ea typeface="Roboto Regular" charset="0"/>
              <a:cs typeface="Roboto Regular" charset="0"/>
              <a:sym typeface="Roboto Regular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0EE30DA-7BFD-48C2-BBCB-D8837946DB74}"/>
              </a:ext>
            </a:extLst>
          </p:cNvPr>
          <p:cNvSpPr txBox="1"/>
          <p:nvPr/>
        </p:nvSpPr>
        <p:spPr>
          <a:xfrm>
            <a:off x="1704106" y="3256629"/>
            <a:ext cx="8783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Ruehl" panose="020E0503060101010101" pitchFamily="34" charset="-79"/>
                <a:cs typeface="FrankRuehl" panose="020E0503060101010101" pitchFamily="34" charset="-79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687135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5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BFBFBF"/>
      </a:accent2>
      <a:accent3>
        <a:srgbClr val="A5A5A5"/>
      </a:accent3>
      <a:accent4>
        <a:srgbClr val="85C0FB"/>
      </a:accent4>
      <a:accent5>
        <a:srgbClr val="A5A5A5"/>
      </a:accent5>
      <a:accent6>
        <a:srgbClr val="BFBFB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652</Words>
  <Application>Microsoft Macintosh PowerPoint</Application>
  <PresentationFormat>Widescreen</PresentationFormat>
  <Paragraphs>106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Calibri Light</vt:lpstr>
      <vt:lpstr>FrankRuehl</vt:lpstr>
      <vt:lpstr>Roboto Regular</vt:lpstr>
      <vt:lpstr>Tahoma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</dc:creator>
  <cp:lastModifiedBy>Bhayu Rhama</cp:lastModifiedBy>
  <cp:revision>61</cp:revision>
  <dcterms:created xsi:type="dcterms:W3CDTF">2019-01-16T10:52:56Z</dcterms:created>
  <dcterms:modified xsi:type="dcterms:W3CDTF">2020-09-27T00:26:29Z</dcterms:modified>
</cp:coreProperties>
</file>