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11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2" r:id="rId4"/>
    <p:sldLayoutId id="2147483663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586222" y="138237"/>
            <a:ext cx="1101955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Montserrat ExtraBold" panose="00000900000000000000" pitchFamily="50" charset="0"/>
              </a:rPr>
              <a:t>KARIER</a:t>
            </a:r>
          </a:p>
          <a:p>
            <a:pPr algn="ctr"/>
            <a:r>
              <a:rPr lang="en-US" sz="8800" b="1" dirty="0">
                <a:solidFill>
                  <a:schemeClr val="bg1"/>
                </a:solidFill>
                <a:latin typeface="Montserrat ExtraBold" panose="00000900000000000000" pitchFamily="50" charset="0"/>
              </a:rPr>
              <a:t>DAN</a:t>
            </a:r>
          </a:p>
          <a:p>
            <a:pPr algn="ctr"/>
            <a:r>
              <a:rPr lang="en-US" sz="8800" b="1" dirty="0">
                <a:solidFill>
                  <a:schemeClr val="bg1"/>
                </a:solidFill>
                <a:latin typeface="Montserrat ExtraBold" panose="00000900000000000000" pitchFamily="50" charset="0"/>
              </a:rPr>
              <a:t>PENGEMBANGAN SDM</a:t>
            </a:r>
            <a:endParaRPr lang="id-ID" sz="8800" b="1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4135E-6505-44DE-A4CE-D2FE9215E8E5}"/>
              </a:ext>
            </a:extLst>
          </p:cNvPr>
          <p:cNvSpPr/>
          <p:nvPr/>
        </p:nvSpPr>
        <p:spPr>
          <a:xfrm>
            <a:off x="6096000" y="4236002"/>
            <a:ext cx="6096000" cy="267765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r">
              <a:buClr>
                <a:srgbClr val="000000"/>
              </a:buClr>
              <a:buSzPct val="100000"/>
            </a:pP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Bhayu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Rhama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Ph.D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>
              <a:buClr>
                <a:srgbClr val="000000"/>
              </a:buClr>
              <a:buSzPct val="100000"/>
            </a:pP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>
              <a:buClr>
                <a:srgbClr val="000000"/>
              </a:buClr>
              <a:buSzPct val="100000"/>
            </a:pP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>
              <a:buClr>
                <a:srgbClr val="000000"/>
              </a:buClr>
              <a:buSzPct val="100000"/>
            </a:pP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/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Palangka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Raya</a:t>
            </a:r>
          </a:p>
          <a:p>
            <a:pPr algn="r"/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Fakultas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Ilmu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Sosial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dan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Ilmu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Politik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D3B2D0EB-F965-4C8E-9BBC-0E1B31A76271}"/>
              </a:ext>
            </a:extLst>
          </p:cNvPr>
          <p:cNvSpPr txBox="1"/>
          <p:nvPr/>
        </p:nvSpPr>
        <p:spPr>
          <a:xfrm>
            <a:off x="0" y="382561"/>
            <a:ext cx="8200103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600" b="1" dirty="0" err="1"/>
              <a:t>Karier</a:t>
            </a:r>
            <a:endParaRPr lang="en-US" sz="3600" b="1" dirty="0"/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Serangkaian</a:t>
            </a:r>
            <a:r>
              <a:rPr lang="en-US" sz="2000" dirty="0"/>
              <a:t> </a:t>
            </a:r>
            <a:r>
              <a:rPr lang="en-US" sz="2000" dirty="0" err="1"/>
              <a:t>posisi</a:t>
            </a:r>
            <a:r>
              <a:rPr lang="en-US" sz="2000" dirty="0"/>
              <a:t> yang </a:t>
            </a:r>
            <a:r>
              <a:rPr lang="en-US" sz="2000" dirty="0" err="1"/>
              <a:t>berkaitan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yang </a:t>
            </a:r>
            <a:r>
              <a:rPr lang="en-US" sz="2000" dirty="0" err="1"/>
              <a:t>ditempati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sepanjang</a:t>
            </a:r>
            <a:r>
              <a:rPr lang="en-US" sz="2000" dirty="0"/>
              <a:t> </a:t>
            </a:r>
            <a:r>
              <a:rPr lang="en-US" sz="2000" dirty="0" err="1"/>
              <a:t>hidupnya</a:t>
            </a:r>
            <a:r>
              <a:rPr lang="en-US" sz="2000" dirty="0"/>
              <a:t>. Orang-orang </a:t>
            </a:r>
            <a:r>
              <a:rPr lang="en-US" sz="2000" dirty="0" err="1"/>
              <a:t>mengejar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individual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mendalam</a:t>
            </a:r>
            <a:r>
              <a:rPr lang="en-US" sz="2000" dirty="0"/>
              <a:t>. Pada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,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dipenuhi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mengenal</a:t>
            </a:r>
            <a:r>
              <a:rPr lang="en-US" sz="2000" dirty="0"/>
              <a:t> </a:t>
            </a:r>
            <a:r>
              <a:rPr lang="en-US" sz="2000" dirty="0" err="1"/>
              <a:t>pemberi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. </a:t>
            </a:r>
            <a:r>
              <a:rPr lang="en-US" sz="2000" dirty="0" err="1"/>
              <a:t>Sekarang</a:t>
            </a:r>
            <a:r>
              <a:rPr lang="en-US" sz="2000" dirty="0"/>
              <a:t>, </a:t>
            </a:r>
            <a:r>
              <a:rPr lang="en-US" sz="2000" dirty="0" err="1"/>
              <a:t>perbedaan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memandang</a:t>
            </a:r>
            <a:r>
              <a:rPr lang="en-US" sz="2000" dirty="0"/>
              <a:t> </a:t>
            </a:r>
            <a:r>
              <a:rPr lang="en-US" sz="2000" dirty="0" err="1"/>
              <a:t>kariernya</a:t>
            </a:r>
            <a:r>
              <a:rPr lang="en-US" sz="2000" dirty="0"/>
              <a:t>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signifikan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D83BB75D-AF90-40B9-BF1C-913A46F6A9C5}"/>
              </a:ext>
            </a:extLst>
          </p:cNvPr>
          <p:cNvSpPr txBox="1"/>
          <p:nvPr/>
        </p:nvSpPr>
        <p:spPr>
          <a:xfrm>
            <a:off x="1153396" y="1508614"/>
            <a:ext cx="9885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/>
              <a:t>Perencanaan</a:t>
            </a:r>
            <a:r>
              <a:rPr lang="en-US" sz="3600" b="1" dirty="0"/>
              <a:t> </a:t>
            </a:r>
            <a:r>
              <a:rPr lang="en-US" sz="3600" b="1" dirty="0" err="1"/>
              <a:t>karier</a:t>
            </a:r>
            <a:r>
              <a:rPr lang="en-US" sz="3600" b="1" dirty="0"/>
              <a:t> yang </a:t>
            </a:r>
            <a:r>
              <a:rPr lang="en-US" sz="3600" b="1" dirty="0" err="1"/>
              <a:t>berpusat</a:t>
            </a:r>
            <a:r>
              <a:rPr lang="en-US" sz="3600" b="1" dirty="0"/>
              <a:t> pada </a:t>
            </a:r>
            <a:r>
              <a:rPr lang="en-US" sz="3600" b="1" dirty="0" err="1"/>
              <a:t>organisasi</a:t>
            </a:r>
            <a:endParaRPr lang="en-US" sz="3600" b="1" dirty="0"/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40FC7E2A-3D65-44AB-8D17-875B4A587C28}"/>
              </a:ext>
            </a:extLst>
          </p:cNvPr>
          <p:cNvSpPr txBox="1"/>
          <p:nvPr/>
        </p:nvSpPr>
        <p:spPr>
          <a:xfrm>
            <a:off x="1700694" y="2881391"/>
            <a:ext cx="87906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Perencanaan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yang </a:t>
            </a:r>
            <a:r>
              <a:rPr lang="en-US" sz="2000" dirty="0" err="1"/>
              <a:t>berpusat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berfokus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pengidentifikasian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yang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kemajuan</a:t>
            </a:r>
            <a:r>
              <a:rPr lang="en-US" sz="2000" dirty="0"/>
              <a:t> </a:t>
            </a:r>
            <a:r>
              <a:rPr lang="en-US" sz="2000" dirty="0" err="1"/>
              <a:t>uang</a:t>
            </a:r>
            <a:r>
              <a:rPr lang="en-US" sz="2000" dirty="0"/>
              <a:t> </a:t>
            </a:r>
            <a:r>
              <a:rPr lang="en-US" sz="2000" dirty="0" err="1"/>
              <a:t>logis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orang-orang di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. </a:t>
            </a:r>
            <a:r>
              <a:rPr lang="en-US" sz="2000" dirty="0" err="1"/>
              <a:t>Individu-individu</a:t>
            </a:r>
            <a:r>
              <a:rPr lang="en-US" sz="2000" dirty="0"/>
              <a:t> </a:t>
            </a:r>
            <a:r>
              <a:rPr lang="en-US" sz="2000" dirty="0" err="1"/>
              <a:t>mengikuti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seiring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maju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unit-unit </a:t>
            </a:r>
            <a:r>
              <a:rPr lang="en-US" sz="2000" dirty="0" err="1"/>
              <a:t>organisasional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.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contoh</a:t>
            </a:r>
            <a:r>
              <a:rPr lang="en-US" sz="2000" dirty="0"/>
              <a:t>,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mungkin</a:t>
            </a:r>
            <a:r>
              <a:rPr lang="en-US" sz="2000" dirty="0"/>
              <a:t> </a:t>
            </a:r>
            <a:r>
              <a:rPr lang="en-US" sz="2000" dirty="0" err="1"/>
              <a:t>memasuki</a:t>
            </a:r>
            <a:r>
              <a:rPr lang="en-US" sz="2000" dirty="0"/>
              <a:t> </a:t>
            </a:r>
            <a:r>
              <a:rPr lang="en-US" sz="2000" dirty="0" err="1"/>
              <a:t>departemen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,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dipromosikan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kepala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, 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manajer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akhirnya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direktur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657F46A9-CA95-48CF-865B-635EB7C1BE74}"/>
              </a:ext>
            </a:extLst>
          </p:cNvPr>
          <p:cNvSpPr txBox="1"/>
          <p:nvPr/>
        </p:nvSpPr>
        <p:spPr>
          <a:xfrm>
            <a:off x="1363166" y="1453811"/>
            <a:ext cx="9465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/>
              <a:t>Perencanaan</a:t>
            </a:r>
            <a:r>
              <a:rPr lang="en-US" sz="3600" b="1" dirty="0"/>
              <a:t> </a:t>
            </a:r>
            <a:r>
              <a:rPr lang="en-US" sz="3600" b="1" dirty="0" err="1"/>
              <a:t>karier</a:t>
            </a:r>
            <a:r>
              <a:rPr lang="en-US" sz="3600" b="1" dirty="0"/>
              <a:t> yang </a:t>
            </a:r>
            <a:r>
              <a:rPr lang="en-US" sz="3600" b="1" dirty="0" err="1"/>
              <a:t>berpusat</a:t>
            </a:r>
            <a:r>
              <a:rPr lang="en-US" sz="3600" b="1" dirty="0"/>
              <a:t> pada </a:t>
            </a:r>
            <a:r>
              <a:rPr lang="en-US" sz="3600" b="1" dirty="0" err="1"/>
              <a:t>individu</a:t>
            </a:r>
            <a:endParaRPr lang="en-US" sz="3600" b="1" dirty="0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6A50000F-E10B-476B-8519-F451DC4E2749}"/>
              </a:ext>
            </a:extLst>
          </p:cNvPr>
          <p:cNvSpPr txBox="1"/>
          <p:nvPr/>
        </p:nvSpPr>
        <p:spPr>
          <a:xfrm>
            <a:off x="1403350" y="2746553"/>
            <a:ext cx="9385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Perencanaan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yang </a:t>
            </a:r>
            <a:r>
              <a:rPr lang="en-US" sz="2000" dirty="0" err="1"/>
              <a:t>berpusat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berfokus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daripada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organisasional</a:t>
            </a:r>
            <a:r>
              <a:rPr lang="en-US" sz="2000" dirty="0"/>
              <a:t>. </a:t>
            </a:r>
            <a:r>
              <a:rPr lang="en-US" sz="2000" dirty="0" err="1"/>
              <a:t>Perencanaan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menganalisis</a:t>
            </a:r>
            <a:r>
              <a:rPr lang="en-US" sz="2000" dirty="0"/>
              <a:t> 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keterampilan</a:t>
            </a:r>
            <a:r>
              <a:rPr lang="en-US" sz="2000" dirty="0"/>
              <a:t> individual </a:t>
            </a:r>
            <a:r>
              <a:rPr lang="en-US" sz="2000" dirty="0" err="1"/>
              <a:t>mereka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individu-individu</a:t>
            </a:r>
            <a:r>
              <a:rPr lang="en-US" sz="2000" dirty="0"/>
              <a:t> yang </a:t>
            </a:r>
            <a:r>
              <a:rPr lang="en-US" sz="2000" dirty="0" err="1"/>
              <a:t>ingin</a:t>
            </a:r>
            <a:r>
              <a:rPr lang="en-US" sz="2000" dirty="0"/>
              <a:t> </a:t>
            </a:r>
            <a:r>
              <a:rPr lang="en-US" sz="2000" dirty="0" err="1"/>
              <a:t>mengatuir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,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menjalani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;</a:t>
            </a:r>
          </a:p>
          <a:p>
            <a:pPr marL="342900" indent="-342900" algn="just">
              <a:buAutoNum type="arabicPeriod"/>
            </a:pPr>
            <a:r>
              <a:rPr lang="en-US" sz="2000" dirty="0" err="1"/>
              <a:t>Penilaian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Umpan</a:t>
            </a:r>
            <a:r>
              <a:rPr lang="en-US" sz="2000" dirty="0"/>
              <a:t> </a:t>
            </a:r>
            <a:r>
              <a:rPr lang="en-US" sz="2000" dirty="0" err="1"/>
              <a:t>balik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realitas</a:t>
            </a:r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tujuan-tujuan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BDCA921-6676-4387-9489-53202A522D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63D50EF-FE61-42B3-833B-4E577DCC8447}"/>
              </a:ext>
            </a:extLst>
          </p:cNvPr>
          <p:cNvSpPr txBox="1"/>
          <p:nvPr/>
        </p:nvSpPr>
        <p:spPr>
          <a:xfrm>
            <a:off x="1133189" y="1238576"/>
            <a:ext cx="6993172" cy="646331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/>
              <a:t>Bagaimana</a:t>
            </a:r>
            <a:r>
              <a:rPr lang="en-US" sz="3600" b="1" dirty="0"/>
              <a:t> Orang </a:t>
            </a:r>
            <a:r>
              <a:rPr lang="en-US" sz="3600" b="1" dirty="0" err="1"/>
              <a:t>Memilih</a:t>
            </a:r>
            <a:r>
              <a:rPr lang="en-US" sz="3600" b="1" dirty="0"/>
              <a:t> </a:t>
            </a:r>
            <a:r>
              <a:rPr lang="en-US" sz="3600" b="1" dirty="0" err="1"/>
              <a:t>Karier</a:t>
            </a:r>
            <a:r>
              <a:rPr lang="en-US" sz="3600" b="1" dirty="0"/>
              <a:t>?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5EF63819-3659-4015-8F30-84501CE31BE7}"/>
              </a:ext>
            </a:extLst>
          </p:cNvPr>
          <p:cNvSpPr txBox="1"/>
          <p:nvPr/>
        </p:nvSpPr>
        <p:spPr>
          <a:xfrm>
            <a:off x="1133189" y="2141548"/>
            <a:ext cx="9925622" cy="3477875"/>
          </a:xfrm>
          <a:prstGeom prst="rect">
            <a:avLst/>
          </a:prstGeom>
          <a:solidFill>
            <a:srgbClr val="00C3FA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Empat</a:t>
            </a:r>
            <a:r>
              <a:rPr lang="en-US" sz="2000" dirty="0"/>
              <a:t> </a:t>
            </a:r>
            <a:r>
              <a:rPr lang="en-US" sz="2000" dirty="0" err="1"/>
              <a:t>karakteristik</a:t>
            </a:r>
            <a:r>
              <a:rPr lang="en-US" sz="2000" dirty="0"/>
              <a:t> individual </a:t>
            </a:r>
            <a:r>
              <a:rPr lang="en-US" sz="2000" dirty="0" err="1"/>
              <a:t>umum</a:t>
            </a:r>
            <a:r>
              <a:rPr lang="en-US" sz="2000" dirty="0"/>
              <a:t> yang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bagaiman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pilihan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mereka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;</a:t>
            </a:r>
          </a:p>
          <a:p>
            <a:pPr algn="just"/>
            <a:endParaRPr lang="en-US" sz="2000" dirty="0"/>
          </a:p>
          <a:p>
            <a:pPr marL="342900" indent="-342900" algn="just">
              <a:buAutoNum type="arabicPeriod"/>
            </a:pPr>
            <a:r>
              <a:rPr lang="en-US" sz="2000" b="1" dirty="0" err="1"/>
              <a:t>Minat</a:t>
            </a:r>
            <a:r>
              <a:rPr lang="en-US" sz="2000" dirty="0"/>
              <a:t>, Orang-orang </a:t>
            </a:r>
            <a:r>
              <a:rPr lang="en-US" sz="2000" dirty="0" err="1"/>
              <a:t>cenderung</a:t>
            </a:r>
            <a:r>
              <a:rPr lang="en-US" sz="2000" dirty="0"/>
              <a:t> </a:t>
            </a:r>
            <a:r>
              <a:rPr lang="en-US" sz="2000" dirty="0" err="1"/>
              <a:t>mengejar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yang </a:t>
            </a:r>
            <a:r>
              <a:rPr lang="en-US" sz="2000" dirty="0" err="1"/>
              <a:t>mereka</a:t>
            </a:r>
            <a:r>
              <a:rPr lang="en-US" sz="2000" dirty="0"/>
              <a:t> </a:t>
            </a:r>
            <a:r>
              <a:rPr lang="en-US" sz="2000" dirty="0" err="1"/>
              <a:t>percaya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minatnya</a:t>
            </a:r>
            <a:r>
              <a:rPr lang="en-US" sz="2000" dirty="0"/>
              <a:t>.</a:t>
            </a:r>
          </a:p>
          <a:p>
            <a:pPr marL="342900" indent="-342900" algn="just">
              <a:buAutoNum type="arabicPeriod"/>
            </a:pPr>
            <a:r>
              <a:rPr lang="en-US" sz="2000" b="1" dirty="0"/>
              <a:t>Citra </a:t>
            </a:r>
            <a:r>
              <a:rPr lang="en-US" sz="2000" b="1" dirty="0" err="1"/>
              <a:t>diri</a:t>
            </a:r>
            <a:r>
              <a:rPr lang="en-US" sz="2000" dirty="0"/>
              <a:t>,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perluasan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citra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, </a:t>
            </a:r>
            <a:r>
              <a:rPr lang="en-US" sz="2000" dirty="0" err="1"/>
              <a:t>begitu</a:t>
            </a:r>
            <a:r>
              <a:rPr lang="en-US" sz="2000" dirty="0"/>
              <a:t> pula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pembentuk</a:t>
            </a:r>
            <a:r>
              <a:rPr lang="en-US" sz="2000" dirty="0"/>
              <a:t> </a:t>
            </a:r>
            <a:r>
              <a:rPr lang="en-US" sz="2000" dirty="0" err="1"/>
              <a:t>karakternya</a:t>
            </a:r>
            <a:r>
              <a:rPr lang="en-US" sz="2000" dirty="0"/>
              <a:t>.</a:t>
            </a:r>
          </a:p>
          <a:p>
            <a:pPr marL="342900" indent="-342900" algn="just">
              <a:buAutoNum type="arabicPeriod"/>
            </a:pPr>
            <a:r>
              <a:rPr lang="en-US" sz="2000" b="1" dirty="0" err="1"/>
              <a:t>Kepribadian</a:t>
            </a:r>
            <a:r>
              <a:rPr lang="en-US" sz="2000" dirty="0"/>
              <a:t>, </a:t>
            </a:r>
            <a:r>
              <a:rPr lang="en-US" sz="2000" dirty="0" err="1"/>
              <a:t>Faktor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meliputi</a:t>
            </a:r>
            <a:r>
              <a:rPr lang="en-US" sz="2000" dirty="0"/>
              <a:t> </a:t>
            </a:r>
            <a:r>
              <a:rPr lang="en-US" sz="2000" dirty="0" err="1"/>
              <a:t>orientasi</a:t>
            </a:r>
            <a:r>
              <a:rPr lang="en-US" sz="2000" dirty="0"/>
              <a:t> </a:t>
            </a:r>
            <a:r>
              <a:rPr lang="en-US" sz="2000" dirty="0" err="1"/>
              <a:t>pribadi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pribadi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kaaryawan</a:t>
            </a:r>
            <a:r>
              <a:rPr lang="en-US" sz="2000" dirty="0"/>
              <a:t>.</a:t>
            </a:r>
          </a:p>
          <a:p>
            <a:pPr marL="342900" indent="-342900" algn="just">
              <a:buAutoNum type="arabicPeriod"/>
            </a:pPr>
            <a:r>
              <a:rPr lang="en-US" sz="2000" b="1" dirty="0" err="1"/>
              <a:t>Latar</a:t>
            </a:r>
            <a:r>
              <a:rPr lang="en-US" sz="2000" b="1" dirty="0"/>
              <a:t> </a:t>
            </a:r>
            <a:r>
              <a:rPr lang="en-US" sz="2000" b="1" dirty="0" err="1"/>
              <a:t>belakang</a:t>
            </a:r>
            <a:r>
              <a:rPr lang="en-US" sz="2000" b="1" dirty="0"/>
              <a:t> </a:t>
            </a:r>
            <a:r>
              <a:rPr lang="en-US" sz="2000" b="1" dirty="0" err="1"/>
              <a:t>sosial</a:t>
            </a:r>
            <a:r>
              <a:rPr lang="en-US" sz="2000" dirty="0"/>
              <a:t>; Status </a:t>
            </a:r>
            <a:r>
              <a:rPr lang="en-US" sz="2000" dirty="0" err="1"/>
              <a:t>sosial-ekonomi</a:t>
            </a:r>
            <a:r>
              <a:rPr lang="en-US" sz="2000" dirty="0"/>
              <a:t>, </a:t>
            </a:r>
            <a:r>
              <a:rPr lang="en-US" sz="2000" dirty="0" err="1"/>
              <a:t>tingkat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orang </a:t>
            </a:r>
            <a:r>
              <a:rPr lang="en-US" sz="2000" dirty="0" err="1"/>
              <a:t>tua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yang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kategori</a:t>
            </a:r>
            <a:r>
              <a:rPr lang="en-US" sz="2000" dirty="0"/>
              <a:t>  </a:t>
            </a:r>
            <a:r>
              <a:rPr lang="en-US" sz="2000" dirty="0" err="1"/>
              <a:t>pemilihan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4CD4D3-B829-4056-90F6-71BA33165903}"/>
              </a:ext>
            </a:extLst>
          </p:cNvPr>
          <p:cNvSpPr/>
          <p:nvPr/>
        </p:nvSpPr>
        <p:spPr>
          <a:xfrm>
            <a:off x="907821" y="1160223"/>
            <a:ext cx="119382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 err="1">
                <a:cs typeface="Segoe UI" panose="020B0502040204020203" pitchFamily="34" charset="0"/>
              </a:rPr>
              <a:t>Transisi</a:t>
            </a:r>
            <a:r>
              <a:rPr lang="en-US" sz="3600" b="1" dirty="0"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cs typeface="Segoe UI" panose="020B0502040204020203" pitchFamily="34" charset="0"/>
              </a:rPr>
              <a:t>Karier</a:t>
            </a:r>
            <a:r>
              <a:rPr lang="en-US" sz="3600" b="1" dirty="0"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cs typeface="Segoe UI" panose="020B0502040204020203" pitchFamily="34" charset="0"/>
              </a:rPr>
              <a:t>dan</a:t>
            </a:r>
            <a:r>
              <a:rPr lang="en-US" sz="3600" b="1" dirty="0">
                <a:cs typeface="Segoe UI" panose="020B0502040204020203" pitchFamily="34" charset="0"/>
              </a:rPr>
              <a:t> SDM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D2DE925-75C9-461E-A929-1C8DA27470C4}"/>
              </a:ext>
            </a:extLst>
          </p:cNvPr>
          <p:cNvSpPr txBox="1"/>
          <p:nvPr/>
        </p:nvSpPr>
        <p:spPr>
          <a:xfrm>
            <a:off x="1276350" y="2569982"/>
            <a:ext cx="963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Pemindahan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promosi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peluang-peluang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berkembang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menimbulkan</a:t>
            </a:r>
            <a:r>
              <a:rPr lang="en-US" sz="2000" dirty="0"/>
              <a:t> </a:t>
            </a:r>
            <a:r>
              <a:rPr lang="en-US" sz="2000" dirty="0" err="1"/>
              <a:t>kenaikan</a:t>
            </a:r>
            <a:r>
              <a:rPr lang="en-US" sz="2000" dirty="0"/>
              <a:t> </a:t>
            </a:r>
            <a:r>
              <a:rPr lang="en-US" sz="2000" dirty="0" err="1"/>
              <a:t>gaji</a:t>
            </a:r>
            <a:r>
              <a:rPr lang="en-US" sz="2000" dirty="0"/>
              <a:t>. Akan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rekrutan-rekrutan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,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diharapkan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bekerja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cepat</a:t>
            </a:r>
            <a:r>
              <a:rPr lang="en-US" sz="2000" dirty="0"/>
              <a:t>, yang </a:t>
            </a:r>
            <a:r>
              <a:rPr lang="en-US" sz="2000" dirty="0" err="1"/>
              <a:t>mungkin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realistis</a:t>
            </a:r>
            <a:r>
              <a:rPr lang="en-US" sz="2000" dirty="0"/>
              <a:t>. </a:t>
            </a:r>
            <a:r>
              <a:rPr lang="en-US" sz="2000" dirty="0" err="1"/>
              <a:t>Pemindahan</a:t>
            </a:r>
            <a:r>
              <a:rPr lang="en-US" sz="2000" dirty="0"/>
              <a:t> </a:t>
            </a:r>
            <a:r>
              <a:rPr lang="en-US" sz="2000" dirty="0" err="1"/>
              <a:t>internasional</a:t>
            </a:r>
            <a:r>
              <a:rPr lang="en-US" sz="2000" dirty="0"/>
              <a:t> </a:t>
            </a:r>
            <a:r>
              <a:rPr lang="en-US" sz="2000" dirty="0" err="1"/>
              <a:t>bahkan</a:t>
            </a:r>
            <a:r>
              <a:rPr lang="en-US" sz="2000" dirty="0"/>
              <a:t> </a:t>
            </a:r>
            <a:r>
              <a:rPr lang="en-US" sz="2000" dirty="0" err="1"/>
              <a:t>menimbulkan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kesulitan</a:t>
            </a:r>
            <a:r>
              <a:rPr lang="en-US" sz="2000" dirty="0"/>
              <a:t> </a:t>
            </a:r>
            <a:r>
              <a:rPr lang="en-US" sz="2000" dirty="0" err="1"/>
              <a:t>dibandingkan</a:t>
            </a:r>
            <a:r>
              <a:rPr lang="en-US" sz="2000" dirty="0"/>
              <a:t> </a:t>
            </a:r>
            <a:r>
              <a:rPr lang="en-US" sz="2000" dirty="0" err="1"/>
              <a:t>pemindahan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negeri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Kehilangan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paling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berkaitan</a:t>
            </a:r>
            <a:r>
              <a:rPr lang="en-US" sz="2000" dirty="0"/>
              <a:t> 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perempingan</a:t>
            </a:r>
            <a:r>
              <a:rPr lang="en-US" sz="2000" dirty="0"/>
              <a:t>, merger, 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akuisisi</a:t>
            </a:r>
            <a:r>
              <a:rPr lang="en-US" sz="2000" dirty="0"/>
              <a:t>. </a:t>
            </a:r>
            <a:r>
              <a:rPr lang="en-US" sz="2000" dirty="0" err="1"/>
              <a:t>Kehilangan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peristiwa</a:t>
            </a:r>
            <a:r>
              <a:rPr lang="en-US" sz="2000" dirty="0"/>
              <a:t>  yang </a:t>
            </a:r>
            <a:r>
              <a:rPr lang="en-US" sz="2000" dirty="0" err="1"/>
              <a:t>menimbulkan</a:t>
            </a:r>
            <a:r>
              <a:rPr lang="en-US" sz="2000" dirty="0"/>
              <a:t> </a:t>
            </a:r>
            <a:r>
              <a:rPr lang="en-US" sz="2000" dirty="0" err="1"/>
              <a:t>tekanan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>
            <a:extLst>
              <a:ext uri="{FF2B5EF4-FFF2-40B4-BE49-F238E27FC236}">
                <a16:creationId xmlns:a16="http://schemas.microsoft.com/office/drawing/2014/main" id="{334B5785-051A-4A52-A3ED-056445FC8477}"/>
              </a:ext>
            </a:extLst>
          </p:cNvPr>
          <p:cNvSpPr txBox="1"/>
          <p:nvPr/>
        </p:nvSpPr>
        <p:spPr>
          <a:xfrm>
            <a:off x="1248482" y="165745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/>
              <a:t>Mengembangkan</a:t>
            </a:r>
            <a:r>
              <a:rPr lang="en-US" sz="3600" b="1" dirty="0"/>
              <a:t> </a:t>
            </a:r>
            <a:r>
              <a:rPr lang="en-US" sz="3600" b="1" dirty="0" err="1"/>
              <a:t>Sumber</a:t>
            </a:r>
            <a:r>
              <a:rPr lang="en-US" sz="3600" b="1" dirty="0"/>
              <a:t> </a:t>
            </a:r>
            <a:r>
              <a:rPr lang="en-US" sz="3600" b="1" dirty="0" err="1"/>
              <a:t>Daya</a:t>
            </a:r>
            <a:r>
              <a:rPr lang="en-US" sz="3600" b="1" dirty="0"/>
              <a:t> </a:t>
            </a:r>
            <a:r>
              <a:rPr lang="en-US" sz="3600" b="1" dirty="0" err="1"/>
              <a:t>Manusia</a:t>
            </a:r>
            <a:endParaRPr lang="en-US" sz="3600" b="1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50B0684-1FDB-40C0-9D3A-043FA6A5E907}"/>
              </a:ext>
            </a:extLst>
          </p:cNvPr>
          <p:cNvSpPr txBox="1"/>
          <p:nvPr/>
        </p:nvSpPr>
        <p:spPr>
          <a:xfrm>
            <a:off x="1037517" y="2953781"/>
            <a:ext cx="10116965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mewakili</a:t>
            </a:r>
            <a:r>
              <a:rPr lang="en-US" sz="2000" dirty="0"/>
              <a:t> </a:t>
            </a:r>
            <a:r>
              <a:rPr lang="en-US" sz="2000" dirty="0" err="1"/>
              <a:t>usaha-usaha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para </a:t>
            </a:r>
            <a:r>
              <a:rPr lang="en-US" sz="2000" dirty="0" err="1"/>
              <a:t>karyawan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menangani</a:t>
            </a:r>
            <a:r>
              <a:rPr lang="en-US" sz="2000" dirty="0"/>
              <a:t> </a:t>
            </a:r>
            <a:r>
              <a:rPr lang="en-US" sz="2000" dirty="0" err="1"/>
              <a:t>beraneka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dan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kapabilitas</a:t>
            </a:r>
            <a:r>
              <a:rPr lang="en-US" sz="2000" dirty="0"/>
              <a:t> di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kapabilitas</a:t>
            </a:r>
            <a:r>
              <a:rPr lang="en-US" sz="2000" dirty="0"/>
              <a:t> yang </a:t>
            </a:r>
            <a:r>
              <a:rPr lang="en-US" sz="2000" dirty="0" err="1"/>
              <a:t>dibutuhkan</a:t>
            </a:r>
            <a:r>
              <a:rPr lang="en-US" sz="2000" dirty="0"/>
              <a:t> oleh </a:t>
            </a:r>
            <a:r>
              <a:rPr lang="en-US" sz="2000" dirty="0" err="1"/>
              <a:t>pekerjaan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. </a:t>
            </a:r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menguntungkan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. Para </a:t>
            </a:r>
            <a:r>
              <a:rPr lang="en-US" sz="2000" dirty="0" err="1"/>
              <a:t>Karyawan</a:t>
            </a:r>
            <a:r>
              <a:rPr lang="en-US" sz="2000" dirty="0"/>
              <a:t> dan </a:t>
            </a:r>
            <a:r>
              <a:rPr lang="en-US" sz="2000" dirty="0" err="1"/>
              <a:t>manajer</a:t>
            </a:r>
            <a:r>
              <a:rPr lang="en-US" sz="2000" dirty="0"/>
              <a:t>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pengalaman</a:t>
            </a:r>
            <a:r>
              <a:rPr lang="en-US" sz="2000" dirty="0"/>
              <a:t> dan </a:t>
            </a:r>
            <a:r>
              <a:rPr lang="en-US" sz="2000" dirty="0" err="1"/>
              <a:t>kemampuan</a:t>
            </a:r>
            <a:r>
              <a:rPr lang="en-US" sz="2000" dirty="0"/>
              <a:t> yang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saing</a:t>
            </a:r>
            <a:r>
              <a:rPr lang="en-US" sz="2000" dirty="0"/>
              <a:t> </a:t>
            </a:r>
            <a:r>
              <a:rPr lang="en-US" sz="2000" dirty="0" err="1"/>
              <a:t>organisasional</a:t>
            </a:r>
            <a:r>
              <a:rPr lang="en-US" sz="2000" dirty="0"/>
              <a:t> dan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menyesuaikan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lingkungan</a:t>
            </a:r>
            <a:r>
              <a:rPr lang="en-US" sz="2000" dirty="0"/>
              <a:t> yang </a:t>
            </a:r>
            <a:r>
              <a:rPr lang="en-US" sz="2000" dirty="0" err="1"/>
              <a:t>berubah</a:t>
            </a:r>
            <a:r>
              <a:rPr lang="en-US" sz="2000" dirty="0"/>
              <a:t>. </a:t>
            </a:r>
            <a:r>
              <a:rPr lang="en-US" sz="2000" dirty="0" err="1"/>
              <a:t>Dalam</a:t>
            </a:r>
            <a:r>
              <a:rPr lang="en-US" sz="2000" dirty="0"/>
              <a:t> proses </a:t>
            </a:r>
            <a:r>
              <a:rPr lang="en-US" sz="2000" dirty="0" err="1"/>
              <a:t>pengemabngan</a:t>
            </a:r>
            <a:r>
              <a:rPr lang="en-US" sz="2000" dirty="0"/>
              <a:t>, </a:t>
            </a:r>
            <a:r>
              <a:rPr lang="en-US" sz="2000" dirty="0" err="1"/>
              <a:t>karier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mungkin</a:t>
            </a:r>
            <a:r>
              <a:rPr lang="en-US" sz="2000" dirty="0"/>
              <a:t> </a:t>
            </a:r>
            <a:r>
              <a:rPr lang="en-US" sz="2000" dirty="0" err="1"/>
              <a:t>berkembang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fokus</a:t>
            </a:r>
            <a:r>
              <a:rPr lang="en-US" sz="2000" dirty="0"/>
              <a:t> yang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berbeda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EE5CF2-6FA7-4285-AEFC-31D8B59C011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69BFE4C5-C234-466E-8968-2CEB7214A28A}"/>
              </a:ext>
            </a:extLst>
          </p:cNvPr>
          <p:cNvSpPr txBox="1"/>
          <p:nvPr/>
        </p:nvSpPr>
        <p:spPr>
          <a:xfrm>
            <a:off x="342900" y="1679218"/>
            <a:ext cx="1150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Proses </a:t>
            </a:r>
            <a:r>
              <a:rPr lang="en-US" sz="3600" b="1" dirty="0" err="1"/>
              <a:t>Pengembangan</a:t>
            </a:r>
            <a:r>
              <a:rPr lang="en-US" sz="3600" b="1" dirty="0"/>
              <a:t> SDM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BB71A255-86FD-4AED-B036-8E2778717922}"/>
              </a:ext>
            </a:extLst>
          </p:cNvPr>
          <p:cNvSpPr txBox="1"/>
          <p:nvPr/>
        </p:nvSpPr>
        <p:spPr>
          <a:xfrm>
            <a:off x="622300" y="2932013"/>
            <a:ext cx="1041400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dimulai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rencana-rencana</a:t>
            </a:r>
            <a:r>
              <a:rPr lang="en-US" sz="2000" dirty="0"/>
              <a:t> SDM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rencana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menganalisis</a:t>
            </a:r>
            <a:r>
              <a:rPr lang="en-US" sz="2000" dirty="0"/>
              <a:t>, </a:t>
            </a:r>
            <a:r>
              <a:rPr lang="en-US" sz="2000" dirty="0" err="1"/>
              <a:t>meramalkan</a:t>
            </a:r>
            <a:r>
              <a:rPr lang="en-US" sz="2000" dirty="0"/>
              <a:t>, dan </a:t>
            </a:r>
            <a:r>
              <a:rPr lang="en-US" sz="2000" dirty="0" err="1"/>
              <a:t>menyebutkan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organisasional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manusi</a:t>
            </a:r>
            <a:r>
              <a:rPr lang="en-US" sz="2000" dirty="0"/>
              <a:t> pada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dan masa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datang</a:t>
            </a:r>
            <a:r>
              <a:rPr lang="en-US" sz="2000" dirty="0"/>
              <a:t>. </a:t>
            </a:r>
            <a:r>
              <a:rPr lang="en-US" sz="2000" dirty="0" err="1"/>
              <a:t>Selain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, </a:t>
            </a:r>
            <a:r>
              <a:rPr lang="en-US" sz="2000" dirty="0" err="1"/>
              <a:t>perencanaan</a:t>
            </a:r>
            <a:r>
              <a:rPr lang="en-US" sz="2000" dirty="0"/>
              <a:t> SDM </a:t>
            </a:r>
            <a:r>
              <a:rPr lang="en-US" sz="2000" dirty="0" err="1"/>
              <a:t>mengantsipasi</a:t>
            </a:r>
            <a:r>
              <a:rPr lang="en-US" sz="2000" dirty="0"/>
              <a:t> </a:t>
            </a:r>
            <a:r>
              <a:rPr lang="en-US" sz="2000" dirty="0" err="1"/>
              <a:t>gerakan</a:t>
            </a:r>
            <a:r>
              <a:rPr lang="en-US" sz="2000" dirty="0"/>
              <a:t> orang-orang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yang </a:t>
            </a:r>
            <a:r>
              <a:rPr lang="en-US" sz="2000" dirty="0" err="1"/>
              <a:t>disebabkan</a:t>
            </a:r>
            <a:r>
              <a:rPr lang="en-US" sz="2000" dirty="0"/>
              <a:t> oleh </a:t>
            </a:r>
            <a:r>
              <a:rPr lang="en-US" sz="2000" dirty="0" err="1"/>
              <a:t>pensiun</a:t>
            </a:r>
            <a:r>
              <a:rPr lang="en-US" sz="2000" dirty="0"/>
              <a:t>, </a:t>
            </a:r>
            <a:r>
              <a:rPr lang="en-US" sz="2000" dirty="0" err="1"/>
              <a:t>promosi</a:t>
            </a:r>
            <a:r>
              <a:rPr lang="en-US" sz="2000" dirty="0"/>
              <a:t>, dan </a:t>
            </a:r>
            <a:r>
              <a:rPr lang="en-US" sz="2000" dirty="0" err="1"/>
              <a:t>pemindahan</a:t>
            </a:r>
            <a:r>
              <a:rPr lang="en-US" sz="2000" dirty="0"/>
              <a:t>. </a:t>
            </a:r>
            <a:r>
              <a:rPr lang="en-US" sz="2000" dirty="0" err="1"/>
              <a:t>Selain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perencanaan</a:t>
            </a:r>
            <a:r>
              <a:rPr lang="en-US" sz="2000" dirty="0"/>
              <a:t> SDM </a:t>
            </a:r>
            <a:r>
              <a:rPr lang="en-US" sz="2000" dirty="0" err="1"/>
              <a:t>membantu</a:t>
            </a:r>
            <a:r>
              <a:rPr lang="en-US" sz="2000" dirty="0"/>
              <a:t> </a:t>
            </a:r>
            <a:r>
              <a:rPr lang="en-US" sz="2000" dirty="0" err="1"/>
              <a:t>menyebutkan</a:t>
            </a:r>
            <a:r>
              <a:rPr lang="en-US" sz="2000" dirty="0"/>
              <a:t> </a:t>
            </a:r>
            <a:r>
              <a:rPr lang="en-US" sz="2000" dirty="0" err="1"/>
              <a:t>kapabilitas</a:t>
            </a:r>
            <a:r>
              <a:rPr lang="en-US" sz="2000" dirty="0"/>
              <a:t> yang </a:t>
            </a:r>
            <a:r>
              <a:rPr lang="en-US" sz="2000" dirty="0" err="1"/>
              <a:t>dibutuhkan</a:t>
            </a:r>
            <a:r>
              <a:rPr lang="en-US" sz="2000" dirty="0"/>
              <a:t> oleh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di masa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datang</a:t>
            </a:r>
            <a:r>
              <a:rPr lang="en-US" sz="2000" dirty="0"/>
              <a:t> dan </a:t>
            </a:r>
            <a:r>
              <a:rPr lang="en-US" sz="2000" dirty="0" err="1"/>
              <a:t>perkembangan</a:t>
            </a:r>
            <a:r>
              <a:rPr lang="en-US" sz="2000" dirty="0"/>
              <a:t> yang </a:t>
            </a:r>
            <a:r>
              <a:rPr lang="en-US" sz="2000" dirty="0" err="1"/>
              <a:t>dibutuhkan</a:t>
            </a:r>
            <a:r>
              <a:rPr lang="en-US" sz="2000" dirty="0"/>
              <a:t> agar orang-orang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tersedia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memenuhi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61068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3EB67EF-E535-4A7E-9178-475058482C63}"/>
              </a:ext>
            </a:extLst>
          </p:cNvPr>
          <p:cNvSpPr/>
          <p:nvPr/>
        </p:nvSpPr>
        <p:spPr>
          <a:xfrm>
            <a:off x="6096000" y="4236002"/>
            <a:ext cx="6096000" cy="267765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r">
              <a:buClr>
                <a:srgbClr val="000000"/>
              </a:buClr>
              <a:buSzPct val="100000"/>
            </a:pP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Bhayu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Rhama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Ph.D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>
              <a:buClr>
                <a:srgbClr val="000000"/>
              </a:buClr>
              <a:buSzPct val="100000"/>
            </a:pP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>
              <a:buClr>
                <a:srgbClr val="000000"/>
              </a:buClr>
              <a:buSzPct val="100000"/>
            </a:pP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>
              <a:buClr>
                <a:srgbClr val="000000"/>
              </a:buClr>
              <a:buSzPct val="100000"/>
            </a:pP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  <a:p>
            <a:pPr algn="r"/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Palangka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Raya</a:t>
            </a:r>
          </a:p>
          <a:p>
            <a:pPr algn="r"/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Fakultas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Ilmu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Sosial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dan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Ilmu</a:t>
            </a:r>
            <a:r>
              <a:rPr lang="en-US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Politik</a:t>
            </a:r>
            <a:endParaRPr lang="en-US" sz="2800" b="1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585</Words>
  <Application>Microsoft Office PowerPoint</Application>
  <PresentationFormat>Widescreen</PresentationFormat>
  <Paragraphs>43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Montserrat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64</cp:revision>
  <dcterms:created xsi:type="dcterms:W3CDTF">2018-12-02T06:07:05Z</dcterms:created>
  <dcterms:modified xsi:type="dcterms:W3CDTF">2020-09-28T15:21:01Z</dcterms:modified>
</cp:coreProperties>
</file>