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767" r:id="rId2"/>
    <p:sldId id="268" r:id="rId3"/>
    <p:sldId id="280" r:id="rId4"/>
    <p:sldId id="633" r:id="rId5"/>
    <p:sldId id="630" r:id="rId6"/>
    <p:sldId id="634" r:id="rId7"/>
    <p:sldId id="766" r:id="rId8"/>
    <p:sldId id="257" r:id="rId9"/>
    <p:sldId id="262" r:id="rId10"/>
    <p:sldId id="264" r:id="rId11"/>
    <p:sldId id="284" r:id="rId12"/>
    <p:sldId id="116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337" autoAdjust="0"/>
  </p:normalViewPr>
  <p:slideViewPr>
    <p:cSldViewPr snapToGrid="0">
      <p:cViewPr varScale="1">
        <p:scale>
          <a:sx n="82" d="100"/>
          <a:sy n="82" d="100"/>
        </p:scale>
        <p:origin x="8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319FCC-F4F2-4842-92F7-494F2EB5CE2E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0538B-CBBB-419E-8485-BF4A1896A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634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FF8C7-A8DC-4C34-A22E-315180C324F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803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A00C2EB-693C-40C7-8D39-6CB1085BD1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071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453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copy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drop.png"/>
          <p:cNvSpPr>
            <a:spLocks noGrp="1"/>
          </p:cNvSpPr>
          <p:nvPr>
            <p:ph type="pic" idx="13"/>
          </p:nvPr>
        </p:nvSpPr>
        <p:spPr>
          <a:xfrm>
            <a:off x="-1" y="-2117"/>
            <a:ext cx="12192001" cy="442606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31176654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copy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"/>
          <p:cNvSpPr/>
          <p:nvPr/>
        </p:nvSpPr>
        <p:spPr>
          <a:xfrm>
            <a:off x="823306" y="2318483"/>
            <a:ext cx="3359821" cy="3651239"/>
          </a:xfrm>
          <a:prstGeom prst="rect">
            <a:avLst/>
          </a:prstGeom>
          <a:solidFill>
            <a:srgbClr val="FFFFFF"/>
          </a:solidFill>
          <a:ln w="25400">
            <a:noFill/>
            <a:miter lim="400000"/>
          </a:ln>
          <a:effectLst>
            <a:outerShdw blurRad="495300" dist="117471" dir="2714754" rotWithShape="0">
              <a:srgbClr val="000000">
                <a:alpha val="4507"/>
              </a:srgbClr>
            </a:outerShdw>
          </a:effectLst>
        </p:spPr>
        <p:txBody>
          <a:bodyPr lIns="0" tIns="0" rIns="0" bIns="0" anchor="ctr"/>
          <a:lstStyle/>
          <a:p>
            <a:pPr>
              <a:defRPr sz="2200" b="0">
                <a:solidFill>
                  <a:srgbClr val="FFFFFF"/>
                </a:solidFill>
                <a:latin typeface="+mj-lt"/>
                <a:ea typeface="+mj-ea"/>
                <a:cs typeface="+mj-cs"/>
                <a:sym typeface="Roboto Slab Regular"/>
              </a:defRPr>
            </a:pPr>
            <a:endParaRPr sz="1100"/>
          </a:p>
        </p:txBody>
      </p:sp>
      <p:sp>
        <p:nvSpPr>
          <p:cNvPr id="44" name="Rectangle"/>
          <p:cNvSpPr/>
          <p:nvPr/>
        </p:nvSpPr>
        <p:spPr>
          <a:xfrm>
            <a:off x="4418579" y="2318483"/>
            <a:ext cx="3359821" cy="3651251"/>
          </a:xfrm>
          <a:prstGeom prst="rect">
            <a:avLst/>
          </a:prstGeom>
          <a:solidFill>
            <a:srgbClr val="FFFFFF"/>
          </a:solidFill>
          <a:ln w="25400">
            <a:noFill/>
            <a:miter lim="400000"/>
          </a:ln>
          <a:effectLst>
            <a:outerShdw blurRad="495300" dist="117471" dir="2714754" rotWithShape="0">
              <a:srgbClr val="000000">
                <a:alpha val="4507"/>
              </a:srgbClr>
            </a:outerShdw>
          </a:effectLst>
        </p:spPr>
        <p:txBody>
          <a:bodyPr lIns="0" tIns="0" rIns="0" bIns="0" anchor="ctr"/>
          <a:lstStyle/>
          <a:p>
            <a:pPr>
              <a:defRPr sz="2200" b="0">
                <a:solidFill>
                  <a:srgbClr val="FFFFFF"/>
                </a:solidFill>
                <a:latin typeface="+mj-lt"/>
                <a:ea typeface="+mj-ea"/>
                <a:cs typeface="+mj-cs"/>
                <a:sym typeface="Roboto Slab Regular"/>
              </a:defRPr>
            </a:pPr>
            <a:endParaRPr sz="1100"/>
          </a:p>
        </p:txBody>
      </p:sp>
      <p:sp>
        <p:nvSpPr>
          <p:cNvPr id="45" name="Rectangle"/>
          <p:cNvSpPr/>
          <p:nvPr/>
        </p:nvSpPr>
        <p:spPr>
          <a:xfrm>
            <a:off x="8013851" y="2318483"/>
            <a:ext cx="3359821" cy="3651251"/>
          </a:xfrm>
          <a:prstGeom prst="rect">
            <a:avLst/>
          </a:prstGeom>
          <a:solidFill>
            <a:srgbClr val="FFFFFF"/>
          </a:solidFill>
          <a:ln w="25400">
            <a:noFill/>
            <a:miter lim="400000"/>
          </a:ln>
          <a:effectLst>
            <a:outerShdw blurRad="495300" dist="117471" dir="2714754" rotWithShape="0">
              <a:srgbClr val="000000">
                <a:alpha val="4507"/>
              </a:srgbClr>
            </a:outerShdw>
          </a:effectLst>
        </p:spPr>
        <p:txBody>
          <a:bodyPr lIns="0" tIns="0" rIns="0" bIns="0" anchor="ctr"/>
          <a:lstStyle/>
          <a:p>
            <a:pPr>
              <a:defRPr sz="2200" b="0">
                <a:solidFill>
                  <a:srgbClr val="FFFFFF"/>
                </a:solidFill>
                <a:latin typeface="+mj-lt"/>
                <a:ea typeface="+mj-ea"/>
                <a:cs typeface="+mj-cs"/>
                <a:sym typeface="Roboto Slab Regular"/>
              </a:defRPr>
            </a:pPr>
            <a:endParaRPr sz="1100"/>
          </a:p>
        </p:txBody>
      </p:sp>
      <p:sp>
        <p:nvSpPr>
          <p:cNvPr id="46" name="drop.png"/>
          <p:cNvSpPr>
            <a:spLocks noGrp="1"/>
          </p:cNvSpPr>
          <p:nvPr>
            <p:ph type="pic" sz="quarter" idx="13"/>
          </p:nvPr>
        </p:nvSpPr>
        <p:spPr>
          <a:xfrm>
            <a:off x="818329" y="2319797"/>
            <a:ext cx="3362504" cy="165951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47" name="drop.png"/>
          <p:cNvSpPr>
            <a:spLocks noGrp="1"/>
          </p:cNvSpPr>
          <p:nvPr>
            <p:ph type="pic" sz="quarter" idx="14"/>
          </p:nvPr>
        </p:nvSpPr>
        <p:spPr>
          <a:xfrm>
            <a:off x="4410887" y="2319797"/>
            <a:ext cx="3362504" cy="165951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48" name="drop.png"/>
          <p:cNvSpPr>
            <a:spLocks noGrp="1"/>
          </p:cNvSpPr>
          <p:nvPr>
            <p:ph type="pic" sz="quarter" idx="15"/>
          </p:nvPr>
        </p:nvSpPr>
        <p:spPr>
          <a:xfrm>
            <a:off x="8003445" y="2319797"/>
            <a:ext cx="3362504" cy="165951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>
            <a:lvl1pPr marL="0" indent="0"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54570552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copy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00FB656-9409-4586-90BC-DFD8AD9941D7}"/>
              </a:ext>
            </a:extLst>
          </p:cNvPr>
          <p:cNvSpPr/>
          <p:nvPr userDrawn="1"/>
        </p:nvSpPr>
        <p:spPr>
          <a:xfrm>
            <a:off x="8180107" y="0"/>
            <a:ext cx="4011893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drop.png"/>
          <p:cNvSpPr>
            <a:spLocks noGrp="1"/>
          </p:cNvSpPr>
          <p:nvPr>
            <p:ph type="pic" sz="quarter" idx="14"/>
          </p:nvPr>
        </p:nvSpPr>
        <p:spPr>
          <a:xfrm>
            <a:off x="8180107" y="1020923"/>
            <a:ext cx="3145899" cy="233072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9" name="drop.png"/>
          <p:cNvSpPr>
            <a:spLocks noGrp="1"/>
          </p:cNvSpPr>
          <p:nvPr>
            <p:ph type="pic" sz="quarter" idx="15"/>
          </p:nvPr>
        </p:nvSpPr>
        <p:spPr>
          <a:xfrm>
            <a:off x="4858789" y="3536833"/>
            <a:ext cx="6467218" cy="233072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601490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copy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drop.png"/>
          <p:cNvSpPr>
            <a:spLocks noGrp="1"/>
          </p:cNvSpPr>
          <p:nvPr>
            <p:ph type="pic" sz="quarter" idx="13"/>
          </p:nvPr>
        </p:nvSpPr>
        <p:spPr>
          <a:xfrm>
            <a:off x="0" y="2044250"/>
            <a:ext cx="3258982" cy="440227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74" name="drop.png"/>
          <p:cNvSpPr>
            <a:spLocks noGrp="1"/>
          </p:cNvSpPr>
          <p:nvPr>
            <p:ph type="pic" sz="quarter" idx="14"/>
          </p:nvPr>
        </p:nvSpPr>
        <p:spPr>
          <a:xfrm>
            <a:off x="3545062" y="0"/>
            <a:ext cx="3236739" cy="353523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201949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D652736-F4D7-4176-9687-C28ADB9133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638550"/>
          </a:xfrm>
          <a:custGeom>
            <a:avLst/>
            <a:gdLst>
              <a:gd name="connsiteX0" fmla="*/ 0 w 12192000"/>
              <a:gd name="connsiteY0" fmla="*/ 0 h 3638550"/>
              <a:gd name="connsiteX1" fmla="*/ 12192000 w 12192000"/>
              <a:gd name="connsiteY1" fmla="*/ 0 h 3638550"/>
              <a:gd name="connsiteX2" fmla="*/ 12192000 w 12192000"/>
              <a:gd name="connsiteY2" fmla="*/ 3638550 h 3638550"/>
              <a:gd name="connsiteX3" fmla="*/ 0 w 12192000"/>
              <a:gd name="connsiteY3" fmla="*/ 3638550 h 363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638550">
                <a:moveTo>
                  <a:pt x="0" y="0"/>
                </a:moveTo>
                <a:lnTo>
                  <a:pt x="12192000" y="0"/>
                </a:lnTo>
                <a:lnTo>
                  <a:pt x="12192000" y="3638550"/>
                </a:lnTo>
                <a:lnTo>
                  <a:pt x="0" y="363855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241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568288" cy="6857999"/>
          </a:xfrm>
          <a:custGeom>
            <a:avLst/>
            <a:gdLst>
              <a:gd name="connsiteX0" fmla="*/ 0 w 5568288"/>
              <a:gd name="connsiteY0" fmla="*/ 4287077 h 6857999"/>
              <a:gd name="connsiteX1" fmla="*/ 2394392 w 5568288"/>
              <a:gd name="connsiteY1" fmla="*/ 4287077 h 6857999"/>
              <a:gd name="connsiteX2" fmla="*/ 2394392 w 5568288"/>
              <a:gd name="connsiteY2" fmla="*/ 6857999 h 6857999"/>
              <a:gd name="connsiteX3" fmla="*/ 0 w 5568288"/>
              <a:gd name="connsiteY3" fmla="*/ 6857999 h 6857999"/>
              <a:gd name="connsiteX4" fmla="*/ 2653638 w 5568288"/>
              <a:gd name="connsiteY4" fmla="*/ 1866901 h 6857999"/>
              <a:gd name="connsiteX5" fmla="*/ 5568288 w 5568288"/>
              <a:gd name="connsiteY5" fmla="*/ 1866901 h 6857999"/>
              <a:gd name="connsiteX6" fmla="*/ 5568288 w 5568288"/>
              <a:gd name="connsiteY6" fmla="*/ 6857999 h 6857999"/>
              <a:gd name="connsiteX7" fmla="*/ 2653638 w 5568288"/>
              <a:gd name="connsiteY7" fmla="*/ 6857999 h 6857999"/>
              <a:gd name="connsiteX8" fmla="*/ 0 w 5568288"/>
              <a:gd name="connsiteY8" fmla="*/ 0 h 6857999"/>
              <a:gd name="connsiteX9" fmla="*/ 516340 w 5568288"/>
              <a:gd name="connsiteY9" fmla="*/ 0 h 6857999"/>
              <a:gd name="connsiteX10" fmla="*/ 2407928 w 5568288"/>
              <a:gd name="connsiteY10" fmla="*/ 0 h 6857999"/>
              <a:gd name="connsiteX11" fmla="*/ 2924268 w 5568288"/>
              <a:gd name="connsiteY11" fmla="*/ 0 h 6857999"/>
              <a:gd name="connsiteX12" fmla="*/ 2924268 w 5568288"/>
              <a:gd name="connsiteY12" fmla="*/ 1685497 h 6857999"/>
              <a:gd name="connsiteX13" fmla="*/ 2407928 w 5568288"/>
              <a:gd name="connsiteY13" fmla="*/ 1685497 h 6857999"/>
              <a:gd name="connsiteX14" fmla="*/ 2407928 w 5568288"/>
              <a:gd name="connsiteY14" fmla="*/ 4114800 h 6857999"/>
              <a:gd name="connsiteX15" fmla="*/ 0 w 5568288"/>
              <a:gd name="connsiteY15" fmla="*/ 41148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68288" h="6857999">
                <a:moveTo>
                  <a:pt x="0" y="4287077"/>
                </a:moveTo>
                <a:lnTo>
                  <a:pt x="2394392" y="4287077"/>
                </a:lnTo>
                <a:lnTo>
                  <a:pt x="2394392" y="6857999"/>
                </a:lnTo>
                <a:lnTo>
                  <a:pt x="0" y="6857999"/>
                </a:lnTo>
                <a:close/>
                <a:moveTo>
                  <a:pt x="2653638" y="1866901"/>
                </a:moveTo>
                <a:lnTo>
                  <a:pt x="5568288" y="1866901"/>
                </a:lnTo>
                <a:lnTo>
                  <a:pt x="5568288" y="6857999"/>
                </a:lnTo>
                <a:lnTo>
                  <a:pt x="2653638" y="6857999"/>
                </a:lnTo>
                <a:close/>
                <a:moveTo>
                  <a:pt x="0" y="0"/>
                </a:moveTo>
                <a:lnTo>
                  <a:pt x="516340" y="0"/>
                </a:lnTo>
                <a:lnTo>
                  <a:pt x="2407928" y="0"/>
                </a:lnTo>
                <a:lnTo>
                  <a:pt x="2924268" y="0"/>
                </a:lnTo>
                <a:lnTo>
                  <a:pt x="2924268" y="1685497"/>
                </a:lnTo>
                <a:lnTo>
                  <a:pt x="2407928" y="1685497"/>
                </a:lnTo>
                <a:lnTo>
                  <a:pt x="2407928" y="4114800"/>
                </a:lnTo>
                <a:lnTo>
                  <a:pt x="0" y="41148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1389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251818" y="630777"/>
            <a:ext cx="4916889" cy="5596445"/>
          </a:xfrm>
          <a:custGeom>
            <a:avLst/>
            <a:gdLst>
              <a:gd name="connsiteX0" fmla="*/ 4045768 w 4916889"/>
              <a:gd name="connsiteY0" fmla="*/ 3658076 h 5596445"/>
              <a:gd name="connsiteX1" fmla="*/ 4909216 w 4916889"/>
              <a:gd name="connsiteY1" fmla="*/ 3658346 h 5596445"/>
              <a:gd name="connsiteX2" fmla="*/ 4908946 w 4916889"/>
              <a:gd name="connsiteY2" fmla="*/ 4521796 h 5596445"/>
              <a:gd name="connsiteX3" fmla="*/ 4045497 w 4916889"/>
              <a:gd name="connsiteY3" fmla="*/ 4521524 h 5596445"/>
              <a:gd name="connsiteX4" fmla="*/ 2021278 w 4916889"/>
              <a:gd name="connsiteY4" fmla="*/ 3657270 h 5596445"/>
              <a:gd name="connsiteX5" fmla="*/ 3959846 w 4916889"/>
              <a:gd name="connsiteY5" fmla="*/ 3657877 h 5596445"/>
              <a:gd name="connsiteX6" fmla="*/ 3959239 w 4916889"/>
              <a:gd name="connsiteY6" fmla="*/ 5596445 h 5596445"/>
              <a:gd name="connsiteX7" fmla="*/ 2020671 w 4916889"/>
              <a:gd name="connsiteY7" fmla="*/ 5595837 h 5596445"/>
              <a:gd name="connsiteX8" fmla="*/ 1161889 w 4916889"/>
              <a:gd name="connsiteY8" fmla="*/ 3652280 h 5596445"/>
              <a:gd name="connsiteX9" fmla="*/ 1932753 w 4916889"/>
              <a:gd name="connsiteY9" fmla="*/ 3652521 h 5596445"/>
              <a:gd name="connsiteX10" fmla="*/ 1932515 w 4916889"/>
              <a:gd name="connsiteY10" fmla="*/ 4410179 h 5596445"/>
              <a:gd name="connsiteX11" fmla="*/ 1161651 w 4916889"/>
              <a:gd name="connsiteY11" fmla="*/ 4409937 h 5596445"/>
              <a:gd name="connsiteX12" fmla="*/ 2020659 w 4916889"/>
              <a:gd name="connsiteY12" fmla="*/ 1673491 h 5596445"/>
              <a:gd name="connsiteX13" fmla="*/ 4916889 w 4916889"/>
              <a:gd name="connsiteY13" fmla="*/ 1674399 h 5596445"/>
              <a:gd name="connsiteX14" fmla="*/ 4916295 w 4916889"/>
              <a:gd name="connsiteY14" fmla="*/ 3571860 h 5596445"/>
              <a:gd name="connsiteX15" fmla="*/ 2020065 w 4916889"/>
              <a:gd name="connsiteY15" fmla="*/ 3570951 h 5596445"/>
              <a:gd name="connsiteX16" fmla="*/ 595 w 4916889"/>
              <a:gd name="connsiteY16" fmla="*/ 1667378 h 5596445"/>
              <a:gd name="connsiteX17" fmla="*/ 1931131 w 4916889"/>
              <a:gd name="connsiteY17" fmla="*/ 1667984 h 5596445"/>
              <a:gd name="connsiteX18" fmla="*/ 1930537 w 4916889"/>
              <a:gd name="connsiteY18" fmla="*/ 3565444 h 5596445"/>
              <a:gd name="connsiteX19" fmla="*/ 0 w 4916889"/>
              <a:gd name="connsiteY19" fmla="*/ 3564838 h 5596445"/>
              <a:gd name="connsiteX20" fmla="*/ 1168830 w 4916889"/>
              <a:gd name="connsiteY20" fmla="*/ 817467 h 5596445"/>
              <a:gd name="connsiteX21" fmla="*/ 1939694 w 4916889"/>
              <a:gd name="connsiteY21" fmla="*/ 817708 h 5596445"/>
              <a:gd name="connsiteX22" fmla="*/ 1939456 w 4916889"/>
              <a:gd name="connsiteY22" fmla="*/ 1575365 h 5596445"/>
              <a:gd name="connsiteX23" fmla="*/ 1168592 w 4916889"/>
              <a:gd name="connsiteY23" fmla="*/ 1575123 h 5596445"/>
              <a:gd name="connsiteX24" fmla="*/ 2037158 w 4916889"/>
              <a:gd name="connsiteY24" fmla="*/ 0 h 5596445"/>
              <a:gd name="connsiteX25" fmla="*/ 3616249 w 4916889"/>
              <a:gd name="connsiteY25" fmla="*/ 495 h 5596445"/>
              <a:gd name="connsiteX26" fmla="*/ 3615754 w 4916889"/>
              <a:gd name="connsiteY26" fmla="*/ 1579586 h 5596445"/>
              <a:gd name="connsiteX27" fmla="*/ 2036664 w 4916889"/>
              <a:gd name="connsiteY27" fmla="*/ 1579090 h 5596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916889" h="5596445">
                <a:moveTo>
                  <a:pt x="4045768" y="3658076"/>
                </a:moveTo>
                <a:lnTo>
                  <a:pt x="4909216" y="3658346"/>
                </a:lnTo>
                <a:lnTo>
                  <a:pt x="4908946" y="4521796"/>
                </a:lnTo>
                <a:lnTo>
                  <a:pt x="4045497" y="4521524"/>
                </a:lnTo>
                <a:close/>
                <a:moveTo>
                  <a:pt x="2021278" y="3657270"/>
                </a:moveTo>
                <a:lnTo>
                  <a:pt x="3959846" y="3657877"/>
                </a:lnTo>
                <a:lnTo>
                  <a:pt x="3959239" y="5596445"/>
                </a:lnTo>
                <a:lnTo>
                  <a:pt x="2020671" y="5595837"/>
                </a:lnTo>
                <a:close/>
                <a:moveTo>
                  <a:pt x="1161889" y="3652280"/>
                </a:moveTo>
                <a:lnTo>
                  <a:pt x="1932753" y="3652521"/>
                </a:lnTo>
                <a:lnTo>
                  <a:pt x="1932515" y="4410179"/>
                </a:lnTo>
                <a:lnTo>
                  <a:pt x="1161651" y="4409937"/>
                </a:lnTo>
                <a:close/>
                <a:moveTo>
                  <a:pt x="2020659" y="1673491"/>
                </a:moveTo>
                <a:lnTo>
                  <a:pt x="4916889" y="1674399"/>
                </a:lnTo>
                <a:lnTo>
                  <a:pt x="4916295" y="3571860"/>
                </a:lnTo>
                <a:lnTo>
                  <a:pt x="2020065" y="3570951"/>
                </a:lnTo>
                <a:close/>
                <a:moveTo>
                  <a:pt x="595" y="1667378"/>
                </a:moveTo>
                <a:lnTo>
                  <a:pt x="1931131" y="1667984"/>
                </a:lnTo>
                <a:lnTo>
                  <a:pt x="1930537" y="3565444"/>
                </a:lnTo>
                <a:lnTo>
                  <a:pt x="0" y="3564838"/>
                </a:lnTo>
                <a:close/>
                <a:moveTo>
                  <a:pt x="1168830" y="817467"/>
                </a:moveTo>
                <a:lnTo>
                  <a:pt x="1939694" y="817708"/>
                </a:lnTo>
                <a:lnTo>
                  <a:pt x="1939456" y="1575365"/>
                </a:lnTo>
                <a:lnTo>
                  <a:pt x="1168592" y="1575123"/>
                </a:lnTo>
                <a:close/>
                <a:moveTo>
                  <a:pt x="2037158" y="0"/>
                </a:moveTo>
                <a:lnTo>
                  <a:pt x="3616249" y="495"/>
                </a:lnTo>
                <a:lnTo>
                  <a:pt x="3615754" y="1579586"/>
                </a:lnTo>
                <a:lnTo>
                  <a:pt x="2036664" y="157909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1160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9F68F03C-01BD-42EA-A003-7175F08961F3}"/>
              </a:ext>
            </a:extLst>
          </p:cNvPr>
          <p:cNvSpPr/>
          <p:nvPr userDrawn="1"/>
        </p:nvSpPr>
        <p:spPr>
          <a:xfrm>
            <a:off x="1610832" y="1156675"/>
            <a:ext cx="4544647" cy="4544647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030232" y="403381"/>
            <a:ext cx="5705848" cy="6051237"/>
          </a:xfrm>
          <a:custGeom>
            <a:avLst/>
            <a:gdLst>
              <a:gd name="connsiteX0" fmla="*/ 1343449 w 4461827"/>
              <a:gd name="connsiteY0" fmla="*/ 5092249 h 6051237"/>
              <a:gd name="connsiteX1" fmla="*/ 1801194 w 4461827"/>
              <a:gd name="connsiteY1" fmla="*/ 5092249 h 6051237"/>
              <a:gd name="connsiteX2" fmla="*/ 1801194 w 4461827"/>
              <a:gd name="connsiteY2" fmla="*/ 5675093 h 6051237"/>
              <a:gd name="connsiteX3" fmla="*/ 1343449 w 4461827"/>
              <a:gd name="connsiteY3" fmla="*/ 5675093 h 6051237"/>
              <a:gd name="connsiteX4" fmla="*/ 1915802 w 4461827"/>
              <a:gd name="connsiteY4" fmla="*/ 5092248 h 6051237"/>
              <a:gd name="connsiteX5" fmla="*/ 2867940 w 4461827"/>
              <a:gd name="connsiteY5" fmla="*/ 5092248 h 6051237"/>
              <a:gd name="connsiteX6" fmla="*/ 2867940 w 4461827"/>
              <a:gd name="connsiteY6" fmla="*/ 6051237 h 6051237"/>
              <a:gd name="connsiteX7" fmla="*/ 1915802 w 4461827"/>
              <a:gd name="connsiteY7" fmla="*/ 6051237 h 6051237"/>
              <a:gd name="connsiteX8" fmla="*/ 355352 w 4461827"/>
              <a:gd name="connsiteY8" fmla="*/ 4794469 h 6051237"/>
              <a:gd name="connsiteX9" fmla="*/ 1228841 w 4461827"/>
              <a:gd name="connsiteY9" fmla="*/ 4794469 h 6051237"/>
              <a:gd name="connsiteX10" fmla="*/ 1228841 w 4461827"/>
              <a:gd name="connsiteY10" fmla="*/ 5674242 h 6051237"/>
              <a:gd name="connsiteX11" fmla="*/ 355352 w 4461827"/>
              <a:gd name="connsiteY11" fmla="*/ 5674242 h 6051237"/>
              <a:gd name="connsiteX12" fmla="*/ 2982548 w 4461827"/>
              <a:gd name="connsiteY12" fmla="*/ 4369328 h 6051237"/>
              <a:gd name="connsiteX13" fmla="*/ 3934687 w 4461827"/>
              <a:gd name="connsiteY13" fmla="*/ 4369328 h 6051237"/>
              <a:gd name="connsiteX14" fmla="*/ 3934687 w 4461827"/>
              <a:gd name="connsiteY14" fmla="*/ 5328317 h 6051237"/>
              <a:gd name="connsiteX15" fmla="*/ 2982548 w 4461827"/>
              <a:gd name="connsiteY15" fmla="*/ 5328317 h 6051237"/>
              <a:gd name="connsiteX16" fmla="*/ 0 w 4461827"/>
              <a:gd name="connsiteY16" fmla="*/ 3445265 h 6051237"/>
              <a:gd name="connsiteX17" fmla="*/ 1228841 w 4461827"/>
              <a:gd name="connsiteY17" fmla="*/ 3445265 h 6051237"/>
              <a:gd name="connsiteX18" fmla="*/ 1228841 w 4461827"/>
              <a:gd name="connsiteY18" fmla="*/ 4682947 h 6051237"/>
              <a:gd name="connsiteX19" fmla="*/ 0 w 4461827"/>
              <a:gd name="connsiteY19" fmla="*/ 4682947 h 6051237"/>
              <a:gd name="connsiteX20" fmla="*/ 1343449 w 4461827"/>
              <a:gd name="connsiteY20" fmla="*/ 3440211 h 6051237"/>
              <a:gd name="connsiteX21" fmla="*/ 2867940 w 4461827"/>
              <a:gd name="connsiteY21" fmla="*/ 3440211 h 6051237"/>
              <a:gd name="connsiteX22" fmla="*/ 2867940 w 4461827"/>
              <a:gd name="connsiteY22" fmla="*/ 4975671 h 6051237"/>
              <a:gd name="connsiteX23" fmla="*/ 1343449 w 4461827"/>
              <a:gd name="connsiteY23" fmla="*/ 4975671 h 6051237"/>
              <a:gd name="connsiteX24" fmla="*/ 2982548 w 4461827"/>
              <a:gd name="connsiteY24" fmla="*/ 2989610 h 6051237"/>
              <a:gd name="connsiteX25" fmla="*/ 4207986 w 4461827"/>
              <a:gd name="connsiteY25" fmla="*/ 2989610 h 6051237"/>
              <a:gd name="connsiteX26" fmla="*/ 4207986 w 4461827"/>
              <a:gd name="connsiteY26" fmla="*/ 4223864 h 6051237"/>
              <a:gd name="connsiteX27" fmla="*/ 2982548 w 4461827"/>
              <a:gd name="connsiteY27" fmla="*/ 4223864 h 6051237"/>
              <a:gd name="connsiteX28" fmla="*/ 1642503 w 4461827"/>
              <a:gd name="connsiteY28" fmla="*/ 2089381 h 6051237"/>
              <a:gd name="connsiteX29" fmla="*/ 2867940 w 4461827"/>
              <a:gd name="connsiteY29" fmla="*/ 2089381 h 6051237"/>
              <a:gd name="connsiteX30" fmla="*/ 2867940 w 4461827"/>
              <a:gd name="connsiteY30" fmla="*/ 3323634 h 6051237"/>
              <a:gd name="connsiteX31" fmla="*/ 1642503 w 4461827"/>
              <a:gd name="connsiteY31" fmla="*/ 3323634 h 6051237"/>
              <a:gd name="connsiteX32" fmla="*/ 48616 w 4461827"/>
              <a:gd name="connsiteY32" fmla="*/ 1843823 h 6051237"/>
              <a:gd name="connsiteX33" fmla="*/ 1527895 w 4461827"/>
              <a:gd name="connsiteY33" fmla="*/ 1843823 h 6051237"/>
              <a:gd name="connsiteX34" fmla="*/ 1527895 w 4461827"/>
              <a:gd name="connsiteY34" fmla="*/ 3333743 h 6051237"/>
              <a:gd name="connsiteX35" fmla="*/ 48616 w 4461827"/>
              <a:gd name="connsiteY35" fmla="*/ 3333743 h 6051237"/>
              <a:gd name="connsiteX36" fmla="*/ 2982548 w 4461827"/>
              <a:gd name="connsiteY36" fmla="*/ 1354224 h 6051237"/>
              <a:gd name="connsiteX37" fmla="*/ 4461827 w 4461827"/>
              <a:gd name="connsiteY37" fmla="*/ 1354224 h 6051237"/>
              <a:gd name="connsiteX38" fmla="*/ 4461827 w 4461827"/>
              <a:gd name="connsiteY38" fmla="*/ 2844145 h 6051237"/>
              <a:gd name="connsiteX39" fmla="*/ 2982548 w 4461827"/>
              <a:gd name="connsiteY39" fmla="*/ 2844145 h 6051237"/>
              <a:gd name="connsiteX40" fmla="*/ 2109353 w 4461827"/>
              <a:gd name="connsiteY40" fmla="*/ 1208759 h 6051237"/>
              <a:gd name="connsiteX41" fmla="*/ 2867941 w 4461827"/>
              <a:gd name="connsiteY41" fmla="*/ 1208759 h 6051237"/>
              <a:gd name="connsiteX42" fmla="*/ 2867941 w 4461827"/>
              <a:gd name="connsiteY42" fmla="*/ 1972804 h 6051237"/>
              <a:gd name="connsiteX43" fmla="*/ 2109353 w 4461827"/>
              <a:gd name="connsiteY43" fmla="*/ 1972804 h 6051237"/>
              <a:gd name="connsiteX44" fmla="*/ 1642503 w 4461827"/>
              <a:gd name="connsiteY44" fmla="*/ 1208759 h 6051237"/>
              <a:gd name="connsiteX45" fmla="*/ 1985640 w 4461827"/>
              <a:gd name="connsiteY45" fmla="*/ 1208759 h 6051237"/>
              <a:gd name="connsiteX46" fmla="*/ 1985640 w 4461827"/>
              <a:gd name="connsiteY46" fmla="*/ 1972804 h 6051237"/>
              <a:gd name="connsiteX47" fmla="*/ 1642503 w 4461827"/>
              <a:gd name="connsiteY47" fmla="*/ 1972804 h 6051237"/>
              <a:gd name="connsiteX48" fmla="*/ 302457 w 4461827"/>
              <a:gd name="connsiteY48" fmla="*/ 640117 h 6051237"/>
              <a:gd name="connsiteX49" fmla="*/ 1527895 w 4461827"/>
              <a:gd name="connsiteY49" fmla="*/ 640117 h 6051237"/>
              <a:gd name="connsiteX50" fmla="*/ 1527895 w 4461827"/>
              <a:gd name="connsiteY50" fmla="*/ 1732299 h 6051237"/>
              <a:gd name="connsiteX51" fmla="*/ 302457 w 4461827"/>
              <a:gd name="connsiteY51" fmla="*/ 1732299 h 6051237"/>
              <a:gd name="connsiteX52" fmla="*/ 2982548 w 4461827"/>
              <a:gd name="connsiteY52" fmla="*/ 249770 h 6051237"/>
              <a:gd name="connsiteX53" fmla="*/ 3934687 w 4461827"/>
              <a:gd name="connsiteY53" fmla="*/ 249770 h 6051237"/>
              <a:gd name="connsiteX54" fmla="*/ 3934687 w 4461827"/>
              <a:gd name="connsiteY54" fmla="*/ 1208759 h 6051237"/>
              <a:gd name="connsiteX55" fmla="*/ 2982548 w 4461827"/>
              <a:gd name="connsiteY55" fmla="*/ 1208759 h 6051237"/>
              <a:gd name="connsiteX56" fmla="*/ 1642504 w 4461827"/>
              <a:gd name="connsiteY56" fmla="*/ 0 h 6051237"/>
              <a:gd name="connsiteX57" fmla="*/ 2867941 w 4461827"/>
              <a:gd name="connsiteY57" fmla="*/ 0 h 6051237"/>
              <a:gd name="connsiteX58" fmla="*/ 2867941 w 4461827"/>
              <a:gd name="connsiteY58" fmla="*/ 1092182 h 6051237"/>
              <a:gd name="connsiteX59" fmla="*/ 1642504 w 4461827"/>
              <a:gd name="connsiteY59" fmla="*/ 1092182 h 605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4461827" h="6051237">
                <a:moveTo>
                  <a:pt x="1343449" y="5092249"/>
                </a:moveTo>
                <a:lnTo>
                  <a:pt x="1801194" y="5092249"/>
                </a:lnTo>
                <a:lnTo>
                  <a:pt x="1801194" y="5675093"/>
                </a:lnTo>
                <a:lnTo>
                  <a:pt x="1343449" y="5675093"/>
                </a:lnTo>
                <a:close/>
                <a:moveTo>
                  <a:pt x="1915802" y="5092248"/>
                </a:moveTo>
                <a:lnTo>
                  <a:pt x="2867940" y="5092248"/>
                </a:lnTo>
                <a:lnTo>
                  <a:pt x="2867940" y="6051237"/>
                </a:lnTo>
                <a:lnTo>
                  <a:pt x="1915802" y="6051237"/>
                </a:lnTo>
                <a:close/>
                <a:moveTo>
                  <a:pt x="355352" y="4794469"/>
                </a:moveTo>
                <a:lnTo>
                  <a:pt x="1228841" y="4794469"/>
                </a:lnTo>
                <a:lnTo>
                  <a:pt x="1228841" y="5674242"/>
                </a:lnTo>
                <a:lnTo>
                  <a:pt x="355352" y="5674242"/>
                </a:lnTo>
                <a:close/>
                <a:moveTo>
                  <a:pt x="2982548" y="4369328"/>
                </a:moveTo>
                <a:lnTo>
                  <a:pt x="3934687" y="4369328"/>
                </a:lnTo>
                <a:lnTo>
                  <a:pt x="3934687" y="5328317"/>
                </a:lnTo>
                <a:lnTo>
                  <a:pt x="2982548" y="5328317"/>
                </a:lnTo>
                <a:close/>
                <a:moveTo>
                  <a:pt x="0" y="3445265"/>
                </a:moveTo>
                <a:lnTo>
                  <a:pt x="1228841" y="3445265"/>
                </a:lnTo>
                <a:lnTo>
                  <a:pt x="1228841" y="4682947"/>
                </a:lnTo>
                <a:lnTo>
                  <a:pt x="0" y="4682947"/>
                </a:lnTo>
                <a:close/>
                <a:moveTo>
                  <a:pt x="1343449" y="3440211"/>
                </a:moveTo>
                <a:lnTo>
                  <a:pt x="2867940" y="3440211"/>
                </a:lnTo>
                <a:lnTo>
                  <a:pt x="2867940" y="4975671"/>
                </a:lnTo>
                <a:lnTo>
                  <a:pt x="1343449" y="4975671"/>
                </a:lnTo>
                <a:close/>
                <a:moveTo>
                  <a:pt x="2982548" y="2989610"/>
                </a:moveTo>
                <a:lnTo>
                  <a:pt x="4207986" y="2989610"/>
                </a:lnTo>
                <a:lnTo>
                  <a:pt x="4207986" y="4223864"/>
                </a:lnTo>
                <a:lnTo>
                  <a:pt x="2982548" y="4223864"/>
                </a:lnTo>
                <a:close/>
                <a:moveTo>
                  <a:pt x="1642503" y="2089381"/>
                </a:moveTo>
                <a:lnTo>
                  <a:pt x="2867940" y="2089381"/>
                </a:lnTo>
                <a:lnTo>
                  <a:pt x="2867940" y="3323634"/>
                </a:lnTo>
                <a:lnTo>
                  <a:pt x="1642503" y="3323634"/>
                </a:lnTo>
                <a:close/>
                <a:moveTo>
                  <a:pt x="48616" y="1843823"/>
                </a:moveTo>
                <a:lnTo>
                  <a:pt x="1527895" y="1843823"/>
                </a:lnTo>
                <a:lnTo>
                  <a:pt x="1527895" y="3333743"/>
                </a:lnTo>
                <a:lnTo>
                  <a:pt x="48616" y="3333743"/>
                </a:lnTo>
                <a:close/>
                <a:moveTo>
                  <a:pt x="2982548" y="1354224"/>
                </a:moveTo>
                <a:lnTo>
                  <a:pt x="4461827" y="1354224"/>
                </a:lnTo>
                <a:lnTo>
                  <a:pt x="4461827" y="2844145"/>
                </a:lnTo>
                <a:lnTo>
                  <a:pt x="2982548" y="2844145"/>
                </a:lnTo>
                <a:close/>
                <a:moveTo>
                  <a:pt x="2109353" y="1208759"/>
                </a:moveTo>
                <a:lnTo>
                  <a:pt x="2867941" y="1208759"/>
                </a:lnTo>
                <a:lnTo>
                  <a:pt x="2867941" y="1972804"/>
                </a:lnTo>
                <a:lnTo>
                  <a:pt x="2109353" y="1972804"/>
                </a:lnTo>
                <a:close/>
                <a:moveTo>
                  <a:pt x="1642503" y="1208759"/>
                </a:moveTo>
                <a:lnTo>
                  <a:pt x="1985640" y="1208759"/>
                </a:lnTo>
                <a:lnTo>
                  <a:pt x="1985640" y="1972804"/>
                </a:lnTo>
                <a:lnTo>
                  <a:pt x="1642503" y="1972804"/>
                </a:lnTo>
                <a:close/>
                <a:moveTo>
                  <a:pt x="302457" y="640117"/>
                </a:moveTo>
                <a:lnTo>
                  <a:pt x="1527895" y="640117"/>
                </a:lnTo>
                <a:lnTo>
                  <a:pt x="1527895" y="1732299"/>
                </a:lnTo>
                <a:lnTo>
                  <a:pt x="302457" y="1732299"/>
                </a:lnTo>
                <a:close/>
                <a:moveTo>
                  <a:pt x="2982548" y="249770"/>
                </a:moveTo>
                <a:lnTo>
                  <a:pt x="3934687" y="249770"/>
                </a:lnTo>
                <a:lnTo>
                  <a:pt x="3934687" y="1208759"/>
                </a:lnTo>
                <a:lnTo>
                  <a:pt x="2982548" y="1208759"/>
                </a:lnTo>
                <a:close/>
                <a:moveTo>
                  <a:pt x="1642504" y="0"/>
                </a:moveTo>
                <a:lnTo>
                  <a:pt x="2867941" y="0"/>
                </a:lnTo>
                <a:lnTo>
                  <a:pt x="2867941" y="1092182"/>
                </a:lnTo>
                <a:lnTo>
                  <a:pt x="1642504" y="109218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23122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E2D616A-63D0-403F-B792-CBB8A067823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54388" y="3503526"/>
            <a:ext cx="4869873" cy="2473355"/>
          </a:xfrm>
          <a:custGeom>
            <a:avLst/>
            <a:gdLst>
              <a:gd name="connsiteX0" fmla="*/ 0 w 4869873"/>
              <a:gd name="connsiteY0" fmla="*/ 0 h 2473355"/>
              <a:gd name="connsiteX1" fmla="*/ 4869873 w 4869873"/>
              <a:gd name="connsiteY1" fmla="*/ 0 h 2473355"/>
              <a:gd name="connsiteX2" fmla="*/ 4869873 w 4869873"/>
              <a:gd name="connsiteY2" fmla="*/ 2473355 h 2473355"/>
              <a:gd name="connsiteX3" fmla="*/ 0 w 4869873"/>
              <a:gd name="connsiteY3" fmla="*/ 2473355 h 247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9873" h="2473355">
                <a:moveTo>
                  <a:pt x="0" y="0"/>
                </a:moveTo>
                <a:lnTo>
                  <a:pt x="4869873" y="0"/>
                </a:lnTo>
                <a:lnTo>
                  <a:pt x="4869873" y="2473355"/>
                </a:lnTo>
                <a:lnTo>
                  <a:pt x="0" y="247335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09D70F0-516E-4A5B-AE97-7514A642919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54387" y="820161"/>
            <a:ext cx="4869873" cy="2473355"/>
          </a:xfrm>
          <a:custGeom>
            <a:avLst/>
            <a:gdLst>
              <a:gd name="connsiteX0" fmla="*/ 0 w 4869873"/>
              <a:gd name="connsiteY0" fmla="*/ 0 h 2473355"/>
              <a:gd name="connsiteX1" fmla="*/ 4869873 w 4869873"/>
              <a:gd name="connsiteY1" fmla="*/ 0 h 2473355"/>
              <a:gd name="connsiteX2" fmla="*/ 4869873 w 4869873"/>
              <a:gd name="connsiteY2" fmla="*/ 2473355 h 2473355"/>
              <a:gd name="connsiteX3" fmla="*/ 0 w 4869873"/>
              <a:gd name="connsiteY3" fmla="*/ 2473355 h 247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9873" h="2473355">
                <a:moveTo>
                  <a:pt x="0" y="0"/>
                </a:moveTo>
                <a:lnTo>
                  <a:pt x="4869873" y="0"/>
                </a:lnTo>
                <a:lnTo>
                  <a:pt x="4869873" y="2473355"/>
                </a:lnTo>
                <a:lnTo>
                  <a:pt x="0" y="247335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284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3316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60" r:id="rId3"/>
    <p:sldLayoutId id="2147483661" r:id="rId4"/>
    <p:sldLayoutId id="2147483662" r:id="rId5"/>
    <p:sldLayoutId id="2147483663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hayurhama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hayurhama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9CC3852-6E1E-4965-B01B-4AD2106606A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6577B9-B939-4ADD-81E1-0F2E3885965F}"/>
              </a:ext>
            </a:extLst>
          </p:cNvPr>
          <p:cNvSpPr txBox="1"/>
          <p:nvPr/>
        </p:nvSpPr>
        <p:spPr>
          <a:xfrm>
            <a:off x="294968" y="1393666"/>
            <a:ext cx="1133167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Manajemen</a:t>
            </a:r>
            <a:r>
              <a:rPr lang="en-US" sz="8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dan</a:t>
            </a:r>
            <a:r>
              <a:rPr lang="id-ID" sz="8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8800" dirty="0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00000" scaled="0"/>
                </a:gradFill>
                <a:latin typeface="Aharoni" panose="02010803020104030203" pitchFamily="2" charset="-79"/>
                <a:cs typeface="Aharoni" panose="02010803020104030203" pitchFamily="2" charset="-79"/>
              </a:rPr>
              <a:t>Penilaian</a:t>
            </a:r>
            <a:r>
              <a:rPr lang="en-US" sz="88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00000" scaled="0"/>
                </a:gra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8800" dirty="0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00000" scaled="0"/>
                </a:gradFill>
                <a:latin typeface="Aharoni" panose="02010803020104030203" pitchFamily="2" charset="-79"/>
                <a:cs typeface="Aharoni" panose="02010803020104030203" pitchFamily="2" charset="-79"/>
              </a:rPr>
              <a:t>Kerja</a:t>
            </a:r>
            <a:endParaRPr lang="en-US" sz="8800" dirty="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400000" scaled="0"/>
              </a:gra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C63BB3-F4BC-4BF2-AE73-A3E12E18AED2}"/>
              </a:ext>
            </a:extLst>
          </p:cNvPr>
          <p:cNvGrpSpPr/>
          <p:nvPr/>
        </p:nvGrpSpPr>
        <p:grpSpPr>
          <a:xfrm>
            <a:off x="7575755" y="384911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87519E3-939F-443F-A2AD-75A9D2B39C76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D95B622-EAF6-40D3-B4A1-F6B704E2076D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0DEAE2C-5E83-4E1D-9533-86A54F0C2AA1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12CF09B-6F44-4BFE-BD5A-259C25F18385}"/>
              </a:ext>
            </a:extLst>
          </p:cNvPr>
          <p:cNvGrpSpPr/>
          <p:nvPr/>
        </p:nvGrpSpPr>
        <p:grpSpPr>
          <a:xfrm>
            <a:off x="565355" y="566466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88D09A6-6125-43B2-9A91-9CC0D3AFD975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91463BD-82C6-4A4F-9E47-CAF8362EB887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CC61646-C44F-438F-BA34-310B2EB31BB5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">
            <a:extLst>
              <a:ext uri="{FF2B5EF4-FFF2-40B4-BE49-F238E27FC236}">
                <a16:creationId xmlns:a16="http://schemas.microsoft.com/office/drawing/2014/main" id="{83BB0194-7243-4941-B752-1604A4FB7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9729" y="4176883"/>
            <a:ext cx="5142271" cy="267765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www.bhayurhama.com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dan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949931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59DCD2E-12F1-4DC4-BF45-5E7EF153026D}"/>
              </a:ext>
            </a:extLst>
          </p:cNvPr>
          <p:cNvSpPr/>
          <p:nvPr/>
        </p:nvSpPr>
        <p:spPr>
          <a:xfrm>
            <a:off x="422787" y="142086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 err="1">
                <a:cs typeface="Arial" pitchFamily="34" charset="0"/>
              </a:rPr>
              <a:t>Hubungan</a:t>
            </a:r>
            <a:r>
              <a:rPr lang="en-US" sz="2000" b="1" dirty="0">
                <a:cs typeface="Arial" pitchFamily="34" charset="0"/>
              </a:rPr>
              <a:t> </a:t>
            </a:r>
            <a:r>
              <a:rPr lang="en-US" sz="2000" b="1" dirty="0" err="1">
                <a:cs typeface="Arial" pitchFamily="34" charset="0"/>
              </a:rPr>
              <a:t>antara</a:t>
            </a:r>
            <a:r>
              <a:rPr lang="en-US" sz="2000" b="1" dirty="0">
                <a:cs typeface="Arial" pitchFamily="34" charset="0"/>
              </a:rPr>
              <a:t> </a:t>
            </a:r>
            <a:r>
              <a:rPr lang="en-US" sz="2000" b="1" dirty="0" err="1">
                <a:cs typeface="Arial" pitchFamily="34" charset="0"/>
              </a:rPr>
              <a:t>Strategi</a:t>
            </a:r>
            <a:r>
              <a:rPr lang="en-US" sz="2000" b="1" dirty="0">
                <a:cs typeface="Arial" pitchFamily="34" charset="0"/>
              </a:rPr>
              <a:t>, </a:t>
            </a:r>
            <a:r>
              <a:rPr lang="en-US" sz="2000" b="1" dirty="0" err="1">
                <a:cs typeface="Arial" pitchFamily="34" charset="0"/>
              </a:rPr>
              <a:t>Akibat</a:t>
            </a:r>
            <a:r>
              <a:rPr lang="en-US" sz="2000" b="1" dirty="0">
                <a:cs typeface="Arial" pitchFamily="34" charset="0"/>
              </a:rPr>
              <a:t>, dan Hasil </a:t>
            </a:r>
            <a:r>
              <a:rPr lang="en-US" sz="2000" b="1" dirty="0" err="1">
                <a:cs typeface="Arial" pitchFamily="34" charset="0"/>
              </a:rPr>
              <a:t>Organisasi</a:t>
            </a:r>
            <a:r>
              <a:rPr lang="en-US" sz="2000" b="1" dirty="0">
                <a:cs typeface="Arial" pitchFamily="34" charset="0"/>
              </a:rPr>
              <a:t> :</a:t>
            </a:r>
          </a:p>
          <a:p>
            <a:endParaRPr lang="en-US" sz="2000" b="1" dirty="0">
              <a:cs typeface="Arial" pitchFamily="34" charset="0"/>
            </a:endParaRPr>
          </a:p>
          <a:p>
            <a:pPr marL="457200" lvl="0" indent="-457200">
              <a:buFont typeface="Wingdings" pitchFamily="2" charset="2"/>
              <a:buChar char="ü"/>
            </a:pPr>
            <a:r>
              <a:rPr lang="en-US" sz="2000" dirty="0" err="1">
                <a:cs typeface="Arial" pitchFamily="34" charset="0"/>
              </a:rPr>
              <a:t>Strategi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Organisasi</a:t>
            </a:r>
            <a:endParaRPr lang="en-US" sz="2000" dirty="0">
              <a:cs typeface="Arial" pitchFamily="34" charset="0"/>
            </a:endParaRPr>
          </a:p>
          <a:p>
            <a:pPr marL="457200" lvl="0" indent="-457200">
              <a:buFont typeface="Wingdings" pitchFamily="2" charset="2"/>
              <a:buChar char="ü"/>
            </a:pPr>
            <a:r>
              <a:rPr lang="en-US" sz="2000" dirty="0" err="1">
                <a:cs typeface="Arial" pitchFamily="34" charset="0"/>
              </a:rPr>
              <a:t>Praktik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Manajemen</a:t>
            </a:r>
            <a:r>
              <a:rPr lang="en-US" sz="2000" dirty="0">
                <a:cs typeface="Arial" pitchFamily="34" charset="0"/>
              </a:rPr>
              <a:t> Kinerja</a:t>
            </a:r>
          </a:p>
          <a:p>
            <a:pPr marL="457200" lvl="0" indent="-457200">
              <a:buFont typeface="Wingdings" pitchFamily="2" charset="2"/>
              <a:buChar char="ü"/>
            </a:pPr>
            <a:r>
              <a:rPr lang="en-US" sz="2000" dirty="0">
                <a:cs typeface="Arial" pitchFamily="34" charset="0"/>
              </a:rPr>
              <a:t>Kinerja </a:t>
            </a:r>
            <a:r>
              <a:rPr lang="en-US" sz="2000" dirty="0" err="1">
                <a:cs typeface="Arial" pitchFamily="34" charset="0"/>
              </a:rPr>
              <a:t>karyawan</a:t>
            </a:r>
            <a:endParaRPr lang="en-US" sz="2000" dirty="0">
              <a:cs typeface="Arial" pitchFamily="34" charset="0"/>
            </a:endParaRPr>
          </a:p>
          <a:p>
            <a:pPr marL="457200" lvl="0" indent="-457200">
              <a:buFont typeface="Wingdings" pitchFamily="2" charset="2"/>
              <a:buChar char="ü"/>
            </a:pPr>
            <a:r>
              <a:rPr lang="en-US" sz="2000" dirty="0" err="1">
                <a:cs typeface="Arial" pitchFamily="34" charset="0"/>
              </a:rPr>
              <a:t>Akibat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manajemen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kinerja</a:t>
            </a:r>
            <a:r>
              <a:rPr lang="en-US" sz="2000" dirty="0">
                <a:cs typeface="Arial" pitchFamily="34" charset="0"/>
              </a:rPr>
              <a:t> </a:t>
            </a:r>
          </a:p>
          <a:p>
            <a:pPr marL="457200" lvl="0" indent="-457200">
              <a:buFont typeface="Wingdings" pitchFamily="2" charset="2"/>
              <a:buChar char="ü"/>
            </a:pPr>
            <a:r>
              <a:rPr lang="en-US" sz="2000" dirty="0">
                <a:cs typeface="Arial" pitchFamily="34" charset="0"/>
              </a:rPr>
              <a:t>Hasil </a:t>
            </a:r>
            <a:r>
              <a:rPr lang="en-US" sz="2000" dirty="0" err="1">
                <a:cs typeface="Arial" pitchFamily="34" charset="0"/>
              </a:rPr>
              <a:t>Organisasi</a:t>
            </a:r>
            <a:endParaRPr lang="en-US" sz="2000" dirty="0">
              <a:cs typeface="Arial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CC6EBB-2AE1-4936-85EA-5C23B0A64626}"/>
              </a:ext>
            </a:extLst>
          </p:cNvPr>
          <p:cNvSpPr/>
          <p:nvPr/>
        </p:nvSpPr>
        <p:spPr>
          <a:xfrm>
            <a:off x="422787" y="2801882"/>
            <a:ext cx="55134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>
                <a:cs typeface="Arial" pitchFamily="34" charset="0"/>
              </a:rPr>
              <a:t>Mengindetifikasi</a:t>
            </a:r>
            <a:r>
              <a:rPr lang="en-US" sz="2000" b="1" dirty="0">
                <a:cs typeface="Arial" pitchFamily="34" charset="0"/>
              </a:rPr>
              <a:t> dan </a:t>
            </a:r>
            <a:r>
              <a:rPr lang="en-US" sz="2000" b="1" dirty="0" err="1">
                <a:cs typeface="Arial" pitchFamily="34" charset="0"/>
              </a:rPr>
              <a:t>Mengukur</a:t>
            </a:r>
            <a:r>
              <a:rPr lang="en-US" sz="2000" b="1" dirty="0">
                <a:cs typeface="Arial" pitchFamily="34" charset="0"/>
              </a:rPr>
              <a:t> Kinerja </a:t>
            </a:r>
            <a:r>
              <a:rPr lang="en-US" sz="2000" b="1" dirty="0" err="1">
                <a:cs typeface="Arial" pitchFamily="34" charset="0"/>
              </a:rPr>
              <a:t>Karyawan</a:t>
            </a:r>
            <a:endParaRPr lang="en-US" sz="2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BDDC40-9B19-4215-9537-15B755323705}"/>
              </a:ext>
            </a:extLst>
          </p:cNvPr>
          <p:cNvSpPr/>
          <p:nvPr/>
        </p:nvSpPr>
        <p:spPr>
          <a:xfrm>
            <a:off x="422787" y="3311016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lvl="0" indent="-457200">
              <a:buFont typeface="Wingdings" pitchFamily="2" charset="2"/>
              <a:buChar char="ü"/>
            </a:pPr>
            <a:r>
              <a:rPr lang="en-US" dirty="0" err="1">
                <a:latin typeface="Arial" pitchFamily="34" charset="0"/>
                <a:cs typeface="Arial" pitchFamily="34" charset="0"/>
              </a:rPr>
              <a:t>Kualitas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dari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hasil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Font typeface="Wingdings" pitchFamily="2" charset="2"/>
              <a:buChar char="ü"/>
            </a:pPr>
            <a:r>
              <a:rPr lang="en-US" dirty="0" err="1">
                <a:latin typeface="Arial" pitchFamily="34" charset="0"/>
                <a:cs typeface="Arial" pitchFamily="34" charset="0"/>
              </a:rPr>
              <a:t>Kualitas</a:t>
            </a:r>
            <a:r>
              <a:rPr lang="en-US" dirty="0">
                <a:latin typeface="Arial" pitchFamily="34" charset="0"/>
                <a:cs typeface="Arial" pitchFamily="34" charset="0"/>
              </a:rPr>
              <a:t> dan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hasil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Font typeface="Wingdings" pitchFamily="2" charset="2"/>
              <a:buChar char="ü"/>
            </a:pPr>
            <a:r>
              <a:rPr lang="en-US" dirty="0" err="1">
                <a:latin typeface="Arial" pitchFamily="34" charset="0"/>
                <a:cs typeface="Arial" pitchFamily="34" charset="0"/>
              </a:rPr>
              <a:t>Ketetapan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waktu</a:t>
            </a:r>
            <a:r>
              <a:rPr lang="en-US" dirty="0">
                <a:latin typeface="Arial" pitchFamily="34" charset="0"/>
                <a:cs typeface="Arial" pitchFamily="34" charset="0"/>
              </a:rPr>
              <a:t> dan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hasil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Font typeface="Wingdings" pitchFamily="2" charset="2"/>
              <a:buChar char="ü"/>
            </a:pPr>
            <a:r>
              <a:rPr lang="en-US" dirty="0" err="1">
                <a:latin typeface="Arial" pitchFamily="34" charset="0"/>
                <a:cs typeface="Arial" pitchFamily="34" charset="0"/>
              </a:rPr>
              <a:t>Kehadiran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Font typeface="Wingdings" pitchFamily="2" charset="2"/>
              <a:buChar char="ü"/>
            </a:pPr>
            <a:r>
              <a:rPr lang="en-US" dirty="0" err="1">
                <a:latin typeface="Arial" pitchFamily="34" charset="0"/>
                <a:cs typeface="Arial" pitchFamily="34" charset="0"/>
              </a:rPr>
              <a:t>Kemampuan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bekerjasama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8F45E74-6FAB-474C-A2D3-9DC21FC722F3}"/>
              </a:ext>
            </a:extLst>
          </p:cNvPr>
          <p:cNvSpPr/>
          <p:nvPr/>
        </p:nvSpPr>
        <p:spPr>
          <a:xfrm>
            <a:off x="0" y="0"/>
            <a:ext cx="782320" cy="65024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1C60335-CF22-45F9-BC24-2998889DE2EA}"/>
              </a:ext>
            </a:extLst>
          </p:cNvPr>
          <p:cNvSpPr/>
          <p:nvPr/>
        </p:nvSpPr>
        <p:spPr>
          <a:xfrm>
            <a:off x="847171" y="665480"/>
            <a:ext cx="463469" cy="385221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8DCB3E6-5B59-4761-AC0D-550946E7F225}"/>
              </a:ext>
            </a:extLst>
          </p:cNvPr>
          <p:cNvSpPr txBox="1">
            <a:spLocks/>
          </p:cNvSpPr>
          <p:nvPr/>
        </p:nvSpPr>
        <p:spPr>
          <a:xfrm>
            <a:off x="1981200" y="650240"/>
            <a:ext cx="8229600" cy="49914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lIns="91439" tIns="45719" rIns="91439" bIns="45719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dirty="0" err="1">
                <a:cs typeface="Arial" pitchFamily="34" charset="0"/>
              </a:rPr>
              <a:t>Jenis</a:t>
            </a:r>
            <a:r>
              <a:rPr lang="en-US" sz="2000" b="1" dirty="0">
                <a:cs typeface="Arial" pitchFamily="34" charset="0"/>
              </a:rPr>
              <a:t> </a:t>
            </a:r>
            <a:r>
              <a:rPr lang="en-US" sz="2000" b="1" dirty="0" err="1">
                <a:cs typeface="Arial" pitchFamily="34" charset="0"/>
              </a:rPr>
              <a:t>Informasi</a:t>
            </a:r>
            <a:r>
              <a:rPr lang="en-US" sz="2000" b="1" dirty="0">
                <a:cs typeface="Arial" pitchFamily="34" charset="0"/>
              </a:rPr>
              <a:t> Kinerja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 err="1">
                <a:cs typeface="Arial" pitchFamily="34" charset="0"/>
              </a:rPr>
              <a:t>Informasi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berdasarkan-sifat</a:t>
            </a:r>
            <a:r>
              <a:rPr lang="en-US" sz="2000" dirty="0">
                <a:cs typeface="Arial" pitchFamily="34" charset="0"/>
              </a:rPr>
              <a:t>/</a:t>
            </a:r>
            <a:r>
              <a:rPr lang="en-US" sz="2000" dirty="0" err="1">
                <a:cs typeface="Arial" pitchFamily="34" charset="0"/>
              </a:rPr>
              <a:t>Perilaku</a:t>
            </a:r>
            <a:r>
              <a:rPr lang="en-US" sz="2000" dirty="0">
                <a:cs typeface="Arial" pitchFamily="34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 err="1">
                <a:cs typeface="Arial" pitchFamily="34" charset="0"/>
              </a:rPr>
              <a:t>Informasi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berasal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hasil</a:t>
            </a:r>
            <a:r>
              <a:rPr lang="en-US" sz="2000" dirty="0">
                <a:cs typeface="Arial" pitchFamily="34" charset="0"/>
              </a:rPr>
              <a:t> </a:t>
            </a:r>
            <a:endParaRPr lang="en-US" sz="2000" b="1" dirty="0">
              <a:cs typeface="Arial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b="1" dirty="0" err="1">
                <a:cs typeface="Arial" pitchFamily="34" charset="0"/>
              </a:rPr>
              <a:t>Relevansi</a:t>
            </a:r>
            <a:r>
              <a:rPr lang="en-US" sz="2000" b="1" dirty="0">
                <a:cs typeface="Arial" pitchFamily="34" charset="0"/>
              </a:rPr>
              <a:t> </a:t>
            </a:r>
            <a:r>
              <a:rPr lang="en-US" sz="2000" b="1" dirty="0" err="1">
                <a:cs typeface="Arial" pitchFamily="34" charset="0"/>
              </a:rPr>
              <a:t>dari</a:t>
            </a:r>
            <a:r>
              <a:rPr lang="en-US" sz="2000" b="1" dirty="0">
                <a:cs typeface="Arial" pitchFamily="34" charset="0"/>
              </a:rPr>
              <a:t> </a:t>
            </a:r>
            <a:r>
              <a:rPr lang="en-US" sz="2000" b="1" dirty="0" err="1">
                <a:cs typeface="Arial" pitchFamily="34" charset="0"/>
              </a:rPr>
              <a:t>Kriteria</a:t>
            </a:r>
            <a:r>
              <a:rPr lang="en-US" sz="2000" b="1" dirty="0">
                <a:cs typeface="Arial" pitchFamily="34" charset="0"/>
              </a:rPr>
              <a:t> Kinerja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 err="1">
                <a:cs typeface="Arial" pitchFamily="34" charset="0"/>
              </a:rPr>
              <a:t>Sebagai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contoh</a:t>
            </a:r>
            <a:r>
              <a:rPr lang="en-US" sz="2000" dirty="0">
                <a:cs typeface="Arial" pitchFamily="34" charset="0"/>
              </a:rPr>
              <a:t>, </a:t>
            </a:r>
            <a:r>
              <a:rPr lang="en-US" sz="2000" dirty="0" err="1">
                <a:cs typeface="Arial" pitchFamily="34" charset="0"/>
              </a:rPr>
              <a:t>mengukur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sifat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layanan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pelanggan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dalam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pusat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klaim</a:t>
            </a:r>
            <a:r>
              <a:rPr lang="en-US" sz="2000" dirty="0">
                <a:cs typeface="Arial" pitchFamily="34" charset="0"/>
              </a:rPr>
              <a:t> pada “</a:t>
            </a:r>
            <a:r>
              <a:rPr lang="en-US" sz="2000" dirty="0" err="1">
                <a:cs typeface="Arial" pitchFamily="34" charset="0"/>
              </a:rPr>
              <a:t>sikap</a:t>
            </a:r>
            <a:r>
              <a:rPr lang="en-US" sz="2000" dirty="0">
                <a:cs typeface="Arial" pitchFamily="34" charset="0"/>
              </a:rPr>
              <a:t>” .</a:t>
            </a:r>
            <a:endParaRPr lang="en-US" sz="2000" b="1" dirty="0">
              <a:cs typeface="Arial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b="1" dirty="0" err="1">
                <a:cs typeface="Arial" pitchFamily="34" charset="0"/>
              </a:rPr>
              <a:t>Masalah</a:t>
            </a:r>
            <a:r>
              <a:rPr lang="en-US" sz="2000" b="1" dirty="0">
                <a:cs typeface="Arial" pitchFamily="34" charset="0"/>
              </a:rPr>
              <a:t> </a:t>
            </a:r>
            <a:r>
              <a:rPr lang="en-US" sz="2000" b="1" dirty="0" err="1">
                <a:cs typeface="Arial" pitchFamily="34" charset="0"/>
              </a:rPr>
              <a:t>Potensial</a:t>
            </a:r>
            <a:r>
              <a:rPr lang="en-US" sz="2000" b="1" dirty="0">
                <a:cs typeface="Arial" pitchFamily="34" charset="0"/>
              </a:rPr>
              <a:t> pada </a:t>
            </a:r>
            <a:r>
              <a:rPr lang="en-US" sz="2000" b="1" dirty="0" err="1">
                <a:cs typeface="Arial" pitchFamily="34" charset="0"/>
              </a:rPr>
              <a:t>Kriteria</a:t>
            </a:r>
            <a:r>
              <a:rPr lang="en-US" sz="2000" b="1" dirty="0">
                <a:cs typeface="Arial" pitchFamily="34" charset="0"/>
              </a:rPr>
              <a:t> Kinerja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 err="1">
                <a:cs typeface="Arial" pitchFamily="34" charset="0"/>
              </a:rPr>
              <a:t>Contoh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ketika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mengukur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kinerja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dari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seorang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kurang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sempurna</a:t>
            </a:r>
            <a:r>
              <a:rPr lang="en-US" sz="2000" dirty="0">
                <a:cs typeface="Arial" pitchFamily="34" charset="0"/>
              </a:rPr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b="1" dirty="0" err="1">
                <a:cs typeface="Arial" pitchFamily="34" charset="0"/>
              </a:rPr>
              <a:t>Standar</a:t>
            </a:r>
            <a:r>
              <a:rPr lang="en-US" sz="2000" b="1" dirty="0">
                <a:cs typeface="Arial" pitchFamily="34" charset="0"/>
              </a:rPr>
              <a:t> Kinerja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 err="1">
                <a:cs typeface="Arial" pitchFamily="34" charset="0"/>
              </a:rPr>
              <a:t>Standar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kinerja</a:t>
            </a:r>
            <a:r>
              <a:rPr lang="en-US" sz="2000" dirty="0">
                <a:cs typeface="Arial" pitchFamily="34" charset="0"/>
              </a:rPr>
              <a:t> (</a:t>
            </a:r>
            <a:r>
              <a:rPr lang="en-US" sz="2000" dirty="0" err="1">
                <a:cs typeface="Arial" pitchFamily="34" charset="0"/>
              </a:rPr>
              <a:t>perfomence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standar</a:t>
            </a:r>
            <a:r>
              <a:rPr lang="en-US" sz="2000" dirty="0">
                <a:cs typeface="Arial" pitchFamily="34" charset="0"/>
              </a:rPr>
              <a:t> )</a:t>
            </a:r>
            <a:r>
              <a:rPr lang="en-US" sz="2000" dirty="0" err="1">
                <a:cs typeface="Arial" pitchFamily="34" charset="0"/>
              </a:rPr>
              <a:t>mendifinisikan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tingkat</a:t>
            </a:r>
            <a:r>
              <a:rPr lang="en-US" sz="2000" dirty="0">
                <a:cs typeface="Arial" pitchFamily="34" charset="0"/>
              </a:rPr>
              <a:t> yang </a:t>
            </a:r>
            <a:r>
              <a:rPr lang="en-US" sz="2000" dirty="0" err="1">
                <a:cs typeface="Arial" pitchFamily="34" charset="0"/>
              </a:rPr>
              <a:t>diharapkan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dari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kinerja</a:t>
            </a:r>
            <a:r>
              <a:rPr lang="en-US" sz="2000" dirty="0">
                <a:cs typeface="Arial" pitchFamily="34" charset="0"/>
              </a:rPr>
              <a:t>, dan </a:t>
            </a:r>
            <a:r>
              <a:rPr lang="en-US" sz="2000" dirty="0" err="1">
                <a:cs typeface="Arial" pitchFamily="34" charset="0"/>
              </a:rPr>
              <a:t>merupakan</a:t>
            </a:r>
            <a:r>
              <a:rPr lang="en-US" sz="2000" dirty="0">
                <a:cs typeface="Arial" pitchFamily="34" charset="0"/>
              </a:rPr>
              <a:t> “</a:t>
            </a:r>
            <a:r>
              <a:rPr lang="en-US" sz="2000" dirty="0" err="1">
                <a:cs typeface="Arial" pitchFamily="34" charset="0"/>
              </a:rPr>
              <a:t>pembandingan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kinerja</a:t>
            </a:r>
            <a:r>
              <a:rPr lang="en-US" sz="2000" dirty="0">
                <a:cs typeface="Arial" pitchFamily="34" charset="0"/>
              </a:rPr>
              <a:t>” (benchmarks), </a:t>
            </a:r>
            <a:r>
              <a:rPr lang="en-US" sz="2000" dirty="0" err="1">
                <a:cs typeface="Arial" pitchFamily="34" charset="0"/>
              </a:rPr>
              <a:t>atau</a:t>
            </a:r>
            <a:r>
              <a:rPr lang="en-US" sz="2000" dirty="0">
                <a:cs typeface="Arial" pitchFamily="34" charset="0"/>
              </a:rPr>
              <a:t> “ </a:t>
            </a:r>
            <a:r>
              <a:rPr lang="en-US" sz="2000" dirty="0" err="1">
                <a:cs typeface="Arial" pitchFamily="34" charset="0"/>
              </a:rPr>
              <a:t>tujuan</a:t>
            </a:r>
            <a:r>
              <a:rPr lang="en-US" sz="2000" dirty="0">
                <a:cs typeface="Arial" pitchFamily="34" charset="0"/>
              </a:rPr>
              <a:t>,” </a:t>
            </a:r>
            <a:r>
              <a:rPr lang="en-US" sz="2000" dirty="0" err="1">
                <a:cs typeface="Arial" pitchFamily="34" charset="0"/>
              </a:rPr>
              <a:t>atau</a:t>
            </a:r>
            <a:r>
              <a:rPr lang="en-US" sz="2000" dirty="0">
                <a:cs typeface="Arial" pitchFamily="34" charset="0"/>
              </a:rPr>
              <a:t> “target” </a:t>
            </a:r>
            <a:r>
              <a:rPr lang="en-US" sz="2000" dirty="0" err="1">
                <a:cs typeface="Arial" pitchFamily="34" charset="0"/>
              </a:rPr>
              <a:t>tergantung</a:t>
            </a:r>
            <a:r>
              <a:rPr lang="en-US" sz="2000" dirty="0">
                <a:cs typeface="Arial" pitchFamily="34" charset="0"/>
              </a:rPr>
              <a:t> pada </a:t>
            </a:r>
            <a:r>
              <a:rPr lang="en-US" sz="2000" dirty="0" err="1">
                <a:cs typeface="Arial" pitchFamily="34" charset="0"/>
              </a:rPr>
              <a:t>pendekatan</a:t>
            </a:r>
            <a:r>
              <a:rPr lang="en-US" sz="2000" dirty="0">
                <a:cs typeface="Arial" pitchFamily="34" charset="0"/>
              </a:rPr>
              <a:t> yang </a:t>
            </a:r>
            <a:r>
              <a:rPr lang="en-US" sz="2000" dirty="0" err="1">
                <a:cs typeface="Arial" pitchFamily="34" charset="0"/>
              </a:rPr>
              <a:t>diambil</a:t>
            </a:r>
            <a:r>
              <a:rPr lang="en-US" sz="2000" dirty="0"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AC7D42DC-EBE9-45A7-9862-AF5E9BE6474D}"/>
              </a:ext>
            </a:extLst>
          </p:cNvPr>
          <p:cNvSpPr/>
          <p:nvPr/>
        </p:nvSpPr>
        <p:spPr>
          <a:xfrm>
            <a:off x="10397571" y="959910"/>
            <a:ext cx="1221594" cy="1015351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C2F5584-A02B-4194-ADA4-1A051BFF149A}"/>
              </a:ext>
            </a:extLst>
          </p:cNvPr>
          <p:cNvSpPr txBox="1">
            <a:spLocks/>
          </p:cNvSpPr>
          <p:nvPr/>
        </p:nvSpPr>
        <p:spPr>
          <a:xfrm>
            <a:off x="533400" y="457200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err="1">
                <a:latin typeface="+mn-lt"/>
              </a:rPr>
              <a:t>Istilah</a:t>
            </a:r>
            <a:r>
              <a:rPr lang="en-US" sz="3200" b="1" dirty="0">
                <a:latin typeface="+mn-lt"/>
              </a:rPr>
              <a:t> yang </a:t>
            </a:r>
            <a:r>
              <a:rPr lang="en-US" sz="3200" b="1" dirty="0" err="1">
                <a:latin typeface="+mn-lt"/>
              </a:rPr>
              <a:t>Mendefinisikan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Standar</a:t>
            </a:r>
            <a:r>
              <a:rPr lang="en-US" sz="3200" b="1" dirty="0">
                <a:latin typeface="+mn-lt"/>
              </a:rPr>
              <a:t> pada Satu Perusahaan </a:t>
            </a:r>
            <a:br>
              <a:rPr lang="en-US" sz="3200" b="1" dirty="0">
                <a:latin typeface="+mn-lt"/>
              </a:rPr>
            </a:br>
            <a:endParaRPr lang="en-US" sz="3200" b="1" dirty="0">
              <a:latin typeface="+mn-lt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73B90D7-77B7-4310-9483-792D0FBFE364}"/>
              </a:ext>
            </a:extLst>
          </p:cNvPr>
          <p:cNvSpPr txBox="1">
            <a:spLocks/>
          </p:cNvSpPr>
          <p:nvPr/>
        </p:nvSpPr>
        <p:spPr>
          <a:xfrm>
            <a:off x="533400" y="1600200"/>
            <a:ext cx="8229600" cy="216063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000" b="1" dirty="0" err="1"/>
              <a:t>Penggunaan-penggunaan</a:t>
            </a:r>
            <a:r>
              <a:rPr lang="en-US" sz="2000" b="1" dirty="0"/>
              <a:t> </a:t>
            </a:r>
            <a:r>
              <a:rPr lang="en-US" sz="2000" b="1" dirty="0" err="1"/>
              <a:t>dalam</a:t>
            </a:r>
            <a:r>
              <a:rPr lang="en-US" sz="2000" b="1" dirty="0"/>
              <a:t> </a:t>
            </a:r>
            <a:r>
              <a:rPr lang="en-US" sz="2000" b="1" dirty="0" err="1"/>
              <a:t>Penilaian</a:t>
            </a:r>
            <a:r>
              <a:rPr lang="en-US" sz="2000" b="1" dirty="0"/>
              <a:t> Kinerja : </a:t>
            </a:r>
            <a:endParaRPr lang="en-US" sz="2000" dirty="0"/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en-US" sz="2000" dirty="0" err="1"/>
              <a:t>Penilaian</a:t>
            </a:r>
            <a:r>
              <a:rPr lang="en-US" sz="2000" dirty="0"/>
              <a:t> Kinerja (</a:t>
            </a:r>
            <a:r>
              <a:rPr lang="en-US" sz="2000" dirty="0" err="1"/>
              <a:t>performen</a:t>
            </a:r>
            <a:r>
              <a:rPr lang="en-US" sz="2000" dirty="0"/>
              <a:t> appraisal) </a:t>
            </a:r>
            <a:r>
              <a:rPr lang="en-US" sz="2000" dirty="0" err="1"/>
              <a:t>adalah</a:t>
            </a:r>
            <a:r>
              <a:rPr lang="en-US" sz="2000" dirty="0"/>
              <a:t> proses </a:t>
            </a:r>
            <a:r>
              <a:rPr lang="en-US" sz="2000" dirty="0" err="1"/>
              <a:t>mengevaluasi</a:t>
            </a:r>
            <a:r>
              <a:rPr lang="en-US" sz="2000" dirty="0"/>
              <a:t> </a:t>
            </a:r>
            <a:r>
              <a:rPr lang="en-US" sz="2000" dirty="0" err="1"/>
              <a:t>seberapa</a:t>
            </a:r>
            <a:r>
              <a:rPr lang="en-US" sz="2000" dirty="0"/>
              <a:t> </a:t>
            </a:r>
            <a:r>
              <a:rPr lang="en-US" sz="2000" dirty="0" err="1"/>
              <a:t>baik</a:t>
            </a:r>
            <a:r>
              <a:rPr lang="en-US" sz="2000" dirty="0"/>
              <a:t> </a:t>
            </a:r>
            <a:r>
              <a:rPr lang="en-US" sz="2000" dirty="0" err="1"/>
              <a:t>karyawan</a:t>
            </a:r>
            <a:r>
              <a:rPr lang="en-US" sz="2000" dirty="0"/>
              <a:t> </a:t>
            </a:r>
            <a:r>
              <a:rPr lang="en-US" sz="2000" dirty="0" err="1"/>
              <a:t>melakukan</a:t>
            </a:r>
            <a:r>
              <a:rPr lang="en-US" sz="2000" dirty="0"/>
              <a:t> </a:t>
            </a:r>
            <a:r>
              <a:rPr lang="en-US" sz="2000" dirty="0" err="1"/>
              <a:t>pekerjaan</a:t>
            </a:r>
            <a:r>
              <a:rPr lang="en-US" sz="2000" dirty="0"/>
              <a:t> </a:t>
            </a:r>
            <a:r>
              <a:rPr lang="en-US" sz="2000" dirty="0" err="1"/>
              <a:t>mereka</a:t>
            </a:r>
            <a:r>
              <a:rPr lang="en-US" sz="2000" dirty="0"/>
              <a:t> </a:t>
            </a:r>
            <a:r>
              <a:rPr lang="en-US" sz="2000" dirty="0" err="1"/>
              <a:t>jika</a:t>
            </a:r>
            <a:r>
              <a:rPr lang="en-US" sz="2000" dirty="0"/>
              <a:t> </a:t>
            </a:r>
            <a:r>
              <a:rPr lang="en-US" sz="2000" dirty="0" err="1"/>
              <a:t>dibandingkan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seperangkat</a:t>
            </a:r>
            <a:r>
              <a:rPr lang="en-US" sz="2000" dirty="0"/>
              <a:t> </a:t>
            </a:r>
            <a:r>
              <a:rPr lang="en-US" sz="2000" dirty="0" err="1"/>
              <a:t>standar</a:t>
            </a:r>
            <a:r>
              <a:rPr lang="en-US" sz="2000" dirty="0"/>
              <a:t>, dan </a:t>
            </a:r>
            <a:r>
              <a:rPr lang="en-US" sz="2000" dirty="0" err="1"/>
              <a:t>kemudian</a:t>
            </a:r>
            <a:r>
              <a:rPr lang="en-US" sz="2000" dirty="0"/>
              <a:t> </a:t>
            </a:r>
            <a:r>
              <a:rPr lang="en-US" sz="2000" dirty="0" err="1"/>
              <a:t>mengomunikasikan</a:t>
            </a:r>
            <a:r>
              <a:rPr lang="en-US" sz="2000" dirty="0"/>
              <a:t> </a:t>
            </a:r>
            <a:r>
              <a:rPr lang="en-US" sz="2000" dirty="0" err="1"/>
              <a:t>informasi</a:t>
            </a:r>
            <a:r>
              <a:rPr lang="en-US" sz="2000" dirty="0"/>
              <a:t> </a:t>
            </a:r>
            <a:r>
              <a:rPr lang="en-US" sz="2000" dirty="0" err="1"/>
              <a:t>tersebut</a:t>
            </a:r>
            <a:r>
              <a:rPr lang="en-US" sz="2000" dirty="0"/>
              <a:t> </a:t>
            </a:r>
            <a:r>
              <a:rPr lang="en-US" sz="2000" dirty="0" err="1"/>
              <a:t>kepada</a:t>
            </a:r>
            <a:r>
              <a:rPr lang="en-US" sz="2000" dirty="0"/>
              <a:t> </a:t>
            </a:r>
            <a:r>
              <a:rPr lang="en-US" sz="2000" dirty="0" err="1"/>
              <a:t>karyawan</a:t>
            </a:r>
            <a:r>
              <a:rPr lang="en-US" sz="2000" dirty="0"/>
              <a:t> </a:t>
            </a:r>
            <a:r>
              <a:rPr lang="en-US" sz="2000" dirty="0" err="1"/>
              <a:t>Penilian</a:t>
            </a:r>
            <a:r>
              <a:rPr lang="en-US" sz="2000" dirty="0"/>
              <a:t> </a:t>
            </a:r>
            <a:r>
              <a:rPr lang="en-US" sz="2000" dirty="0" err="1"/>
              <a:t>kinerja</a:t>
            </a:r>
            <a:r>
              <a:rPr lang="en-US" sz="2000" dirty="0"/>
              <a:t> juga </a:t>
            </a:r>
            <a:r>
              <a:rPr lang="en-US" sz="2000" dirty="0" err="1"/>
              <a:t>disebut</a:t>
            </a:r>
            <a:r>
              <a:rPr lang="en-US" sz="2000" dirty="0"/>
              <a:t> </a:t>
            </a:r>
            <a:r>
              <a:rPr lang="en-US" sz="2000" dirty="0" err="1"/>
              <a:t>pemeringkatan</a:t>
            </a:r>
            <a:r>
              <a:rPr lang="en-US" sz="2000" dirty="0"/>
              <a:t> </a:t>
            </a:r>
            <a:r>
              <a:rPr lang="en-US" sz="2000" dirty="0" err="1"/>
              <a:t>karyawan</a:t>
            </a:r>
            <a:r>
              <a:rPr lang="en-US" sz="2000" dirty="0"/>
              <a:t>, </a:t>
            </a:r>
            <a:r>
              <a:rPr lang="en-US" sz="2000" dirty="0" err="1"/>
              <a:t>evaluasi</a:t>
            </a:r>
            <a:r>
              <a:rPr lang="en-US" sz="2000" dirty="0"/>
              <a:t> </a:t>
            </a:r>
            <a:r>
              <a:rPr lang="en-US" sz="2000" dirty="0" err="1"/>
              <a:t>karyawan</a:t>
            </a:r>
            <a:r>
              <a:rPr lang="en-US" sz="2000" dirty="0"/>
              <a:t>, </a:t>
            </a:r>
            <a:r>
              <a:rPr lang="en-US" sz="2000" dirty="0" err="1"/>
              <a:t>tinjauan</a:t>
            </a:r>
            <a:r>
              <a:rPr lang="en-US" sz="2000" dirty="0"/>
              <a:t> </a:t>
            </a:r>
            <a:r>
              <a:rPr lang="en-US" sz="2000" dirty="0" err="1"/>
              <a:t>kinerja</a:t>
            </a:r>
            <a:r>
              <a:rPr lang="en-US" sz="2000" dirty="0"/>
              <a:t> </a:t>
            </a:r>
            <a:r>
              <a:rPr lang="en-US" sz="2000" dirty="0" err="1"/>
              <a:t>evaluasi</a:t>
            </a:r>
            <a:r>
              <a:rPr lang="en-US" sz="2000" dirty="0"/>
              <a:t> </a:t>
            </a:r>
            <a:r>
              <a:rPr lang="en-US" sz="2000" dirty="0" err="1"/>
              <a:t>kinerja</a:t>
            </a:r>
            <a:r>
              <a:rPr lang="en-US" sz="2000" dirty="0"/>
              <a:t> dan </a:t>
            </a:r>
            <a:r>
              <a:rPr lang="en-US" sz="2000" dirty="0" err="1"/>
              <a:t>penilaian</a:t>
            </a:r>
            <a:r>
              <a:rPr lang="en-US" sz="2000" dirty="0"/>
              <a:t> </a:t>
            </a:r>
            <a:r>
              <a:rPr lang="en-US" sz="2000" dirty="0" err="1"/>
              <a:t>hasil</a:t>
            </a:r>
            <a:r>
              <a:rPr lang="en-US" sz="2000" dirty="0"/>
              <a:t>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C426944-B4E6-45D6-86E5-4AC87B373A6B}"/>
              </a:ext>
            </a:extLst>
          </p:cNvPr>
          <p:cNvSpPr/>
          <p:nvPr/>
        </p:nvSpPr>
        <p:spPr>
          <a:xfrm>
            <a:off x="533399" y="4018314"/>
            <a:ext cx="82295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 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Peran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Penilaian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Kinerja yang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Berkonflik</a:t>
            </a:r>
            <a:endParaRPr lang="en-US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4BEEDE-5B15-4618-97E6-F70006FAE1C3}"/>
              </a:ext>
            </a:extLst>
          </p:cNvPr>
          <p:cNvSpPr/>
          <p:nvPr/>
        </p:nvSpPr>
        <p:spPr>
          <a:xfrm>
            <a:off x="533398" y="4603089"/>
            <a:ext cx="8229600" cy="224676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Penilaian</a:t>
            </a:r>
            <a:r>
              <a:rPr lang="en-US" sz="2000" dirty="0">
                <a:cs typeface="Arial" pitchFamily="34" charset="0"/>
              </a:rPr>
              <a:t> Kinerja :</a:t>
            </a:r>
          </a:p>
          <a:p>
            <a:r>
              <a:rPr lang="en-US" sz="2000" dirty="0" err="1">
                <a:cs typeface="Arial" pitchFamily="34" charset="0"/>
              </a:rPr>
              <a:t>Penggunaan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Administratif</a:t>
            </a:r>
            <a:endParaRPr lang="en-US" sz="2000" dirty="0"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000" dirty="0" err="1">
                <a:cs typeface="Arial" pitchFamily="34" charset="0"/>
              </a:rPr>
              <a:t>Kompensasi</a:t>
            </a:r>
            <a:endParaRPr lang="en-US" sz="2000" dirty="0"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000" dirty="0" err="1">
                <a:cs typeface="Arial" pitchFamily="34" charset="0"/>
              </a:rPr>
              <a:t>Promosi</a:t>
            </a:r>
            <a:endParaRPr lang="en-US" sz="2000" dirty="0"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000" dirty="0" err="1">
                <a:cs typeface="Arial" pitchFamily="34" charset="0"/>
              </a:rPr>
              <a:t>Pemecatan</a:t>
            </a:r>
            <a:endParaRPr lang="en-US" sz="2000" dirty="0"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000" dirty="0" err="1">
                <a:cs typeface="Arial" pitchFamily="34" charset="0"/>
              </a:rPr>
              <a:t>Perampingan</a:t>
            </a:r>
            <a:endParaRPr lang="en-US" sz="2000" dirty="0"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000" dirty="0" err="1">
                <a:cs typeface="Arial" pitchFamily="34" charset="0"/>
              </a:rPr>
              <a:t>Pemberhentian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sementara</a:t>
            </a:r>
            <a:endParaRPr lang="en-US" sz="2000" dirty="0">
              <a:cs typeface="Arial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625A027-B5E9-4E3B-B780-CD5637CB61B0}"/>
              </a:ext>
            </a:extLst>
          </p:cNvPr>
          <p:cNvSpPr/>
          <p:nvPr/>
        </p:nvSpPr>
        <p:spPr>
          <a:xfrm>
            <a:off x="6633754" y="6593840"/>
            <a:ext cx="1221594" cy="26416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115974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>
            <a:extLst>
              <a:ext uri="{FF2B5EF4-FFF2-40B4-BE49-F238E27FC236}">
                <a16:creationId xmlns:a16="http://schemas.microsoft.com/office/drawing/2014/main" id="{7892E429-E9CA-4C6E-907C-DEB83FCCF734}"/>
              </a:ext>
            </a:extLst>
          </p:cNvPr>
          <p:cNvSpPr/>
          <p:nvPr/>
        </p:nvSpPr>
        <p:spPr>
          <a:xfrm>
            <a:off x="3148874" y="0"/>
            <a:ext cx="2419414" cy="30480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9ED9833A-B5B3-4CC7-AA56-F8D92FC2E116}"/>
              </a:ext>
            </a:extLst>
          </p:cNvPr>
          <p:cNvSpPr txBox="1">
            <a:spLocks/>
          </p:cNvSpPr>
          <p:nvPr/>
        </p:nvSpPr>
        <p:spPr>
          <a:xfrm>
            <a:off x="294969" y="469488"/>
            <a:ext cx="11621729" cy="4972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Char char="q"/>
            </a:pPr>
            <a:r>
              <a:rPr lang="en-US" b="1" dirty="0">
                <a:cs typeface="Arial" pitchFamily="34" charset="0"/>
              </a:rPr>
              <a:t> </a:t>
            </a:r>
            <a:r>
              <a:rPr lang="id-ID" b="1" dirty="0">
                <a:cs typeface="Arial" pitchFamily="34" charset="0"/>
              </a:rPr>
              <a:t>Penggunaan Pengembangan</a:t>
            </a:r>
            <a:endParaRPr lang="en-US" b="1" dirty="0">
              <a:cs typeface="Arial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n-US" dirty="0" err="1">
                <a:cs typeface="Arial" pitchFamily="34" charset="0"/>
              </a:rPr>
              <a:t>Mengidentifikasi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kekuatan</a:t>
            </a:r>
            <a:endParaRPr lang="en-US" dirty="0">
              <a:cs typeface="Arial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n-US" dirty="0" err="1">
                <a:cs typeface="Arial" pitchFamily="34" charset="0"/>
              </a:rPr>
              <a:t>Mengidentifikasi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bidang-bidang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untuk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pertumbuhan</a:t>
            </a:r>
            <a:endParaRPr lang="en-US" dirty="0">
              <a:cs typeface="Arial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n-US" dirty="0" err="1">
                <a:cs typeface="Arial" pitchFamily="34" charset="0"/>
              </a:rPr>
              <a:t>Perencanaan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pengembangan</a:t>
            </a:r>
            <a:endParaRPr lang="en-US" dirty="0">
              <a:cs typeface="Arial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n-US" dirty="0" err="1">
                <a:cs typeface="Arial" pitchFamily="34" charset="0"/>
              </a:rPr>
              <a:t>Pelatihan</a:t>
            </a:r>
            <a:r>
              <a:rPr lang="en-US" dirty="0">
                <a:cs typeface="Arial" pitchFamily="34" charset="0"/>
              </a:rPr>
              <a:t> dan </a:t>
            </a:r>
            <a:r>
              <a:rPr lang="en-US" dirty="0" err="1">
                <a:cs typeface="Arial" pitchFamily="34" charset="0"/>
              </a:rPr>
              <a:t>perencanaan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karier</a:t>
            </a:r>
            <a:r>
              <a:rPr lang="en-US" dirty="0">
                <a:cs typeface="Arial" pitchFamily="34" charset="0"/>
              </a:rPr>
              <a:t> </a:t>
            </a:r>
          </a:p>
          <a:p>
            <a:pPr algn="just">
              <a:buFont typeface="Wingdings" pitchFamily="2" charset="2"/>
              <a:buChar char="q"/>
            </a:pPr>
            <a:r>
              <a:rPr lang="en-US" b="1" dirty="0">
                <a:cs typeface="Arial" pitchFamily="34" charset="0"/>
              </a:rPr>
              <a:t> </a:t>
            </a:r>
            <a:r>
              <a:rPr lang="id-ID" b="1" dirty="0">
                <a:cs typeface="Arial" pitchFamily="34" charset="0"/>
              </a:rPr>
              <a:t>Penilaian Informal vs Sistematis</a:t>
            </a:r>
            <a:endParaRPr lang="en-US" b="1" dirty="0">
              <a:cs typeface="Arial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id-ID" dirty="0">
                <a:cs typeface="Arial" pitchFamily="34" charset="0"/>
              </a:rPr>
              <a:t>Penilaian kinerja dapat terjadi dalam dua cara: secara informal atau secara sistematis. Seorang supervisor akan melakukan penilaian informal kapan pun saat diperlukan. Hubungan kerja sehari-hari antara manajemen dan karyawan membuka peluang pada kinerja karyawan untuk dievaluasi.</a:t>
            </a:r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58742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7504AD9-FC6C-4058-A4A4-C88E4C1C5ECD}"/>
              </a:ext>
            </a:extLst>
          </p:cNvPr>
          <p:cNvSpPr txBox="1">
            <a:spLocks/>
          </p:cNvSpPr>
          <p:nvPr/>
        </p:nvSpPr>
        <p:spPr>
          <a:xfrm>
            <a:off x="358877" y="518318"/>
            <a:ext cx="11474245" cy="58213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q"/>
            </a:pPr>
            <a:r>
              <a:rPr lang="en-US" sz="4000" b="1" dirty="0">
                <a:cs typeface="Arial" pitchFamily="34" charset="0"/>
              </a:rPr>
              <a:t> </a:t>
            </a:r>
            <a:r>
              <a:rPr lang="id-ID" sz="4000" b="1" dirty="0">
                <a:cs typeface="Arial" pitchFamily="34" charset="0"/>
              </a:rPr>
              <a:t>Tanggung Jawab Penilaian</a:t>
            </a:r>
            <a:endParaRPr lang="en-US" sz="4000" b="1" dirty="0">
              <a:cs typeface="Arial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id-ID" dirty="0">
                <a:cs typeface="Arial" pitchFamily="34" charset="0"/>
              </a:rPr>
              <a:t>Penilaian kinerja bukan hanya kebutuhan Sumber Daya Manusia, tetapi harus menjadi proses manajemen, karena membimbing kinerja karyawan adalah tanggung jawab paling penting dari manajer.</a:t>
            </a:r>
            <a:endParaRPr lang="en-US" dirty="0">
              <a:cs typeface="Arial" pitchFamily="34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en-US" dirty="0">
              <a:cs typeface="Arial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id-ID" b="1" dirty="0">
                <a:cs typeface="Arial" pitchFamily="34" charset="0"/>
              </a:rPr>
              <a:t>Siapa yang Melakukan Penilaian?</a:t>
            </a:r>
            <a:r>
              <a:rPr lang="en-US" b="1" dirty="0">
                <a:cs typeface="Arial" pitchFamily="34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id-ID" dirty="0">
                <a:cs typeface="Arial" pitchFamily="34" charset="0"/>
              </a:rPr>
              <a:t>Para supervisor yang menilai karyawan mereka</a:t>
            </a:r>
            <a:endParaRPr lang="en-US" dirty="0"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id-ID" dirty="0">
                <a:cs typeface="Arial" pitchFamily="34" charset="0"/>
              </a:rPr>
              <a:t>Para karyawan yang menilai atasan mereka</a:t>
            </a:r>
            <a:endParaRPr lang="en-US" dirty="0"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id-ID" dirty="0">
                <a:cs typeface="Arial" pitchFamily="34" charset="0"/>
              </a:rPr>
              <a:t>Anggota tim yang menilai sesamanya </a:t>
            </a:r>
            <a:endParaRPr lang="en-US" dirty="0"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id-ID" dirty="0">
                <a:cs typeface="Arial" pitchFamily="34" charset="0"/>
              </a:rPr>
              <a:t>Sumber-sumber dari luar </a:t>
            </a:r>
            <a:endParaRPr lang="en-US" dirty="0"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id-ID" dirty="0">
                <a:cs typeface="Arial" pitchFamily="34" charset="0"/>
              </a:rPr>
              <a:t>Karyawan menilai sendiri</a:t>
            </a:r>
            <a:endParaRPr lang="en-US" dirty="0"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id-ID" dirty="0">
                <a:cs typeface="Arial" pitchFamily="34" charset="0"/>
              </a:rPr>
              <a:t>Penilaian dari multi sumber</a:t>
            </a:r>
            <a:endParaRPr lang="en-US" dirty="0">
              <a:cs typeface="Arial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30297656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CC6D992-D43C-4331-A728-75B42814BA36}"/>
              </a:ext>
            </a:extLst>
          </p:cNvPr>
          <p:cNvSpPr txBox="1">
            <a:spLocks/>
          </p:cNvSpPr>
          <p:nvPr/>
        </p:nvSpPr>
        <p:spPr>
          <a:xfrm>
            <a:off x="395748" y="1230166"/>
            <a:ext cx="11400503" cy="367234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n-US" dirty="0">
                <a:cs typeface="Arial" pitchFamily="34" charset="0"/>
              </a:rPr>
              <a:t>Ada </a:t>
            </a:r>
            <a:r>
              <a:rPr lang="en-US" dirty="0" err="1">
                <a:cs typeface="Arial" pitchFamily="34" charset="0"/>
              </a:rPr>
              <a:t>dua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jenis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skala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penilaian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grafis</a:t>
            </a:r>
            <a:r>
              <a:rPr lang="en-US" dirty="0">
                <a:cs typeface="Arial" pitchFamily="34" charset="0"/>
              </a:rPr>
              <a:t> yang </a:t>
            </a:r>
            <a:r>
              <a:rPr lang="en-US" dirty="0" err="1">
                <a:cs typeface="Arial" pitchFamily="34" charset="0"/>
              </a:rPr>
              <a:t>digunakan</a:t>
            </a:r>
            <a:r>
              <a:rPr lang="en-US" dirty="0">
                <a:cs typeface="Arial" pitchFamily="34" charset="0"/>
              </a:rPr>
              <a:t> di masa </a:t>
            </a:r>
            <a:r>
              <a:rPr lang="en-US" dirty="0" err="1">
                <a:cs typeface="Arial" pitchFamily="34" charset="0"/>
              </a:rPr>
              <a:t>kini</a:t>
            </a:r>
            <a:r>
              <a:rPr lang="en-US" dirty="0">
                <a:cs typeface="Arial" pitchFamily="34" charset="0"/>
              </a:rPr>
              <a:t>. </a:t>
            </a:r>
            <a:r>
              <a:rPr lang="en-US" dirty="0" err="1">
                <a:cs typeface="Arial" pitchFamily="34" charset="0"/>
              </a:rPr>
              <a:t>Kadang-kadang</a:t>
            </a:r>
            <a:r>
              <a:rPr lang="en-US" dirty="0">
                <a:cs typeface="Arial" pitchFamily="34" charset="0"/>
              </a:rPr>
              <a:t> para </a:t>
            </a:r>
            <a:r>
              <a:rPr lang="en-US" dirty="0" err="1">
                <a:cs typeface="Arial" pitchFamily="34" charset="0"/>
              </a:rPr>
              <a:t>penilai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menggunakan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keduanya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dalam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menilai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satu</a:t>
            </a:r>
            <a:r>
              <a:rPr lang="en-US" dirty="0">
                <a:cs typeface="Arial" pitchFamily="34" charset="0"/>
              </a:rPr>
              <a:t> orang yang </a:t>
            </a:r>
            <a:r>
              <a:rPr lang="en-US" dirty="0" err="1">
                <a:cs typeface="Arial" pitchFamily="34" charset="0"/>
              </a:rPr>
              <a:t>sama</a:t>
            </a:r>
            <a:r>
              <a:rPr lang="en-US" dirty="0">
                <a:cs typeface="Arial" pitchFamily="34" charset="0"/>
              </a:rPr>
              <a:t>.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Jenis</a:t>
            </a:r>
            <a:r>
              <a:rPr lang="en-US" dirty="0">
                <a:cs typeface="Arial" pitchFamily="34" charset="0"/>
              </a:rPr>
              <a:t> yang </a:t>
            </a:r>
            <a:r>
              <a:rPr lang="en-US" dirty="0" err="1">
                <a:cs typeface="Arial" pitchFamily="34" charset="0"/>
              </a:rPr>
              <a:t>pertama</a:t>
            </a:r>
            <a:r>
              <a:rPr lang="en-US" dirty="0">
                <a:cs typeface="Arial" pitchFamily="34" charset="0"/>
              </a:rPr>
              <a:t>  dan yang paling </a:t>
            </a:r>
            <a:r>
              <a:rPr lang="en-US" dirty="0" err="1">
                <a:cs typeface="Arial" pitchFamily="34" charset="0"/>
              </a:rPr>
              <a:t>umum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memberikan</a:t>
            </a:r>
            <a:r>
              <a:rPr lang="en-US" dirty="0">
                <a:cs typeface="Arial" pitchFamily="34" charset="0"/>
              </a:rPr>
              <a:t> daftar </a:t>
            </a:r>
            <a:r>
              <a:rPr lang="en-US" dirty="0" err="1">
                <a:cs typeface="Arial" pitchFamily="34" charset="0"/>
              </a:rPr>
              <a:t>kriteria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pekerjaan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seperti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kuantitas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kerja</a:t>
            </a:r>
            <a:r>
              <a:rPr lang="en-US" dirty="0">
                <a:cs typeface="Arial" pitchFamily="34" charset="0"/>
              </a:rPr>
              <a:t>, </a:t>
            </a:r>
            <a:r>
              <a:rPr lang="en-US" dirty="0" err="1">
                <a:cs typeface="Arial" pitchFamily="34" charset="0"/>
              </a:rPr>
              <a:t>kualitas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kerja</a:t>
            </a:r>
            <a:r>
              <a:rPr lang="en-US" dirty="0">
                <a:cs typeface="Arial" pitchFamily="34" charset="0"/>
              </a:rPr>
              <a:t>, </a:t>
            </a:r>
            <a:r>
              <a:rPr lang="en-US" dirty="0" err="1">
                <a:cs typeface="Arial" pitchFamily="34" charset="0"/>
              </a:rPr>
              <a:t>kedudukan</a:t>
            </a:r>
            <a:r>
              <a:rPr lang="en-US" dirty="0">
                <a:cs typeface="Arial" pitchFamily="34" charset="0"/>
              </a:rPr>
              <a:t> dan lain-lain. 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en-US" dirty="0" err="1">
                <a:cs typeface="Arial" pitchFamily="34" charset="0"/>
              </a:rPr>
              <a:t>Jenis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kedua</a:t>
            </a:r>
            <a:r>
              <a:rPr lang="en-US" dirty="0">
                <a:cs typeface="Arial" pitchFamily="34" charset="0"/>
              </a:rPr>
              <a:t>, </a:t>
            </a:r>
            <a:r>
              <a:rPr lang="en-US" dirty="0" err="1">
                <a:cs typeface="Arial" pitchFamily="34" charset="0"/>
              </a:rPr>
              <a:t>menilai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aspek-aspek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perilaku</a:t>
            </a:r>
            <a:r>
              <a:rPr lang="en-US" dirty="0">
                <a:cs typeface="Arial" pitchFamily="34" charset="0"/>
              </a:rPr>
              <a:t>, </a:t>
            </a:r>
            <a:r>
              <a:rPr lang="en-US" dirty="0" err="1">
                <a:cs typeface="Arial" pitchFamily="34" charset="0"/>
              </a:rPr>
              <a:t>seperti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pengambilan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keputusan</a:t>
            </a:r>
            <a:r>
              <a:rPr lang="en-US" dirty="0">
                <a:cs typeface="Arial" pitchFamily="34" charset="0"/>
              </a:rPr>
              <a:t> , </a:t>
            </a:r>
            <a:r>
              <a:rPr lang="en-US" dirty="0" err="1">
                <a:cs typeface="Arial" pitchFamily="34" charset="0"/>
              </a:rPr>
              <a:t>pengembangan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karyawan</a:t>
            </a:r>
            <a:r>
              <a:rPr lang="en-US" dirty="0">
                <a:cs typeface="Arial" pitchFamily="34" charset="0"/>
              </a:rPr>
              <a:t> dan lain-lain, </a:t>
            </a:r>
            <a:r>
              <a:rPr lang="en-US" dirty="0" err="1">
                <a:cs typeface="Arial" pitchFamily="34" charset="0"/>
              </a:rPr>
              <a:t>disertai</a:t>
            </a:r>
            <a:r>
              <a:rPr lang="en-US" dirty="0">
                <a:cs typeface="Arial" pitchFamily="34" charset="0"/>
              </a:rPr>
              <a:t> daftar </a:t>
            </a:r>
            <a:r>
              <a:rPr lang="en-US" dirty="0" err="1">
                <a:cs typeface="Arial" pitchFamily="34" charset="0"/>
              </a:rPr>
              <a:t>perilaku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spesifik</a:t>
            </a:r>
            <a:r>
              <a:rPr lang="en-US" dirty="0">
                <a:cs typeface="Arial" pitchFamily="34" charset="0"/>
              </a:rPr>
              <a:t> dan </a:t>
            </a:r>
            <a:r>
              <a:rPr lang="en-US" dirty="0" err="1">
                <a:cs typeface="Arial" pitchFamily="34" charset="0"/>
              </a:rPr>
              <a:t>efektivitas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dari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masing-masing</a:t>
            </a:r>
            <a:r>
              <a:rPr lang="en-US" dirty="0">
                <a:cs typeface="Arial" pitchFamily="34" charset="0"/>
              </a:rPr>
              <a:t> yang </a:t>
            </a:r>
            <a:r>
              <a:rPr lang="en-US" dirty="0" err="1">
                <a:cs typeface="Arial" pitchFamily="34" charset="0"/>
              </a:rPr>
              <a:t>dinilai</a:t>
            </a:r>
            <a:r>
              <a:rPr lang="en-US" dirty="0">
                <a:cs typeface="Arial" pitchFamily="34" charset="0"/>
              </a:rPr>
              <a:t>. 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n-US" dirty="0">
              <a:cs typeface="Aparajit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961360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Rectangle"/>
          <p:cNvSpPr/>
          <p:nvPr/>
        </p:nvSpPr>
        <p:spPr>
          <a:xfrm>
            <a:off x="819656" y="561045"/>
            <a:ext cx="10552688" cy="57359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miter lim="400000"/>
          </a:ln>
          <a:effectLst>
            <a:outerShdw blurRad="241300" dist="25400" dir="5400000" rotWithShape="0">
              <a:srgbClr val="000000">
                <a:alpha val="7098"/>
              </a:srgbClr>
            </a:outerShdw>
          </a:effectLst>
        </p:spPr>
        <p:txBody>
          <a:bodyPr lIns="0" tIns="0" rIns="0" bIns="0" anchor="ctr"/>
          <a:lstStyle/>
          <a:p>
            <a:pPr algn="ctr">
              <a:defRPr sz="2400" b="0">
                <a:solidFill>
                  <a:srgbClr val="FFFFFF"/>
                </a:solidFill>
                <a:latin typeface="+mj-lt"/>
                <a:ea typeface="+mj-ea"/>
                <a:cs typeface="+mj-cs"/>
                <a:sym typeface="Roboto Slab Regular"/>
              </a:defRPr>
            </a:pPr>
            <a:endParaRPr sz="12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D3AE1E2-E994-4D86-8611-B648E8094C11}"/>
              </a:ext>
            </a:extLst>
          </p:cNvPr>
          <p:cNvSpPr/>
          <p:nvPr/>
        </p:nvSpPr>
        <p:spPr>
          <a:xfrm>
            <a:off x="1274998" y="1332838"/>
            <a:ext cx="8953827" cy="3268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b="1" dirty="0" err="1">
                <a:cs typeface="Arial" pitchFamily="34" charset="0"/>
              </a:rPr>
              <a:t>Manajemen</a:t>
            </a:r>
            <a:r>
              <a:rPr lang="en-US" sz="3200" b="1" dirty="0">
                <a:cs typeface="Arial" pitchFamily="34" charset="0"/>
              </a:rPr>
              <a:t> </a:t>
            </a:r>
            <a:r>
              <a:rPr lang="en-US" sz="3200" b="1" dirty="0" err="1">
                <a:cs typeface="Arial" pitchFamily="34" charset="0"/>
              </a:rPr>
              <a:t>Berdasarkan</a:t>
            </a:r>
            <a:r>
              <a:rPr lang="en-US" sz="3200" b="1" dirty="0">
                <a:cs typeface="Arial" pitchFamily="34" charset="0"/>
              </a:rPr>
              <a:t> </a:t>
            </a:r>
            <a:r>
              <a:rPr lang="en-US" sz="3200" b="1" dirty="0" err="1">
                <a:cs typeface="Arial" pitchFamily="34" charset="0"/>
              </a:rPr>
              <a:t>Tujuan</a:t>
            </a:r>
            <a:endParaRPr lang="en-US" sz="3200" dirty="0"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000" dirty="0" err="1">
                <a:cs typeface="Arial" pitchFamily="34" charset="0"/>
              </a:rPr>
              <a:t>Manajemen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berdasarkan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tujuan</a:t>
            </a:r>
            <a:r>
              <a:rPr lang="en-US" sz="2000" dirty="0">
                <a:cs typeface="Arial" pitchFamily="34" charset="0"/>
              </a:rPr>
              <a:t> (management by objectives – MBO) </a:t>
            </a:r>
            <a:r>
              <a:rPr lang="en-US" sz="2000" dirty="0" err="1">
                <a:cs typeface="Arial" pitchFamily="34" charset="0"/>
              </a:rPr>
              <a:t>menentukan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tujuan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kinerja</a:t>
            </a:r>
            <a:r>
              <a:rPr lang="en-US" sz="2000" dirty="0">
                <a:cs typeface="Arial" pitchFamily="34" charset="0"/>
              </a:rPr>
              <a:t> yang </a:t>
            </a:r>
            <a:r>
              <a:rPr lang="en-US" sz="2000" dirty="0" err="1">
                <a:cs typeface="Arial" pitchFamily="34" charset="0"/>
              </a:rPr>
              <a:t>telah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disepakati</a:t>
            </a:r>
            <a:r>
              <a:rPr lang="en-US" sz="2000" dirty="0">
                <a:cs typeface="Arial" pitchFamily="34" charset="0"/>
              </a:rPr>
              <a:t> oleh </a:t>
            </a:r>
            <a:r>
              <a:rPr lang="en-US" sz="2000" dirty="0" err="1">
                <a:cs typeface="Arial" pitchFamily="34" charset="0"/>
              </a:rPr>
              <a:t>seorang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karyawan</a:t>
            </a:r>
            <a:r>
              <a:rPr lang="en-US" sz="2000" dirty="0">
                <a:cs typeface="Arial" pitchFamily="34" charset="0"/>
              </a:rPr>
              <a:t> dan </a:t>
            </a:r>
            <a:r>
              <a:rPr lang="en-US" sz="2000" dirty="0" err="1">
                <a:cs typeface="Arial" pitchFamily="34" charset="0"/>
              </a:rPr>
              <a:t>manajemen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untuk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dicapai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dalam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jangka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waktu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tertentu</a:t>
            </a:r>
            <a:r>
              <a:rPr lang="en-US" sz="2000" dirty="0">
                <a:cs typeface="Arial" pitchFamily="34" charset="0"/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b="1" dirty="0">
                <a:cs typeface="Arial" pitchFamily="34" charset="0"/>
              </a:rPr>
              <a:t> Proses MBO </a:t>
            </a:r>
            <a:endParaRPr lang="en-US" sz="3200" dirty="0"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000" dirty="0" err="1">
                <a:cs typeface="Arial" pitchFamily="34" charset="0"/>
              </a:rPr>
              <a:t>Penerapan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sebuah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sistem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penilaian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dari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terpandu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menggunakan</a:t>
            </a:r>
            <a:r>
              <a:rPr lang="en-US" sz="2000" dirty="0">
                <a:cs typeface="Arial" pitchFamily="34" charset="0"/>
              </a:rPr>
              <a:t> MBO </a:t>
            </a:r>
            <a:r>
              <a:rPr lang="en-US" sz="2000" dirty="0" err="1">
                <a:cs typeface="Arial" pitchFamily="34" charset="0"/>
              </a:rPr>
              <a:t>adalah</a:t>
            </a:r>
            <a:r>
              <a:rPr lang="en-US" sz="2000" dirty="0">
                <a:cs typeface="Arial" pitchFamily="34" charset="0"/>
              </a:rPr>
              <a:t> proses yang </a:t>
            </a:r>
            <a:r>
              <a:rPr lang="en-US" sz="2000" dirty="0" err="1">
                <a:cs typeface="Arial" pitchFamily="34" charset="0"/>
              </a:rPr>
              <a:t>terdiri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atas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empat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tahap</a:t>
            </a:r>
            <a:r>
              <a:rPr lang="en-US" sz="2000" dirty="0">
                <a:cs typeface="Arial" pitchFamily="34" charset="0"/>
              </a:rPr>
              <a:t>.</a:t>
            </a:r>
          </a:p>
          <a:p>
            <a:endParaRPr lang="en-US" sz="2000" dirty="0"/>
          </a:p>
          <a:p>
            <a:pPr algn="ctr">
              <a:lnSpc>
                <a:spcPct val="120000"/>
              </a:lnSpc>
            </a:pPr>
            <a:endParaRPr lang="en-US" sz="2000" dirty="0">
              <a:solidFill>
                <a:schemeClr val="bg1">
                  <a:lumMod val="65000"/>
                </a:schemeClr>
              </a:solidFill>
              <a:cs typeface="Segoe UI Light" panose="020B0502040204020203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CC297C7-FB8A-4C38-8749-41A0AF877CC4}"/>
              </a:ext>
            </a:extLst>
          </p:cNvPr>
          <p:cNvSpPr/>
          <p:nvPr/>
        </p:nvSpPr>
        <p:spPr>
          <a:xfrm>
            <a:off x="0" y="0"/>
            <a:ext cx="12192000" cy="3638550"/>
          </a:xfrm>
          <a:prstGeom prst="rect">
            <a:avLst/>
          </a:prstGeom>
          <a:solidFill>
            <a:schemeClr val="tx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87E0D45-D7EE-4202-867E-FBC33FAA6E30}"/>
              </a:ext>
            </a:extLst>
          </p:cNvPr>
          <p:cNvSpPr/>
          <p:nvPr/>
        </p:nvSpPr>
        <p:spPr>
          <a:xfrm>
            <a:off x="2246856" y="618946"/>
            <a:ext cx="76982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gradFill>
                  <a:gsLst>
                    <a:gs pos="0">
                      <a:schemeClr val="accent1"/>
                    </a:gs>
                    <a:gs pos="100000">
                      <a:schemeClr val="accent5"/>
                    </a:gs>
                  </a:gsLst>
                  <a:lin ang="0" scaled="0"/>
                </a:gradFill>
                <a:cs typeface="Segoe UI" panose="020B0502040204020203" pitchFamily="34" charset="0"/>
              </a:rPr>
              <a:t>Kombinasi</a:t>
            </a:r>
            <a:r>
              <a:rPr lang="en-US" sz="3600" b="1" dirty="0">
                <a:gradFill>
                  <a:gsLst>
                    <a:gs pos="0">
                      <a:schemeClr val="accent1"/>
                    </a:gs>
                    <a:gs pos="100000">
                      <a:schemeClr val="accent5"/>
                    </a:gs>
                  </a:gsLst>
                  <a:lin ang="0" scaled="0"/>
                </a:gradFill>
                <a:cs typeface="Segoe UI" panose="020B0502040204020203" pitchFamily="34" charset="0"/>
              </a:rPr>
              <a:t> </a:t>
            </a:r>
            <a:r>
              <a:rPr lang="en-US" sz="3600" b="1" dirty="0" err="1">
                <a:cs typeface="Arial" pitchFamily="34" charset="0"/>
              </a:rPr>
              <a:t>dari</a:t>
            </a:r>
            <a:r>
              <a:rPr lang="en-US" sz="3600" b="1" dirty="0">
                <a:cs typeface="Arial" pitchFamily="34" charset="0"/>
              </a:rPr>
              <a:t> </a:t>
            </a:r>
            <a:r>
              <a:rPr lang="en-US" sz="3600" b="1" dirty="0" err="1">
                <a:cs typeface="Arial" pitchFamily="34" charset="0"/>
              </a:rPr>
              <a:t>Berbagai</a:t>
            </a:r>
            <a:r>
              <a:rPr lang="en-US" sz="3600" b="1" dirty="0">
                <a:cs typeface="Arial" pitchFamily="34" charset="0"/>
              </a:rPr>
              <a:t> </a:t>
            </a:r>
            <a:r>
              <a:rPr lang="en-US" sz="3600" b="1" dirty="0" err="1">
                <a:cs typeface="Arial" pitchFamily="34" charset="0"/>
              </a:rPr>
              <a:t>Metode</a:t>
            </a:r>
            <a:endParaRPr lang="en-US" sz="3600" b="1" dirty="0">
              <a:cs typeface="Arial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07CD34-8932-46C6-9732-E6CEB2860536}"/>
              </a:ext>
            </a:extLst>
          </p:cNvPr>
          <p:cNvSpPr/>
          <p:nvPr/>
        </p:nvSpPr>
        <p:spPr>
          <a:xfrm>
            <a:off x="2246855" y="1265277"/>
            <a:ext cx="74575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>
                <a:latin typeface="+mj-lt"/>
                <a:cs typeface="Arial" pitchFamily="34" charset="0"/>
              </a:rPr>
              <a:t>Tidak</a:t>
            </a:r>
            <a:r>
              <a:rPr lang="en-US" sz="2400" dirty="0">
                <a:latin typeface="+mj-lt"/>
                <a:cs typeface="Arial" pitchFamily="34" charset="0"/>
              </a:rPr>
              <a:t> </a:t>
            </a:r>
            <a:r>
              <a:rPr lang="en-US" sz="2400" dirty="0" err="1">
                <a:latin typeface="+mj-lt"/>
                <a:cs typeface="Arial" pitchFamily="34" charset="0"/>
              </a:rPr>
              <a:t>ada</a:t>
            </a:r>
            <a:r>
              <a:rPr lang="en-US" sz="2400" dirty="0">
                <a:latin typeface="+mj-lt"/>
                <a:cs typeface="Arial" pitchFamily="34" charset="0"/>
              </a:rPr>
              <a:t> </a:t>
            </a:r>
            <a:r>
              <a:rPr lang="en-US" sz="2400" dirty="0" err="1">
                <a:latin typeface="+mj-lt"/>
                <a:cs typeface="Arial" pitchFamily="34" charset="0"/>
              </a:rPr>
              <a:t>metode</a:t>
            </a:r>
            <a:r>
              <a:rPr lang="en-US" sz="2400" dirty="0">
                <a:latin typeface="+mj-lt"/>
                <a:cs typeface="Arial" pitchFamily="34" charset="0"/>
              </a:rPr>
              <a:t> </a:t>
            </a:r>
            <a:r>
              <a:rPr lang="en-US" sz="2400" dirty="0" err="1">
                <a:latin typeface="+mj-lt"/>
                <a:cs typeface="Arial" pitchFamily="34" charset="0"/>
              </a:rPr>
              <a:t>penilaian</a:t>
            </a:r>
            <a:r>
              <a:rPr lang="en-US" sz="2400" dirty="0">
                <a:latin typeface="+mj-lt"/>
                <a:cs typeface="Arial" pitchFamily="34" charset="0"/>
              </a:rPr>
              <a:t> </a:t>
            </a:r>
            <a:r>
              <a:rPr lang="en-US" sz="2400" dirty="0" err="1">
                <a:latin typeface="+mj-lt"/>
                <a:cs typeface="Arial" pitchFamily="34" charset="0"/>
              </a:rPr>
              <a:t>terbaik</a:t>
            </a:r>
            <a:r>
              <a:rPr lang="en-US" sz="2400" dirty="0">
                <a:latin typeface="+mj-lt"/>
                <a:cs typeface="Arial" pitchFamily="34" charset="0"/>
              </a:rPr>
              <a:t> </a:t>
            </a:r>
            <a:r>
              <a:rPr lang="en-US" sz="2400" dirty="0" err="1">
                <a:latin typeface="+mj-lt"/>
                <a:cs typeface="Arial" pitchFamily="34" charset="0"/>
              </a:rPr>
              <a:t>untuk</a:t>
            </a:r>
            <a:r>
              <a:rPr lang="en-US" sz="2400" dirty="0">
                <a:latin typeface="+mj-lt"/>
                <a:cs typeface="Arial" pitchFamily="34" charset="0"/>
              </a:rPr>
              <a:t> </a:t>
            </a:r>
            <a:r>
              <a:rPr lang="en-US" sz="2400" dirty="0" err="1">
                <a:latin typeface="+mj-lt"/>
                <a:cs typeface="Arial" pitchFamily="34" charset="0"/>
              </a:rPr>
              <a:t>semua</a:t>
            </a:r>
            <a:r>
              <a:rPr lang="en-US" sz="2400" dirty="0">
                <a:latin typeface="+mj-lt"/>
                <a:cs typeface="Arial" pitchFamily="34" charset="0"/>
              </a:rPr>
              <a:t> </a:t>
            </a:r>
            <a:r>
              <a:rPr lang="en-US" sz="2400" dirty="0" err="1">
                <a:latin typeface="+mj-lt"/>
                <a:cs typeface="Arial" pitchFamily="34" charset="0"/>
              </a:rPr>
              <a:t>situasi</a:t>
            </a:r>
            <a:r>
              <a:rPr lang="en-US" sz="2400" dirty="0">
                <a:latin typeface="+mj-lt"/>
                <a:cs typeface="Arial" pitchFamily="34" charset="0"/>
              </a:rPr>
              <a:t>. Oleh </a:t>
            </a:r>
            <a:r>
              <a:rPr lang="en-US" sz="2400" dirty="0" err="1">
                <a:latin typeface="+mj-lt"/>
                <a:cs typeface="Arial" pitchFamily="34" charset="0"/>
              </a:rPr>
              <a:t>karena</a:t>
            </a:r>
            <a:r>
              <a:rPr lang="en-US" sz="2400" dirty="0">
                <a:latin typeface="+mj-lt"/>
                <a:cs typeface="Arial" pitchFamily="34" charset="0"/>
              </a:rPr>
              <a:t> </a:t>
            </a:r>
            <a:r>
              <a:rPr lang="en-US" sz="2400" dirty="0" err="1">
                <a:latin typeface="+mj-lt"/>
                <a:cs typeface="Arial" pitchFamily="34" charset="0"/>
              </a:rPr>
              <a:t>itu</a:t>
            </a:r>
            <a:r>
              <a:rPr lang="en-US" sz="2400" dirty="0">
                <a:latin typeface="+mj-lt"/>
                <a:cs typeface="Arial" pitchFamily="34" charset="0"/>
              </a:rPr>
              <a:t>, </a:t>
            </a:r>
            <a:r>
              <a:rPr lang="en-US" sz="2400" dirty="0" err="1">
                <a:latin typeface="+mj-lt"/>
                <a:cs typeface="Arial" pitchFamily="34" charset="0"/>
              </a:rPr>
              <a:t>sistem</a:t>
            </a:r>
            <a:r>
              <a:rPr lang="en-US" sz="2400" dirty="0">
                <a:latin typeface="+mj-lt"/>
                <a:cs typeface="Arial" pitchFamily="34" charset="0"/>
              </a:rPr>
              <a:t> </a:t>
            </a:r>
            <a:r>
              <a:rPr lang="en-US" sz="2400" dirty="0" err="1">
                <a:latin typeface="+mj-lt"/>
                <a:cs typeface="Arial" pitchFamily="34" charset="0"/>
              </a:rPr>
              <a:t>pengukuran</a:t>
            </a:r>
            <a:r>
              <a:rPr lang="en-US" sz="2400" dirty="0">
                <a:latin typeface="+mj-lt"/>
                <a:cs typeface="Arial" pitchFamily="34" charset="0"/>
              </a:rPr>
              <a:t> </a:t>
            </a:r>
            <a:r>
              <a:rPr lang="en-US" sz="2400" dirty="0" err="1">
                <a:latin typeface="+mj-lt"/>
                <a:cs typeface="Arial" pitchFamily="34" charset="0"/>
              </a:rPr>
              <a:t>kinerja</a:t>
            </a:r>
            <a:r>
              <a:rPr lang="en-US" sz="2400" dirty="0">
                <a:latin typeface="+mj-lt"/>
                <a:cs typeface="Arial" pitchFamily="34" charset="0"/>
              </a:rPr>
              <a:t> yang </a:t>
            </a:r>
            <a:r>
              <a:rPr lang="en-US" sz="2400" dirty="0" err="1">
                <a:latin typeface="+mj-lt"/>
                <a:cs typeface="Arial" pitchFamily="34" charset="0"/>
              </a:rPr>
              <a:t>menggunakan</a:t>
            </a:r>
            <a:r>
              <a:rPr lang="en-US" sz="2400" dirty="0">
                <a:latin typeface="+mj-lt"/>
                <a:cs typeface="Arial" pitchFamily="34" charset="0"/>
              </a:rPr>
              <a:t> </a:t>
            </a:r>
            <a:r>
              <a:rPr lang="en-US" sz="2400" dirty="0" err="1">
                <a:latin typeface="+mj-lt"/>
                <a:cs typeface="Arial" pitchFamily="34" charset="0"/>
              </a:rPr>
              <a:t>kombinasi</a:t>
            </a:r>
            <a:r>
              <a:rPr lang="en-US" sz="2400" dirty="0">
                <a:latin typeface="+mj-lt"/>
                <a:cs typeface="Arial" pitchFamily="34" charset="0"/>
              </a:rPr>
              <a:t> </a:t>
            </a:r>
            <a:r>
              <a:rPr lang="en-US" sz="2400" dirty="0" err="1">
                <a:latin typeface="+mj-lt"/>
                <a:cs typeface="Arial" pitchFamily="34" charset="0"/>
              </a:rPr>
              <a:t>dari</a:t>
            </a:r>
            <a:r>
              <a:rPr lang="en-US" sz="2400" dirty="0">
                <a:latin typeface="+mj-lt"/>
                <a:cs typeface="Arial" pitchFamily="34" charset="0"/>
              </a:rPr>
              <a:t> </a:t>
            </a:r>
            <a:r>
              <a:rPr lang="en-US" sz="2400" dirty="0" err="1">
                <a:latin typeface="+mj-lt"/>
                <a:cs typeface="Arial" pitchFamily="34" charset="0"/>
              </a:rPr>
              <a:t>berbagai</a:t>
            </a:r>
            <a:r>
              <a:rPr lang="en-US" sz="2400" dirty="0">
                <a:latin typeface="+mj-lt"/>
                <a:cs typeface="Arial" pitchFamily="34" charset="0"/>
              </a:rPr>
              <a:t> </a:t>
            </a:r>
            <a:r>
              <a:rPr lang="en-US" sz="2400" dirty="0" err="1">
                <a:latin typeface="+mj-lt"/>
                <a:cs typeface="Arial" pitchFamily="34" charset="0"/>
              </a:rPr>
              <a:t>metode</a:t>
            </a:r>
            <a:r>
              <a:rPr lang="en-US" sz="2400" dirty="0">
                <a:latin typeface="+mj-lt"/>
                <a:cs typeface="Arial" pitchFamily="34" charset="0"/>
              </a:rPr>
              <a:t> yang </a:t>
            </a:r>
            <a:r>
              <a:rPr lang="en-US" sz="2400" dirty="0" err="1">
                <a:latin typeface="+mj-lt"/>
                <a:cs typeface="Arial" pitchFamily="34" charset="0"/>
              </a:rPr>
              <a:t>telah</a:t>
            </a:r>
            <a:r>
              <a:rPr lang="en-US" sz="2400" dirty="0">
                <a:latin typeface="+mj-lt"/>
                <a:cs typeface="Arial" pitchFamily="34" charset="0"/>
              </a:rPr>
              <a:t> </a:t>
            </a:r>
            <a:r>
              <a:rPr lang="en-US" sz="2400" dirty="0" err="1">
                <a:latin typeface="+mj-lt"/>
                <a:cs typeface="Arial" pitchFamily="34" charset="0"/>
              </a:rPr>
              <a:t>kita</a:t>
            </a:r>
            <a:r>
              <a:rPr lang="en-US" sz="2400" dirty="0">
                <a:latin typeface="+mj-lt"/>
                <a:cs typeface="Arial" pitchFamily="34" charset="0"/>
              </a:rPr>
              <a:t> </a:t>
            </a:r>
            <a:r>
              <a:rPr lang="en-US" sz="2400" dirty="0" err="1">
                <a:latin typeface="+mj-lt"/>
                <a:cs typeface="Arial" pitchFamily="34" charset="0"/>
              </a:rPr>
              <a:t>bahas</a:t>
            </a:r>
            <a:r>
              <a:rPr lang="en-US" sz="2400" dirty="0">
                <a:latin typeface="+mj-lt"/>
                <a:cs typeface="Arial" pitchFamily="34" charset="0"/>
              </a:rPr>
              <a:t> </a:t>
            </a:r>
            <a:r>
              <a:rPr lang="en-US" sz="2400" dirty="0" err="1">
                <a:latin typeface="+mj-lt"/>
                <a:cs typeface="Arial" pitchFamily="34" charset="0"/>
              </a:rPr>
              <a:t>sebelumnya</a:t>
            </a:r>
            <a:r>
              <a:rPr lang="en-US" sz="2400" dirty="0">
                <a:latin typeface="+mj-lt"/>
                <a:cs typeface="Arial" pitchFamily="34" charset="0"/>
              </a:rPr>
              <a:t> </a:t>
            </a:r>
            <a:r>
              <a:rPr lang="en-US" sz="2400" dirty="0" err="1">
                <a:latin typeface="+mj-lt"/>
                <a:cs typeface="Arial" pitchFamily="34" charset="0"/>
              </a:rPr>
              <a:t>mungkin</a:t>
            </a:r>
            <a:r>
              <a:rPr lang="en-US" sz="2400" dirty="0">
                <a:latin typeface="+mj-lt"/>
                <a:cs typeface="Arial" pitchFamily="34" charset="0"/>
              </a:rPr>
              <a:t> </a:t>
            </a:r>
            <a:r>
              <a:rPr lang="en-US" sz="2400" dirty="0" err="1">
                <a:latin typeface="+mj-lt"/>
                <a:cs typeface="Arial" pitchFamily="34" charset="0"/>
              </a:rPr>
              <a:t>akan</a:t>
            </a:r>
            <a:r>
              <a:rPr lang="en-US" sz="2400" dirty="0">
                <a:latin typeface="+mj-lt"/>
                <a:cs typeface="Arial" pitchFamily="34" charset="0"/>
              </a:rPr>
              <a:t> </a:t>
            </a:r>
            <a:r>
              <a:rPr lang="en-US" sz="2400" dirty="0" err="1">
                <a:latin typeface="+mj-lt"/>
                <a:cs typeface="Arial" pitchFamily="34" charset="0"/>
              </a:rPr>
              <a:t>sesuia</a:t>
            </a:r>
            <a:r>
              <a:rPr lang="en-US" sz="2400" dirty="0">
                <a:latin typeface="+mj-lt"/>
                <a:cs typeface="Arial" pitchFamily="34" charset="0"/>
              </a:rPr>
              <a:t> </a:t>
            </a:r>
            <a:r>
              <a:rPr lang="en-US" sz="2400" dirty="0" err="1">
                <a:latin typeface="+mj-lt"/>
                <a:cs typeface="Arial" pitchFamily="34" charset="0"/>
              </a:rPr>
              <a:t>dalam</a:t>
            </a:r>
            <a:r>
              <a:rPr lang="en-US" sz="2400" dirty="0">
                <a:latin typeface="+mj-lt"/>
                <a:cs typeface="Arial" pitchFamily="34" charset="0"/>
              </a:rPr>
              <a:t> </a:t>
            </a:r>
            <a:r>
              <a:rPr lang="en-US" sz="2400" dirty="0" err="1">
                <a:latin typeface="+mj-lt"/>
                <a:cs typeface="Arial" pitchFamily="34" charset="0"/>
              </a:rPr>
              <a:t>keadaan</a:t>
            </a:r>
            <a:r>
              <a:rPr lang="en-US" sz="2400" dirty="0">
                <a:latin typeface="+mj-lt"/>
                <a:cs typeface="Arial" pitchFamily="34" charset="0"/>
              </a:rPr>
              <a:t> </a:t>
            </a:r>
            <a:r>
              <a:rPr lang="en-US" sz="2400" dirty="0" err="1">
                <a:latin typeface="+mj-lt"/>
                <a:cs typeface="Arial" pitchFamily="34" charset="0"/>
              </a:rPr>
              <a:t>tertentu</a:t>
            </a:r>
            <a:r>
              <a:rPr lang="en-US" sz="2400" dirty="0">
                <a:latin typeface="+mj-lt"/>
                <a:cs typeface="Arial" pitchFamily="34" charset="0"/>
              </a:rPr>
              <a:t>. </a:t>
            </a:r>
            <a:r>
              <a:rPr lang="en-US" sz="2400" dirty="0" err="1">
                <a:latin typeface="+mj-lt"/>
                <a:cs typeface="Arial" pitchFamily="34" charset="0"/>
              </a:rPr>
              <a:t>Penggunaan</a:t>
            </a:r>
            <a:r>
              <a:rPr lang="en-US" sz="2400" dirty="0">
                <a:latin typeface="+mj-lt"/>
                <a:cs typeface="Arial" pitchFamily="34" charset="0"/>
              </a:rPr>
              <a:t> </a:t>
            </a:r>
            <a:r>
              <a:rPr lang="en-US" sz="2400" dirty="0" err="1">
                <a:latin typeface="+mj-lt"/>
                <a:cs typeface="Arial" pitchFamily="34" charset="0"/>
              </a:rPr>
              <a:t>kombinasi</a:t>
            </a:r>
            <a:r>
              <a:rPr lang="en-US" sz="2400" dirty="0">
                <a:latin typeface="+mj-lt"/>
                <a:cs typeface="Arial" pitchFamily="34" charset="0"/>
              </a:rPr>
              <a:t> </a:t>
            </a:r>
            <a:r>
              <a:rPr lang="en-US" sz="2400" dirty="0" err="1">
                <a:latin typeface="+mj-lt"/>
                <a:cs typeface="Arial" pitchFamily="34" charset="0"/>
              </a:rPr>
              <a:t>dapat</a:t>
            </a:r>
            <a:r>
              <a:rPr lang="en-US" sz="2400" dirty="0">
                <a:latin typeface="+mj-lt"/>
                <a:cs typeface="Arial" pitchFamily="34" charset="0"/>
              </a:rPr>
              <a:t> </a:t>
            </a:r>
            <a:r>
              <a:rPr lang="en-US" sz="2400" dirty="0" err="1">
                <a:latin typeface="+mj-lt"/>
                <a:cs typeface="Arial" pitchFamily="34" charset="0"/>
              </a:rPr>
              <a:t>menyimbangkan</a:t>
            </a:r>
            <a:r>
              <a:rPr lang="en-US" sz="2400" dirty="0">
                <a:latin typeface="+mj-lt"/>
                <a:cs typeface="Arial" pitchFamily="34" charset="0"/>
              </a:rPr>
              <a:t> </a:t>
            </a:r>
            <a:r>
              <a:rPr lang="en-US" sz="2400" dirty="0" err="1">
                <a:latin typeface="+mj-lt"/>
                <a:cs typeface="Arial" pitchFamily="34" charset="0"/>
              </a:rPr>
              <a:t>keuntungan</a:t>
            </a:r>
            <a:r>
              <a:rPr lang="en-US" sz="2400" dirty="0">
                <a:latin typeface="+mj-lt"/>
                <a:cs typeface="Arial" pitchFamily="34" charset="0"/>
              </a:rPr>
              <a:t> dan </a:t>
            </a:r>
            <a:r>
              <a:rPr lang="en-US" sz="2400" dirty="0" err="1">
                <a:latin typeface="+mj-lt"/>
                <a:cs typeface="Arial" pitchFamily="34" charset="0"/>
              </a:rPr>
              <a:t>kerugian</a:t>
            </a:r>
            <a:r>
              <a:rPr lang="en-US" sz="2400" dirty="0">
                <a:latin typeface="+mj-lt"/>
                <a:cs typeface="Arial" pitchFamily="34" charset="0"/>
              </a:rPr>
              <a:t> </a:t>
            </a:r>
            <a:r>
              <a:rPr lang="en-US" sz="2400" dirty="0" err="1">
                <a:latin typeface="+mj-lt"/>
                <a:cs typeface="Arial" pitchFamily="34" charset="0"/>
              </a:rPr>
              <a:t>dari</a:t>
            </a:r>
            <a:r>
              <a:rPr lang="en-US" sz="2400" dirty="0">
                <a:latin typeface="+mj-lt"/>
                <a:cs typeface="Arial" pitchFamily="34" charset="0"/>
              </a:rPr>
              <a:t> </a:t>
            </a:r>
            <a:r>
              <a:rPr lang="en-US" sz="2400" dirty="0" err="1">
                <a:latin typeface="+mj-lt"/>
                <a:cs typeface="Arial" pitchFamily="34" charset="0"/>
              </a:rPr>
              <a:t>masing-masing</a:t>
            </a:r>
            <a:r>
              <a:rPr lang="en-US" sz="2400" dirty="0">
                <a:latin typeface="+mj-lt"/>
                <a:cs typeface="Arial" pitchFamily="34" charset="0"/>
              </a:rPr>
              <a:t> </a:t>
            </a:r>
            <a:r>
              <a:rPr lang="en-US" sz="2400" dirty="0" err="1">
                <a:latin typeface="+mj-lt"/>
                <a:cs typeface="Arial" pitchFamily="34" charset="0"/>
              </a:rPr>
              <a:t>metode</a:t>
            </a:r>
            <a:r>
              <a:rPr lang="en-US" sz="2400" dirty="0">
                <a:latin typeface="+mj-lt"/>
                <a:cs typeface="Arial" pitchFamily="34" charset="0"/>
              </a:rPr>
              <a:t>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FE4F2EA-F3AE-4D25-8D83-A0E040A46D7C}"/>
              </a:ext>
            </a:extLst>
          </p:cNvPr>
          <p:cNvSpPr/>
          <p:nvPr/>
        </p:nvSpPr>
        <p:spPr>
          <a:xfrm>
            <a:off x="2123953" y="3765017"/>
            <a:ext cx="76982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gradFill>
                  <a:gsLst>
                    <a:gs pos="0">
                      <a:schemeClr val="accent1"/>
                    </a:gs>
                    <a:gs pos="100000">
                      <a:schemeClr val="accent5"/>
                    </a:gs>
                  </a:gsLst>
                  <a:lin ang="0" scaled="0"/>
                </a:gradFill>
                <a:cs typeface="Segoe UI" panose="020B0502040204020203" pitchFamily="34" charset="0"/>
              </a:rPr>
              <a:t>Kesalahan</a:t>
            </a:r>
            <a:r>
              <a:rPr lang="en-US" sz="3600" b="1" dirty="0">
                <a:gradFill>
                  <a:gsLst>
                    <a:gs pos="0">
                      <a:schemeClr val="accent1"/>
                    </a:gs>
                    <a:gs pos="100000">
                      <a:schemeClr val="accent5"/>
                    </a:gs>
                  </a:gsLst>
                  <a:lin ang="0" scaled="0"/>
                </a:gradFill>
                <a:cs typeface="Segoe UI" panose="020B0502040204020203" pitchFamily="34" charset="0"/>
              </a:rPr>
              <a:t> </a:t>
            </a:r>
            <a:r>
              <a:rPr lang="en-US" sz="3600" b="1" dirty="0" err="1">
                <a:cs typeface="Arial" pitchFamily="34" charset="0"/>
              </a:rPr>
              <a:t>Penilai</a:t>
            </a:r>
            <a:endParaRPr lang="en-US" sz="3600" b="1" dirty="0">
              <a:cs typeface="Arial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4502D7-0A99-479C-8A6D-561CA0C13151}"/>
              </a:ext>
            </a:extLst>
          </p:cNvPr>
          <p:cNvSpPr/>
          <p:nvPr/>
        </p:nvSpPr>
        <p:spPr>
          <a:xfrm>
            <a:off x="2246855" y="4537815"/>
            <a:ext cx="745758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sz="2400" dirty="0" err="1">
                <a:cs typeface="Arial" pitchFamily="34" charset="0"/>
              </a:rPr>
              <a:t>Standar</a:t>
            </a:r>
            <a:r>
              <a:rPr lang="en-US" sz="2400" dirty="0">
                <a:cs typeface="Arial" pitchFamily="34" charset="0"/>
              </a:rPr>
              <a:t> yang </a:t>
            </a:r>
            <a:r>
              <a:rPr lang="en-US" sz="2400" dirty="0" err="1">
                <a:cs typeface="Arial" pitchFamily="34" charset="0"/>
              </a:rPr>
              <a:t>Beragam</a:t>
            </a:r>
            <a:endParaRPr lang="en-US" sz="2400" dirty="0">
              <a:cs typeface="Arial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n-US" sz="2400" dirty="0" err="1">
                <a:cs typeface="Arial" pitchFamily="34" charset="0"/>
              </a:rPr>
              <a:t>Efek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Ke</a:t>
            </a:r>
            <a:r>
              <a:rPr lang="en-US" sz="2400" dirty="0">
                <a:cs typeface="Arial" pitchFamily="34" charset="0"/>
              </a:rPr>
              <a:t>-</a:t>
            </a:r>
            <a:r>
              <a:rPr lang="en-US" sz="2400" dirty="0" err="1">
                <a:cs typeface="Arial" pitchFamily="34" charset="0"/>
              </a:rPr>
              <a:t>terakhir</a:t>
            </a:r>
            <a:r>
              <a:rPr lang="en-US" sz="2400" dirty="0">
                <a:cs typeface="Arial" pitchFamily="34" charset="0"/>
              </a:rPr>
              <a:t>-an/</a:t>
            </a:r>
            <a:r>
              <a:rPr lang="en-US" sz="2400" dirty="0" err="1">
                <a:cs typeface="Arial" pitchFamily="34" charset="0"/>
              </a:rPr>
              <a:t>Ke</a:t>
            </a:r>
            <a:r>
              <a:rPr lang="en-US" sz="2400" dirty="0">
                <a:cs typeface="Arial" pitchFamily="34" charset="0"/>
              </a:rPr>
              <a:t>-</a:t>
            </a:r>
            <a:r>
              <a:rPr lang="en-US" sz="2400" dirty="0" err="1">
                <a:cs typeface="Arial" pitchFamily="34" charset="0"/>
              </a:rPr>
              <a:t>pertama</a:t>
            </a:r>
            <a:r>
              <a:rPr lang="en-US" sz="2400" dirty="0">
                <a:cs typeface="Arial" pitchFamily="34" charset="0"/>
              </a:rPr>
              <a:t>-an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err="1">
                <a:cs typeface="Arial" pitchFamily="34" charset="0"/>
              </a:rPr>
              <a:t>Kesalahan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Tendensi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Sentral</a:t>
            </a:r>
            <a:r>
              <a:rPr lang="en-US" sz="2400" dirty="0">
                <a:cs typeface="Arial" pitchFamily="34" charset="0"/>
              </a:rPr>
              <a:t>, </a:t>
            </a:r>
            <a:r>
              <a:rPr lang="en-US" sz="2400" dirty="0" err="1">
                <a:cs typeface="Arial" pitchFamily="34" charset="0"/>
              </a:rPr>
              <a:t>Kelunakan</a:t>
            </a:r>
            <a:r>
              <a:rPr lang="en-US" sz="2400" dirty="0">
                <a:cs typeface="Arial" pitchFamily="34" charset="0"/>
              </a:rPr>
              <a:t>, dan  </a:t>
            </a:r>
            <a:r>
              <a:rPr lang="en-US" sz="2400" dirty="0" err="1">
                <a:cs typeface="Arial" pitchFamily="34" charset="0"/>
              </a:rPr>
              <a:t>Kekakuan</a:t>
            </a:r>
            <a:endParaRPr lang="en-US" sz="2400" dirty="0">
              <a:cs typeface="Arial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n-US" sz="2400" dirty="0">
                <a:cs typeface="Arial" pitchFamily="34" charset="0"/>
              </a:rPr>
              <a:t>Bias </a:t>
            </a:r>
            <a:r>
              <a:rPr lang="en-US" sz="2400" dirty="0" err="1">
                <a:cs typeface="Arial" pitchFamily="34" charset="0"/>
              </a:rPr>
              <a:t>Penilai</a:t>
            </a:r>
            <a:endParaRPr lang="en-US" sz="2400" dirty="0">
              <a:cs typeface="Arial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n-US" sz="2400" dirty="0" err="1">
                <a:cs typeface="Arial" pitchFamily="34" charset="0"/>
              </a:rPr>
              <a:t>Kesalahan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Kontras</a:t>
            </a:r>
            <a:endParaRPr lang="en-US" sz="24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187439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F49926B-E2EF-4C22-9F85-6CE4852EBB3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0A8F171-A6A0-4816-9CCB-E5F4A8978BA3}"/>
              </a:ext>
            </a:extLst>
          </p:cNvPr>
          <p:cNvSpPr/>
          <p:nvPr/>
        </p:nvSpPr>
        <p:spPr>
          <a:xfrm>
            <a:off x="2950047" y="629345"/>
            <a:ext cx="62919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schemeClr val="accent1">
                    <a:lumMod val="75000"/>
                  </a:schemeClr>
                </a:solidFill>
                <a:cs typeface="Segoe UI" panose="020B0502040204020203" pitchFamily="34" charset="0"/>
              </a:rPr>
              <a:t>Umpan</a:t>
            </a:r>
            <a:r>
              <a:rPr lang="en-US" sz="3600" b="1" dirty="0">
                <a:gradFill>
                  <a:gsLst>
                    <a:gs pos="0">
                      <a:schemeClr val="accent1"/>
                    </a:gs>
                    <a:gs pos="100000">
                      <a:schemeClr val="accent5"/>
                    </a:gs>
                  </a:gsLst>
                  <a:lin ang="0" scaled="0"/>
                </a:gradFill>
                <a:cs typeface="Segoe UI" panose="020B0502040204020203" pitchFamily="34" charset="0"/>
              </a:rPr>
              <a:t> </a:t>
            </a:r>
            <a:r>
              <a:rPr lang="en-US" sz="3600" b="1" dirty="0" err="1">
                <a:solidFill>
                  <a:schemeClr val="tx1">
                    <a:lumMod val="65000"/>
                    <a:lumOff val="35000"/>
                  </a:schemeClr>
                </a:solidFill>
                <a:cs typeface="Segoe UI" panose="020B0502040204020203" pitchFamily="34" charset="0"/>
              </a:rPr>
              <a:t>Balik</a:t>
            </a:r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en-US" sz="3600" b="1" dirty="0" err="1">
                <a:solidFill>
                  <a:schemeClr val="tx1">
                    <a:lumMod val="65000"/>
                    <a:lumOff val="35000"/>
                  </a:schemeClr>
                </a:solidFill>
                <a:cs typeface="Segoe UI" panose="020B0502040204020203" pitchFamily="34" charset="0"/>
              </a:rPr>
              <a:t>Penilaian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  <a:cs typeface="Segoe UI" panose="020B0502040204020203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D4893D4-A044-4F60-8129-9B3BF39A1FBA}"/>
              </a:ext>
            </a:extLst>
          </p:cNvPr>
          <p:cNvSpPr/>
          <p:nvPr/>
        </p:nvSpPr>
        <p:spPr>
          <a:xfrm>
            <a:off x="555522" y="2216467"/>
            <a:ext cx="11080955" cy="15696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sz="2400" b="1" dirty="0" err="1">
                <a:cs typeface="Arial" pitchFamily="34" charset="0"/>
              </a:rPr>
              <a:t>Wawancara</a:t>
            </a:r>
            <a:r>
              <a:rPr lang="en-US" sz="2400" b="1" dirty="0">
                <a:cs typeface="Arial" pitchFamily="34" charset="0"/>
              </a:rPr>
              <a:t> </a:t>
            </a:r>
            <a:r>
              <a:rPr lang="en-US" sz="2400" b="1" dirty="0" err="1">
                <a:cs typeface="Arial" pitchFamily="34" charset="0"/>
              </a:rPr>
              <a:t>Penilaian</a:t>
            </a:r>
            <a:endParaRPr lang="en-US" sz="2400" b="1" dirty="0">
              <a:cs typeface="Arial" pitchFamily="34" charset="0"/>
            </a:endParaRPr>
          </a:p>
          <a:p>
            <a:pPr algn="just"/>
            <a:r>
              <a:rPr lang="en-US" sz="2400" dirty="0" err="1">
                <a:cs typeface="Arial" pitchFamily="34" charset="0"/>
              </a:rPr>
              <a:t>Wawancara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penilaian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dapat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memberikan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baik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kesempatan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maupun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bahaya</a:t>
            </a:r>
            <a:r>
              <a:rPr lang="en-US" sz="2400" dirty="0">
                <a:cs typeface="Arial" pitchFamily="34" charset="0"/>
              </a:rPr>
              <a:t>. Hal </a:t>
            </a:r>
            <a:r>
              <a:rPr lang="en-US" sz="2400" dirty="0" err="1">
                <a:cs typeface="Arial" pitchFamily="34" charset="0"/>
              </a:rPr>
              <a:t>ini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dapat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menjadi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pengelaman</a:t>
            </a:r>
            <a:r>
              <a:rPr lang="en-US" sz="2400" dirty="0">
                <a:cs typeface="Arial" pitchFamily="34" charset="0"/>
              </a:rPr>
              <a:t> yang </a:t>
            </a:r>
            <a:r>
              <a:rPr lang="en-US" sz="2400" dirty="0" err="1">
                <a:cs typeface="Arial" pitchFamily="34" charset="0"/>
              </a:rPr>
              <a:t>emosional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bagi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manajer</a:t>
            </a:r>
            <a:r>
              <a:rPr lang="en-US" sz="2400" dirty="0">
                <a:cs typeface="Arial" pitchFamily="34" charset="0"/>
              </a:rPr>
              <a:t> dan </a:t>
            </a:r>
            <a:r>
              <a:rPr lang="en-US" sz="2400" dirty="0" err="1">
                <a:cs typeface="Arial" pitchFamily="34" charset="0"/>
              </a:rPr>
              <a:t>karyawan</a:t>
            </a:r>
            <a:r>
              <a:rPr lang="en-US" sz="2400" dirty="0">
                <a:cs typeface="Arial" pitchFamily="34" charset="0"/>
              </a:rPr>
              <a:t>, </a:t>
            </a:r>
            <a:r>
              <a:rPr lang="en-US" sz="2400" dirty="0" err="1">
                <a:cs typeface="Arial" pitchFamily="34" charset="0"/>
              </a:rPr>
              <a:t>karena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manajer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harus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mengomunikasikan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baik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pujian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maupun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kritik</a:t>
            </a:r>
            <a:r>
              <a:rPr lang="en-US" sz="2400" dirty="0">
                <a:cs typeface="Arial" pitchFamily="34" charset="0"/>
              </a:rPr>
              <a:t> yang </a:t>
            </a:r>
            <a:r>
              <a:rPr lang="en-US" sz="2400" dirty="0" err="1">
                <a:cs typeface="Arial" pitchFamily="34" charset="0"/>
              </a:rPr>
              <a:t>membangun</a:t>
            </a:r>
            <a:r>
              <a:rPr lang="en-US" sz="2400" dirty="0">
                <a:cs typeface="Arial" pitchFamily="34" charset="0"/>
              </a:rPr>
              <a:t>. </a:t>
            </a:r>
            <a:endParaRPr lang="en-US" sz="2800" dirty="0">
              <a:cs typeface="Arial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6B85475-69F6-44D5-A370-32D53719328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894BD2-3B89-4639-9B55-067B32C88C65}"/>
              </a:ext>
            </a:extLst>
          </p:cNvPr>
          <p:cNvSpPr/>
          <p:nvPr/>
        </p:nvSpPr>
        <p:spPr>
          <a:xfrm>
            <a:off x="2950047" y="629345"/>
            <a:ext cx="62919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schemeClr val="accent1">
                    <a:lumMod val="75000"/>
                  </a:schemeClr>
                </a:solidFill>
                <a:cs typeface="Segoe UI" panose="020B0502040204020203" pitchFamily="34" charset="0"/>
              </a:rPr>
              <a:t>Manajemen</a:t>
            </a:r>
            <a:r>
              <a:rPr lang="en-US" sz="3600" b="1" dirty="0">
                <a:gradFill>
                  <a:gsLst>
                    <a:gs pos="0">
                      <a:schemeClr val="accent1"/>
                    </a:gs>
                    <a:gs pos="100000">
                      <a:schemeClr val="accent5"/>
                    </a:gs>
                  </a:gsLst>
                  <a:lin ang="0" scaled="0"/>
                </a:gradFill>
                <a:cs typeface="Segoe UI" panose="020B0502040204020203" pitchFamily="34" charset="0"/>
              </a:rPr>
              <a:t> </a:t>
            </a:r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cs typeface="Segoe UI" panose="020B0502040204020203" pitchFamily="34" charset="0"/>
              </a:rPr>
              <a:t>Kinerja Yang </a:t>
            </a:r>
            <a:r>
              <a:rPr lang="en-US" sz="3600" b="1" dirty="0" err="1">
                <a:solidFill>
                  <a:schemeClr val="tx1">
                    <a:lumMod val="65000"/>
                    <a:lumOff val="35000"/>
                  </a:schemeClr>
                </a:solidFill>
                <a:cs typeface="Segoe UI" panose="020B0502040204020203" pitchFamily="34" charset="0"/>
              </a:rPr>
              <a:t>Efektif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  <a:cs typeface="Segoe UI" panose="020B0502040204020203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D68AF16-B6E3-48F3-82C3-EBDC13ABA796}"/>
              </a:ext>
            </a:extLst>
          </p:cNvPr>
          <p:cNvSpPr/>
          <p:nvPr/>
        </p:nvSpPr>
        <p:spPr>
          <a:xfrm>
            <a:off x="2438400" y="2011910"/>
            <a:ext cx="7315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cs typeface="Arial" pitchFamily="34" charset="0"/>
              </a:rPr>
              <a:t>Ketika </a:t>
            </a:r>
            <a:r>
              <a:rPr lang="en-US" sz="2400" dirty="0" err="1">
                <a:cs typeface="Arial" pitchFamily="34" charset="0"/>
              </a:rPr>
              <a:t>manajemen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menggunakan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satu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bagian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utama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dari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manajemen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kinerja</a:t>
            </a:r>
            <a:r>
              <a:rPr lang="en-US" sz="2400" dirty="0">
                <a:cs typeface="Arial" pitchFamily="34" charset="0"/>
              </a:rPr>
              <a:t>, </a:t>
            </a:r>
            <a:r>
              <a:rPr lang="en-US" sz="2400" dirty="0" err="1">
                <a:cs typeface="Arial" pitchFamily="34" charset="0"/>
              </a:rPr>
              <a:t>yaitu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penilaian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kinerja</a:t>
            </a:r>
            <a:r>
              <a:rPr lang="en-US" sz="2400" dirty="0">
                <a:cs typeface="Arial" pitchFamily="34" charset="0"/>
              </a:rPr>
              <a:t>, </a:t>
            </a:r>
            <a:r>
              <a:rPr lang="en-US" sz="2400" dirty="0" err="1">
                <a:cs typeface="Arial" pitchFamily="34" charset="0"/>
              </a:rPr>
              <a:t>untuk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menghukum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karyawan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atau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ketika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penilaian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gagal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untuk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memahami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batasannya</a:t>
            </a:r>
            <a:r>
              <a:rPr lang="en-US" sz="2400" dirty="0">
                <a:cs typeface="Arial" pitchFamily="34" charset="0"/>
              </a:rPr>
              <a:t>, </a:t>
            </a:r>
            <a:r>
              <a:rPr lang="en-US" sz="2400" dirty="0" err="1">
                <a:cs typeface="Arial" pitchFamily="34" charset="0"/>
              </a:rPr>
              <a:t>manajemen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kinerja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akan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menjadi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kurang</a:t>
            </a:r>
            <a:r>
              <a:rPr lang="en-US" sz="2400" dirty="0">
                <a:cs typeface="Arial" pitchFamily="34" charset="0"/>
              </a:rPr>
              <a:t> </a:t>
            </a:r>
            <a:r>
              <a:rPr lang="en-US" sz="2400" dirty="0" err="1">
                <a:cs typeface="Arial" pitchFamily="34" charset="0"/>
              </a:rPr>
              <a:t>efektif</a:t>
            </a:r>
            <a:r>
              <a:rPr lang="en-US" sz="2400" dirty="0"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9CC3852-6E1E-4965-B01B-4AD2106606A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6577B9-B939-4ADD-81E1-0F2E3885965F}"/>
              </a:ext>
            </a:extLst>
          </p:cNvPr>
          <p:cNvSpPr txBox="1"/>
          <p:nvPr/>
        </p:nvSpPr>
        <p:spPr>
          <a:xfrm>
            <a:off x="2337313" y="2705725"/>
            <a:ext cx="751737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8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Terima </a:t>
            </a:r>
            <a:r>
              <a:rPr lang="id-ID" sz="88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00000" scaled="0"/>
                </a:gradFill>
                <a:latin typeface="Aharoni" panose="02010803020104030203" pitchFamily="2" charset="-79"/>
                <a:cs typeface="Aharoni" panose="02010803020104030203" pitchFamily="2" charset="-79"/>
              </a:rPr>
              <a:t>Kasih</a:t>
            </a:r>
            <a:endParaRPr lang="en-US" sz="8800" dirty="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400000" scaled="0"/>
              </a:gra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7C63BB3-F4BC-4BF2-AE73-A3E12E18AED2}"/>
              </a:ext>
            </a:extLst>
          </p:cNvPr>
          <p:cNvGrpSpPr/>
          <p:nvPr/>
        </p:nvGrpSpPr>
        <p:grpSpPr>
          <a:xfrm>
            <a:off x="8077200" y="778933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87519E3-939F-443F-A2AD-75A9D2B39C76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D95B622-EAF6-40D3-B4A1-F6B704E2076D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0DEAE2C-5E83-4E1D-9533-86A54F0C2AA1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12CF09B-6F44-4BFE-BD5A-259C25F18385}"/>
              </a:ext>
            </a:extLst>
          </p:cNvPr>
          <p:cNvGrpSpPr/>
          <p:nvPr/>
        </p:nvGrpSpPr>
        <p:grpSpPr>
          <a:xfrm>
            <a:off x="1492348" y="752626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88D09A6-6125-43B2-9A91-9CC0D3AFD975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91463BD-82C6-4A4F-9E47-CAF8362EB887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CC61646-C44F-438F-BA34-310B2EB31BB5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">
            <a:extLst>
              <a:ext uri="{FF2B5EF4-FFF2-40B4-BE49-F238E27FC236}">
                <a16:creationId xmlns:a16="http://schemas.microsoft.com/office/drawing/2014/main" id="{83BB0194-7243-4941-B752-1604A4FB7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9729" y="4152275"/>
            <a:ext cx="5142271" cy="267765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www.bhayurhama.com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dan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364806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Custom 3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CCFF"/>
      </a:accent1>
      <a:accent2>
        <a:srgbClr val="00B0F0"/>
      </a:accent2>
      <a:accent3>
        <a:srgbClr val="00CCFF"/>
      </a:accent3>
      <a:accent4>
        <a:srgbClr val="00B0F0"/>
      </a:accent4>
      <a:accent5>
        <a:srgbClr val="00CCFF"/>
      </a:accent5>
      <a:accent6>
        <a:srgbClr val="00B0F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653</Words>
  <Application>Microsoft Office PowerPoint</Application>
  <PresentationFormat>Widescreen</PresentationFormat>
  <Paragraphs>85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Aharoni</vt:lpstr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Rani Maranita</dc:creator>
  <cp:lastModifiedBy>bhayu</cp:lastModifiedBy>
  <cp:revision>66</cp:revision>
  <dcterms:created xsi:type="dcterms:W3CDTF">2018-12-02T06:07:05Z</dcterms:created>
  <dcterms:modified xsi:type="dcterms:W3CDTF">2020-09-28T15:22:32Z</dcterms:modified>
</cp:coreProperties>
</file>