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767" r:id="rId2"/>
    <p:sldId id="268" r:id="rId3"/>
    <p:sldId id="280" r:id="rId4"/>
    <p:sldId id="633" r:id="rId5"/>
    <p:sldId id="630" r:id="rId6"/>
    <p:sldId id="634" r:id="rId7"/>
    <p:sldId id="11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2" r:id="rId3"/>
    <p:sldLayoutId id="2147483663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636813" y="301965"/>
            <a:ext cx="1091837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Strategi</a:t>
            </a:r>
            <a:endParaRPr lang="en-US" sz="8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endParaRPr lang="en-US" sz="8800" dirty="0">
              <a:solidFill>
                <a:schemeClr val="accent5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8800" dirty="0" err="1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Praktik</a:t>
            </a:r>
            <a:r>
              <a:rPr lang="en-US" sz="8800" dirty="0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800" dirty="0" err="1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Kompensasi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0169686-A00A-49D6-B3D7-050B6D786ED3}"/>
              </a:ext>
            </a:extLst>
          </p:cNvPr>
          <p:cNvSpPr/>
          <p:nvPr/>
        </p:nvSpPr>
        <p:spPr>
          <a:xfrm>
            <a:off x="518724" y="171101"/>
            <a:ext cx="4362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cs typeface="Times New Roman" pitchFamily="18" charset="0"/>
              </a:rPr>
              <a:t>Sifat </a:t>
            </a:r>
            <a:r>
              <a:rPr lang="en-US" sz="3600" b="1" dirty="0" err="1">
                <a:cs typeface="Times New Roman" pitchFamily="18" charset="0"/>
              </a:rPr>
              <a:t>Kompensasi</a:t>
            </a:r>
            <a:r>
              <a:rPr lang="en-US" sz="3600" b="1" dirty="0">
                <a:cs typeface="Times New Roman" pitchFamily="18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EE0B0A-CC86-4400-9441-D6D9B87E0B82}"/>
              </a:ext>
            </a:extLst>
          </p:cNvPr>
          <p:cNvSpPr/>
          <p:nvPr/>
        </p:nvSpPr>
        <p:spPr>
          <a:xfrm>
            <a:off x="518724" y="81743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err="1">
                <a:cs typeface="Times New Roman" pitchFamily="18" charset="0"/>
              </a:rPr>
              <a:t>Kompensasi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merupakan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faktor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penting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mempengaruhi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bagaimana</a:t>
            </a:r>
            <a:r>
              <a:rPr lang="en-US" sz="2000" b="1" dirty="0">
                <a:cs typeface="Times New Roman" pitchFamily="18" charset="0"/>
              </a:rPr>
              <a:t> dan </a:t>
            </a:r>
            <a:r>
              <a:rPr lang="en-US" sz="2000" b="1" dirty="0" err="1">
                <a:cs typeface="Times New Roman" pitchFamily="18" charset="0"/>
              </a:rPr>
              <a:t>mengapa</a:t>
            </a:r>
            <a:r>
              <a:rPr lang="en-US" sz="2000" b="1" dirty="0">
                <a:cs typeface="Times New Roman" pitchFamily="18" charset="0"/>
              </a:rPr>
              <a:t> orang-orang </a:t>
            </a:r>
            <a:r>
              <a:rPr lang="en-US" sz="2000" b="1" dirty="0" err="1">
                <a:cs typeface="Times New Roman" pitchFamily="18" charset="0"/>
              </a:rPr>
              <a:t>memilih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untuk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bekerja</a:t>
            </a:r>
            <a:r>
              <a:rPr lang="en-US" sz="2000" b="1" dirty="0">
                <a:cs typeface="Times New Roman" pitchFamily="18" charset="0"/>
              </a:rPr>
              <a:t> di </a:t>
            </a:r>
            <a:r>
              <a:rPr lang="en-US" sz="2000" b="1" dirty="0" err="1">
                <a:cs typeface="Times New Roman" pitchFamily="18" charset="0"/>
              </a:rPr>
              <a:t>sebuah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organisasi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dari</a:t>
            </a:r>
            <a:r>
              <a:rPr lang="en-US" sz="2000" b="1" dirty="0">
                <a:cs typeface="Times New Roman" pitchFamily="18" charset="0"/>
              </a:rPr>
              <a:t> pada </a:t>
            </a:r>
            <a:r>
              <a:rPr lang="en-US" sz="2000" b="1" dirty="0" err="1">
                <a:cs typeface="Times New Roman" pitchFamily="18" charset="0"/>
              </a:rPr>
              <a:t>organisasi</a:t>
            </a:r>
            <a:r>
              <a:rPr lang="en-US" sz="2000" b="1" dirty="0">
                <a:cs typeface="Times New Roman" pitchFamily="18" charset="0"/>
              </a:rPr>
              <a:t> yang lain. Para </a:t>
            </a:r>
            <a:r>
              <a:rPr lang="en-US" sz="2000" b="1" dirty="0" err="1">
                <a:cs typeface="Times New Roman" pitchFamily="18" charset="0"/>
              </a:rPr>
              <a:t>pemberi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kerja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harus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agak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kompetitif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dengan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beberapa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jenis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kompensasi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untuk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menarik</a:t>
            </a:r>
            <a:r>
              <a:rPr lang="en-US" sz="2000" b="1" dirty="0">
                <a:cs typeface="Times New Roman" pitchFamily="18" charset="0"/>
              </a:rPr>
              <a:t> dan </a:t>
            </a:r>
            <a:r>
              <a:rPr lang="en-US" sz="2000" b="1" dirty="0" err="1">
                <a:cs typeface="Times New Roman" pitchFamily="18" charset="0"/>
              </a:rPr>
              <a:t>mempertahankan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karyawan</a:t>
            </a:r>
            <a:r>
              <a:rPr lang="en-US" sz="2000" b="1" dirty="0">
                <a:cs typeface="Times New Roman" pitchFamily="18" charset="0"/>
              </a:rPr>
              <a:t> yang </a:t>
            </a:r>
            <a:r>
              <a:rPr lang="en-US" sz="2000" b="1" dirty="0" err="1">
                <a:cs typeface="Times New Roman" pitchFamily="18" charset="0"/>
              </a:rPr>
              <a:t>kompeten</a:t>
            </a:r>
            <a:r>
              <a:rPr lang="en-US" sz="2000" b="1" dirty="0">
                <a:cs typeface="Times New Roman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577F52-7B20-4051-B52C-ACE7BDEF775F}"/>
              </a:ext>
            </a:extLst>
          </p:cNvPr>
          <p:cNvSpPr/>
          <p:nvPr/>
        </p:nvSpPr>
        <p:spPr>
          <a:xfrm>
            <a:off x="518724" y="2945555"/>
            <a:ext cx="5102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/>
              <a:t>Jenis-Jenis</a:t>
            </a:r>
            <a:r>
              <a:rPr lang="en-US" sz="3600" b="1" dirty="0"/>
              <a:t> </a:t>
            </a:r>
            <a:r>
              <a:rPr lang="en-US" sz="3600" b="1" dirty="0" err="1"/>
              <a:t>Kompensasi</a:t>
            </a:r>
            <a:endParaRPr lang="en-US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24736E-8E20-4B28-8EB8-0B4060A0CDB2}"/>
              </a:ext>
            </a:extLst>
          </p:cNvPr>
          <p:cNvSpPr/>
          <p:nvPr/>
        </p:nvSpPr>
        <p:spPr>
          <a:xfrm>
            <a:off x="518724" y="3730385"/>
            <a:ext cx="51029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err="1">
                <a:cs typeface="Times New Roman" pitchFamily="18" charset="0"/>
              </a:rPr>
              <a:t>Gaji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Pokok</a:t>
            </a:r>
            <a:endParaRPr lang="en-US" sz="2000" b="1" dirty="0"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err="1">
                <a:cs typeface="Times New Roman" pitchFamily="18" charset="0"/>
              </a:rPr>
              <a:t>Pemberian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Tidak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Tetap</a:t>
            </a:r>
            <a:endParaRPr lang="en-US" sz="2000" b="1" dirty="0"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err="1">
                <a:cs typeface="Times New Roman" pitchFamily="18" charset="0"/>
              </a:rPr>
              <a:t>Tunjangan</a:t>
            </a:r>
            <a:endParaRPr lang="en-US" sz="2000" b="1" dirty="0">
              <a:cs typeface="Times New Roman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2177BF8-9F40-4AD0-B851-F923D400F81F}"/>
              </a:ext>
            </a:extLst>
          </p:cNvPr>
          <p:cNvSpPr txBox="1">
            <a:spLocks/>
          </p:cNvSpPr>
          <p:nvPr/>
        </p:nvSpPr>
        <p:spPr>
          <a:xfrm>
            <a:off x="518724" y="5062673"/>
            <a:ext cx="8229600" cy="13990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Tanggung</a:t>
            </a:r>
            <a:r>
              <a:rPr lang="en-US" sz="3200" b="1" dirty="0">
                <a:latin typeface="+mn-lt"/>
              </a:rPr>
              <a:t> Jawab </a:t>
            </a:r>
            <a:r>
              <a:rPr lang="en-US" sz="3200" b="1" dirty="0" err="1">
                <a:latin typeface="+mn-lt"/>
              </a:rPr>
              <a:t>Kompensasi</a:t>
            </a:r>
            <a:endParaRPr lang="en-US" sz="3200" b="1" dirty="0">
              <a:latin typeface="+mn-lt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069CBF6-8A8B-4C72-AD29-41F58BE6A38B}"/>
              </a:ext>
            </a:extLst>
          </p:cNvPr>
          <p:cNvSpPr txBox="1">
            <a:spLocks/>
          </p:cNvSpPr>
          <p:nvPr/>
        </p:nvSpPr>
        <p:spPr>
          <a:xfrm>
            <a:off x="518724" y="5620238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2000" b="1" dirty="0" err="1">
                <a:cs typeface="Times New Roman" pitchFamily="18" charset="0"/>
              </a:rPr>
              <a:t>Pembagian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Tanggung</a:t>
            </a:r>
            <a:r>
              <a:rPr lang="en-US" sz="2000" b="1" dirty="0">
                <a:cs typeface="Times New Roman" pitchFamily="18" charset="0"/>
              </a:rPr>
              <a:t> Jawab SDM ; </a:t>
            </a:r>
            <a:r>
              <a:rPr lang="en-US" sz="2000" b="1" dirty="0" err="1">
                <a:cs typeface="Times New Roman" pitchFamily="18" charset="0"/>
              </a:rPr>
              <a:t>Kompensasi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err="1">
                <a:cs typeface="Times New Roman" pitchFamily="18" charset="0"/>
              </a:rPr>
              <a:t>ada</a:t>
            </a:r>
            <a:r>
              <a:rPr lang="en-US" sz="2000" b="1" dirty="0">
                <a:cs typeface="Times New Roman" pitchFamily="18" charset="0"/>
              </a:rPr>
              <a:t> 2 </a:t>
            </a:r>
            <a:r>
              <a:rPr lang="en-US" sz="2000" b="1" dirty="0" err="1">
                <a:cs typeface="Times New Roman" pitchFamily="18" charset="0"/>
              </a:rPr>
              <a:t>yaitu</a:t>
            </a:r>
            <a:r>
              <a:rPr lang="en-US" sz="2000" b="1" dirty="0">
                <a:cs typeface="Times New Roman" pitchFamily="18" charset="0"/>
              </a:rPr>
              <a:t> ;</a:t>
            </a:r>
          </a:p>
          <a:p>
            <a:r>
              <a:rPr lang="en-US" sz="2000" b="1" dirty="0">
                <a:cs typeface="Times New Roman" pitchFamily="18" charset="0"/>
              </a:rPr>
              <a:t>Unit SDM</a:t>
            </a:r>
          </a:p>
          <a:p>
            <a:r>
              <a:rPr lang="en-US" sz="2000" b="1" dirty="0">
                <a:cs typeface="Times New Roman" pitchFamily="18" charset="0"/>
              </a:rPr>
              <a:t>Para Manager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608012-8290-4457-91E5-D57AE782A34D}"/>
              </a:ext>
            </a:extLst>
          </p:cNvPr>
          <p:cNvSpPr/>
          <p:nvPr/>
        </p:nvSpPr>
        <p:spPr>
          <a:xfrm>
            <a:off x="4107026" y="19149"/>
            <a:ext cx="3977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/>
              <a:t>Filosofi</a:t>
            </a:r>
            <a:r>
              <a:rPr lang="en-US" sz="3600" b="1" dirty="0"/>
              <a:t> </a:t>
            </a:r>
            <a:r>
              <a:rPr lang="en-US" sz="3600" b="1" dirty="0" err="1"/>
              <a:t>Kompensasi</a:t>
            </a:r>
            <a:endParaRPr lang="en-US" sz="36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7A4B34C-5485-4D3A-A898-8DC73F1B58B6}"/>
              </a:ext>
            </a:extLst>
          </p:cNvPr>
          <p:cNvSpPr txBox="1">
            <a:spLocks/>
          </p:cNvSpPr>
          <p:nvPr/>
        </p:nvSpPr>
        <p:spPr>
          <a:xfrm>
            <a:off x="1981200" y="1143000"/>
            <a:ext cx="8229600" cy="40779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dirty="0" err="1">
                <a:cs typeface="Times New Roman" pitchFamily="18" charset="0"/>
              </a:rPr>
              <a:t>Orientasi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Pemberian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Hak</a:t>
            </a:r>
            <a:endParaRPr lang="en-US" b="1" dirty="0">
              <a:ea typeface="Times New Roman"/>
              <a:cs typeface="Times New Roman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id-ID" b="1" dirty="0">
                <a:ea typeface="Times New Roman"/>
                <a:cs typeface="Times New Roman" pitchFamily="18" charset="0"/>
              </a:rPr>
              <a:t>     </a:t>
            </a:r>
            <a:r>
              <a:rPr lang="en-US" b="1" dirty="0">
                <a:ea typeface="Times New Roman"/>
                <a:cs typeface="Times New Roman" pitchFamily="18" charset="0"/>
              </a:rPr>
              <a:t>Para </a:t>
            </a:r>
            <a:r>
              <a:rPr lang="en-US" b="1" dirty="0" err="1">
                <a:ea typeface="Times New Roman"/>
                <a:cs typeface="Times New Roman" pitchFamily="18" charset="0"/>
              </a:rPr>
              <a:t>karyawan</a:t>
            </a:r>
            <a:r>
              <a:rPr lang="en-US" b="1" dirty="0">
                <a:ea typeface="Times New Roman"/>
                <a:cs typeface="Times New Roman" pitchFamily="18" charset="0"/>
              </a:rPr>
              <a:t> dan </a:t>
            </a:r>
            <a:r>
              <a:rPr lang="en-US" b="1" dirty="0" err="1">
                <a:ea typeface="Times New Roman"/>
                <a:cs typeface="Times New Roman" pitchFamily="18" charset="0"/>
              </a:rPr>
              <a:t>manajer</a:t>
            </a:r>
            <a:r>
              <a:rPr lang="en-US" b="1" dirty="0">
                <a:ea typeface="Times New Roman"/>
                <a:cs typeface="Times New Roman" pitchFamily="18" charset="0"/>
              </a:rPr>
              <a:t> yang </a:t>
            </a:r>
            <a:r>
              <a:rPr lang="en-US" b="1" dirty="0" err="1">
                <a:ea typeface="Times New Roman"/>
                <a:cs typeface="Times New Roman" pitchFamily="18" charset="0"/>
              </a:rPr>
              <a:t>mengatur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filososfi</a:t>
            </a:r>
            <a:r>
              <a:rPr lang="en-US" b="1" dirty="0">
                <a:ea typeface="Times New Roman"/>
                <a:cs typeface="Times New Roman" pitchFamily="18" charset="0"/>
              </a:rPr>
              <a:t>  </a:t>
            </a:r>
            <a:r>
              <a:rPr lang="en-US" b="1" dirty="0" err="1">
                <a:ea typeface="Times New Roman"/>
                <a:cs typeface="Times New Roman" pitchFamily="18" charset="0"/>
              </a:rPr>
              <a:t>pemberian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hak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yakin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bahwa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individu</a:t>
            </a:r>
            <a:r>
              <a:rPr lang="en-US" b="1" dirty="0">
                <a:ea typeface="Times New Roman"/>
                <a:cs typeface="Times New Roman" pitchFamily="18" charset="0"/>
              </a:rPr>
              <a:t>  yang </a:t>
            </a:r>
            <a:r>
              <a:rPr lang="en-US" b="1" dirty="0" err="1">
                <a:ea typeface="Times New Roman"/>
                <a:cs typeface="Times New Roman" pitchFamily="18" charset="0"/>
              </a:rPr>
              <a:t>telah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bekerja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satu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tahun</a:t>
            </a:r>
            <a:r>
              <a:rPr lang="en-US" b="1" dirty="0">
                <a:ea typeface="Times New Roman"/>
                <a:cs typeface="Times New Roman" pitchFamily="18" charset="0"/>
              </a:rPr>
              <a:t>  </a:t>
            </a:r>
            <a:r>
              <a:rPr lang="en-US" b="1" dirty="0" err="1">
                <a:ea typeface="Times New Roman"/>
                <a:cs typeface="Times New Roman" pitchFamily="18" charset="0"/>
              </a:rPr>
              <a:t>lagi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berhak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atas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kenaikan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gaji</a:t>
            </a:r>
            <a:r>
              <a:rPr lang="en-US" b="1" dirty="0">
                <a:ea typeface="Times New Roman"/>
                <a:cs typeface="Times New Roman" pitchFamily="18" charset="0"/>
              </a:rPr>
              <a:t> </a:t>
            </a:r>
            <a:r>
              <a:rPr lang="en-US" b="1" dirty="0" err="1">
                <a:ea typeface="Times New Roman"/>
                <a:cs typeface="Times New Roman" pitchFamily="18" charset="0"/>
              </a:rPr>
              <a:t>pokok</a:t>
            </a:r>
            <a:r>
              <a:rPr lang="en-US" b="1" dirty="0">
                <a:ea typeface="Times New Roman"/>
                <a:cs typeface="Times New Roman" pitchFamily="18" charset="0"/>
              </a:rPr>
              <a:t>. </a:t>
            </a:r>
          </a:p>
          <a:p>
            <a:pPr algn="just"/>
            <a:r>
              <a:rPr lang="en-US" b="1" dirty="0" err="1">
                <a:cs typeface="Times New Roman" pitchFamily="18" charset="0"/>
              </a:rPr>
              <a:t>Orientasi</a:t>
            </a:r>
            <a:r>
              <a:rPr lang="en-US" b="1" dirty="0">
                <a:cs typeface="Times New Roman" pitchFamily="18" charset="0"/>
              </a:rPr>
              <a:t> Kinerja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id-ID" b="1" dirty="0">
                <a:cs typeface="Times New Roman" pitchFamily="18" charset="0"/>
              </a:rPr>
              <a:t>    </a:t>
            </a:r>
            <a:r>
              <a:rPr lang="en-US" b="1" dirty="0" err="1">
                <a:cs typeface="Times New Roman" pitchFamily="18" charset="0"/>
              </a:rPr>
              <a:t>Orientasi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kinerja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membutuhkan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pendekatan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imbalan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kerja</a:t>
            </a:r>
            <a:r>
              <a:rPr lang="en-US" b="1" dirty="0">
                <a:cs typeface="Times New Roman" pitchFamily="18" charset="0"/>
              </a:rPr>
              <a:t> yang </a:t>
            </a:r>
            <a:r>
              <a:rPr lang="en-US" b="1" dirty="0" err="1">
                <a:cs typeface="Times New Roman" pitchFamily="18" charset="0"/>
              </a:rPr>
              <a:t>tidak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tetap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dimana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gaji</a:t>
            </a:r>
            <a:r>
              <a:rPr lang="en-US" b="1" dirty="0">
                <a:cs typeface="Times New Roman" pitchFamily="18" charset="0"/>
              </a:rPr>
              <a:t> naik dan </a:t>
            </a:r>
            <a:r>
              <a:rPr lang="en-US" b="1" dirty="0" err="1">
                <a:cs typeface="Times New Roman" pitchFamily="18" charset="0"/>
              </a:rPr>
              <a:t>turun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berdasarkan</a:t>
            </a:r>
            <a:r>
              <a:rPr lang="en-US" b="1" dirty="0">
                <a:cs typeface="Times New Roman" pitchFamily="18" charset="0"/>
              </a:rPr>
              <a:t> pada </a:t>
            </a:r>
            <a:r>
              <a:rPr lang="en-US" b="1" dirty="0" err="1">
                <a:cs typeface="Times New Roman" pitchFamily="18" charset="0"/>
              </a:rPr>
              <a:t>kinerja</a:t>
            </a:r>
            <a:r>
              <a:rPr lang="en-US" b="1" dirty="0"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2DF58-66B3-4EC3-BE30-208A22F2D0FC}"/>
              </a:ext>
            </a:extLst>
          </p:cNvPr>
          <p:cNvSpPr/>
          <p:nvPr/>
        </p:nvSpPr>
        <p:spPr>
          <a:xfrm>
            <a:off x="3661904" y="313579"/>
            <a:ext cx="48681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/>
              <a:t>Pendekatan</a:t>
            </a:r>
            <a:r>
              <a:rPr lang="en-US" sz="3600" b="1" dirty="0"/>
              <a:t> </a:t>
            </a:r>
            <a:r>
              <a:rPr lang="en-US" sz="3600" b="1" dirty="0" err="1"/>
              <a:t>Kompensasi</a:t>
            </a:r>
            <a:endParaRPr lang="en-US" sz="36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C7B58AD-027F-46B8-8CF0-E8EE68A795F2}"/>
              </a:ext>
            </a:extLst>
          </p:cNvPr>
          <p:cNvSpPr txBox="1">
            <a:spLocks/>
          </p:cNvSpPr>
          <p:nvPr/>
        </p:nvSpPr>
        <p:spPr>
          <a:xfrm>
            <a:off x="1828800" y="1975261"/>
            <a:ext cx="8229600" cy="28094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>
                <a:cs typeface="Times New Roman" pitchFamily="18" charset="0"/>
              </a:rPr>
              <a:t>Pendekatan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Kompensasi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Tradisional</a:t>
            </a:r>
            <a:endParaRPr lang="en-US" sz="2400" b="1" dirty="0"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id-ID" sz="2400" b="1" dirty="0">
                <a:cs typeface="Times New Roman" pitchFamily="18" charset="0"/>
              </a:rPr>
              <a:t>   </a:t>
            </a:r>
            <a:r>
              <a:rPr lang="en-US" sz="2400" b="1" dirty="0">
                <a:cs typeface="Times New Roman" pitchFamily="18" charset="0"/>
              </a:rPr>
              <a:t>Pen</a:t>
            </a:r>
            <a:r>
              <a:rPr lang="id-ID" sz="2400" b="1" dirty="0">
                <a:cs typeface="Times New Roman" pitchFamily="18" charset="0"/>
              </a:rPr>
              <a:t>dekatan yang lebih kearah logis dan rasional guna memberi kompensasi kepada karyawan. </a:t>
            </a:r>
            <a:endParaRPr lang="en-US" sz="2400" b="1" dirty="0">
              <a:cs typeface="Times New Roman" pitchFamily="18" charset="0"/>
            </a:endParaRPr>
          </a:p>
          <a:p>
            <a:r>
              <a:rPr lang="en-US" sz="2400" b="1" dirty="0" err="1">
                <a:cs typeface="Times New Roman" pitchFamily="18" charset="0"/>
              </a:rPr>
              <a:t>Pendekatan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Penghargaan</a:t>
            </a:r>
            <a:r>
              <a:rPr lang="en-US" sz="2400" b="1" dirty="0">
                <a:cs typeface="Times New Roman" pitchFamily="18" charset="0"/>
              </a:rPr>
              <a:t> Total</a:t>
            </a:r>
          </a:p>
          <a:p>
            <a:pPr>
              <a:buFont typeface="Arial" panose="020B0604020202020204" pitchFamily="34" charset="0"/>
              <a:buNone/>
            </a:pPr>
            <a:r>
              <a:rPr lang="id-ID" sz="2400" b="1" dirty="0">
                <a:cs typeface="Times New Roman" pitchFamily="18" charset="0"/>
              </a:rPr>
              <a:t>   </a:t>
            </a:r>
            <a:r>
              <a:rPr lang="en-US" sz="2400" b="1" dirty="0" err="1">
                <a:cs typeface="Times New Roman" pitchFamily="18" charset="0"/>
              </a:rPr>
              <a:t>Pendekatan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penghargaan</a:t>
            </a:r>
            <a:r>
              <a:rPr lang="en-US" sz="2400" b="1" dirty="0">
                <a:cs typeface="Times New Roman" pitchFamily="18" charset="0"/>
              </a:rPr>
              <a:t> total </a:t>
            </a:r>
            <a:r>
              <a:rPr lang="en-US" sz="2400" b="1" dirty="0" err="1">
                <a:cs typeface="Times New Roman" pitchFamily="18" charset="0"/>
              </a:rPr>
              <a:t>berusaha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untuk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memberikan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nilai</a:t>
            </a:r>
            <a:r>
              <a:rPr lang="en-US" sz="2400" b="1" dirty="0">
                <a:cs typeface="Times New Roman" pitchFamily="18" charset="0"/>
              </a:rPr>
              <a:t> pada </a:t>
            </a:r>
            <a:r>
              <a:rPr lang="en-US" sz="2400" b="1" dirty="0" err="1">
                <a:cs typeface="Times New Roman" pitchFamily="18" charset="0"/>
              </a:rPr>
              <a:t>individu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daripada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sek</a:t>
            </a:r>
            <a:r>
              <a:rPr lang="id-ID" sz="2400" b="1" dirty="0">
                <a:cs typeface="Times New Roman" pitchFamily="18" charset="0"/>
              </a:rPr>
              <a:t>e</a:t>
            </a:r>
            <a:r>
              <a:rPr lang="en-US" sz="2400" b="1" dirty="0" err="1">
                <a:cs typeface="Times New Roman" pitchFamily="18" charset="0"/>
              </a:rPr>
              <a:t>dar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pekerjaan</a:t>
            </a:r>
            <a:r>
              <a:rPr lang="en-US" sz="2400" b="1" dirty="0"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699EB5-8DB6-47CC-BB21-28BEEAC05D1D}"/>
              </a:ext>
            </a:extLst>
          </p:cNvPr>
          <p:cNvSpPr/>
          <p:nvPr/>
        </p:nvSpPr>
        <p:spPr>
          <a:xfrm>
            <a:off x="3667385" y="505342"/>
            <a:ext cx="48572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/>
              <a:t>Gaji</a:t>
            </a:r>
            <a:r>
              <a:rPr lang="en-US" sz="3600" b="1" dirty="0"/>
              <a:t> </a:t>
            </a:r>
            <a:r>
              <a:rPr lang="en-US" sz="3600" b="1" dirty="0" err="1"/>
              <a:t>Berbasi</a:t>
            </a:r>
            <a:r>
              <a:rPr lang="en-US" sz="3600" b="1" dirty="0"/>
              <a:t> </a:t>
            </a:r>
            <a:r>
              <a:rPr lang="en-US" sz="3600" b="1" dirty="0" err="1"/>
              <a:t>Kompetensi</a:t>
            </a:r>
            <a:endParaRPr lang="en-US" sz="3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5CE3B3-35DC-49A8-80FE-1B483728699C}"/>
              </a:ext>
            </a:extLst>
          </p:cNvPr>
          <p:cNvSpPr/>
          <p:nvPr/>
        </p:nvSpPr>
        <p:spPr>
          <a:xfrm>
            <a:off x="3047999" y="1284805"/>
            <a:ext cx="60960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en-US" sz="2400" b="1" dirty="0" err="1"/>
              <a:t>Beberapa</a:t>
            </a:r>
            <a:r>
              <a:rPr lang="en-US" sz="2400" b="1" dirty="0"/>
              <a:t> </a:t>
            </a:r>
            <a:r>
              <a:rPr lang="en-US" sz="2400" b="1" dirty="0" err="1"/>
              <a:t>organisasi</a:t>
            </a:r>
            <a:r>
              <a:rPr lang="en-US" sz="2400" b="1" dirty="0"/>
              <a:t> </a:t>
            </a:r>
            <a:r>
              <a:rPr lang="en-US" sz="2400" b="1" dirty="0" err="1"/>
              <a:t>membayar</a:t>
            </a:r>
            <a:r>
              <a:rPr lang="en-US" sz="2400" b="1" dirty="0"/>
              <a:t> para </a:t>
            </a:r>
            <a:r>
              <a:rPr lang="en-US" sz="2400" b="1" dirty="0" err="1"/>
              <a:t>karyawan</a:t>
            </a:r>
            <a:r>
              <a:rPr lang="en-US" sz="2400" b="1" dirty="0"/>
              <a:t> </a:t>
            </a:r>
            <a:r>
              <a:rPr lang="en-US" sz="2400" b="1" dirty="0" err="1"/>
              <a:t>lebih</a:t>
            </a:r>
            <a:r>
              <a:rPr lang="en-US" sz="2400" b="1" dirty="0"/>
              <a:t> </a:t>
            </a:r>
            <a:r>
              <a:rPr lang="en-US" sz="2400" b="1" dirty="0" err="1"/>
              <a:t>karena</a:t>
            </a:r>
            <a:r>
              <a:rPr lang="en-US" sz="2400" b="1" dirty="0"/>
              <a:t> </a:t>
            </a:r>
            <a:r>
              <a:rPr lang="en-US" sz="2400" b="1" dirty="0" err="1"/>
              <a:t>kompetensi</a:t>
            </a:r>
            <a:r>
              <a:rPr lang="en-US" sz="2400" b="1" dirty="0"/>
              <a:t> yang </a:t>
            </a:r>
            <a:r>
              <a:rPr lang="en-US" sz="2400" b="1" dirty="0" err="1"/>
              <a:t>mereka</a:t>
            </a:r>
            <a:r>
              <a:rPr lang="en-US" sz="2400" b="1" dirty="0"/>
              <a:t> </a:t>
            </a:r>
            <a:r>
              <a:rPr lang="en-US" sz="2400" b="1" dirty="0" err="1"/>
              <a:t>tunjukan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pada </a:t>
            </a:r>
            <a:r>
              <a:rPr lang="en-US" sz="2400" b="1" dirty="0" err="1"/>
              <a:t>tugas</a:t>
            </a:r>
            <a:r>
              <a:rPr lang="en-US" sz="2400" b="1" dirty="0"/>
              <a:t> </a:t>
            </a:r>
            <a:r>
              <a:rPr lang="en-US" sz="2400" b="1" dirty="0" err="1"/>
              <a:t>tertentu</a:t>
            </a:r>
            <a:r>
              <a:rPr lang="en-US" sz="2400" b="1" dirty="0"/>
              <a:t> yang </a:t>
            </a:r>
            <a:r>
              <a:rPr lang="en-US" sz="2400" b="1" dirty="0" err="1"/>
              <a:t>dilakukan</a:t>
            </a:r>
            <a:r>
              <a:rPr lang="en-US" sz="2400" b="1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DD5E6-4DB8-404F-96BA-22470EC04D12}"/>
              </a:ext>
            </a:extLst>
          </p:cNvPr>
          <p:cNvSpPr/>
          <p:nvPr/>
        </p:nvSpPr>
        <p:spPr>
          <a:xfrm>
            <a:off x="2895474" y="3090941"/>
            <a:ext cx="64010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/>
              <a:t>Penghargaan</a:t>
            </a:r>
            <a:r>
              <a:rPr lang="en-US" sz="3600" b="1" dirty="0"/>
              <a:t> Individual VS Team</a:t>
            </a:r>
            <a:endParaRPr lang="en-US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CB35DC-05BD-4017-886E-DF58EE1A4680}"/>
              </a:ext>
            </a:extLst>
          </p:cNvPr>
          <p:cNvSpPr/>
          <p:nvPr/>
        </p:nvSpPr>
        <p:spPr>
          <a:xfrm>
            <a:off x="3047999" y="3737272"/>
            <a:ext cx="6096000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id-ID" sz="2400" b="1" dirty="0">
                <a:cs typeface="Times New Roman" pitchFamily="18" charset="0"/>
              </a:rPr>
              <a:t>penghargaan individual adalah penghargaan yang didapatkan karena kerja keras yang dilakukan seseorang dengan kemampuannya sendiri karena dapat melampaui passing grade yang ada dalam sebuah perusahaan.</a:t>
            </a:r>
            <a:endParaRPr lang="en-US" sz="2400" b="1" dirty="0">
              <a:cs typeface="Times New Roman" pitchFamily="18" charset="0"/>
            </a:endParaRPr>
          </a:p>
          <a:p>
            <a:r>
              <a:rPr lang="id-ID" sz="2400" b="1" dirty="0">
                <a:cs typeface="Times New Roman" pitchFamily="18" charset="0"/>
              </a:rPr>
              <a:t>Penghargaan tim diberikan untuk menghadiahi kinerja tim yang melebihi tingkat yang memuaskan. </a:t>
            </a:r>
            <a:endParaRPr lang="en-US" sz="2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DDE1958-BA0E-42B9-B926-A852BFED977A}"/>
              </a:ext>
            </a:extLst>
          </p:cNvPr>
          <p:cNvSpPr txBox="1">
            <a:spLocks/>
          </p:cNvSpPr>
          <p:nvPr/>
        </p:nvSpPr>
        <p:spPr>
          <a:xfrm>
            <a:off x="5867436" y="200302"/>
            <a:ext cx="6324564" cy="7191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  <a:cs typeface="Times New Roman" pitchFamily="18" charset="0"/>
              </a:rPr>
              <a:t>Persepsi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Keadilan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Imbalan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Kerja</a:t>
            </a:r>
            <a:endParaRPr lang="en-US" sz="3600" b="1" dirty="0">
              <a:latin typeface="+mn-lt"/>
              <a:cs typeface="Times New Roman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062345-F5CA-4502-96A2-C824CB267E1F}"/>
              </a:ext>
            </a:extLst>
          </p:cNvPr>
          <p:cNvSpPr txBox="1">
            <a:spLocks/>
          </p:cNvSpPr>
          <p:nvPr/>
        </p:nvSpPr>
        <p:spPr>
          <a:xfrm>
            <a:off x="6362682" y="939339"/>
            <a:ext cx="5353665" cy="17543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>
                <a:cs typeface="Times New Roman" pitchFamily="18" charset="0"/>
              </a:rPr>
              <a:t>Keadilan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Prosedural</a:t>
            </a:r>
            <a:r>
              <a:rPr lang="en-US" sz="2400" b="1" dirty="0">
                <a:cs typeface="Times New Roman" pitchFamily="18" charset="0"/>
              </a:rPr>
              <a:t> dan </a:t>
            </a:r>
            <a:r>
              <a:rPr lang="en-US" sz="2400" b="1" dirty="0" err="1">
                <a:cs typeface="Times New Roman" pitchFamily="18" charset="0"/>
              </a:rPr>
              <a:t>Distributif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dalam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Kompensasi</a:t>
            </a:r>
            <a:endParaRPr lang="en-US" sz="2400" b="1" dirty="0">
              <a:cs typeface="Times New Roman" pitchFamily="18" charset="0"/>
            </a:endParaRPr>
          </a:p>
          <a:p>
            <a:r>
              <a:rPr lang="en-US" sz="2400" b="1" dirty="0" err="1">
                <a:cs typeface="Times New Roman" pitchFamily="18" charset="0"/>
              </a:rPr>
              <a:t>Keterbukaan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Gaji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0B35DB-A329-4A39-80B3-D0E6F86327FB}"/>
              </a:ext>
            </a:extLst>
          </p:cNvPr>
          <p:cNvSpPr txBox="1">
            <a:spLocks/>
          </p:cNvSpPr>
          <p:nvPr/>
        </p:nvSpPr>
        <p:spPr>
          <a:xfrm>
            <a:off x="6096000" y="2596277"/>
            <a:ext cx="6017343" cy="71918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latin typeface="+mn-lt"/>
                <a:cs typeface="Times New Roman" pitchFamily="18" charset="0"/>
              </a:rPr>
              <a:t>Perkembangan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Sistem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Gaji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Pokok</a:t>
            </a:r>
            <a:endParaRPr lang="en-US" sz="3600" dirty="0">
              <a:latin typeface="+mn-lt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9C2A0BA-B7C7-46D1-9325-E579BBC4D378}"/>
              </a:ext>
            </a:extLst>
          </p:cNvPr>
          <p:cNvSpPr txBox="1">
            <a:spLocks/>
          </p:cNvSpPr>
          <p:nvPr/>
        </p:nvSpPr>
        <p:spPr>
          <a:xfrm>
            <a:off x="6287731" y="3023300"/>
            <a:ext cx="3642852" cy="9719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cs typeface="Times New Roman" pitchFamily="18" charset="0"/>
              </a:rPr>
              <a:t>Survey </a:t>
            </a:r>
            <a:r>
              <a:rPr lang="en-US" sz="2400" b="1" dirty="0" err="1">
                <a:cs typeface="Times New Roman" pitchFamily="18" charset="0"/>
              </a:rPr>
              <a:t>Imbalan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Kerja</a:t>
            </a:r>
            <a:endParaRPr lang="en-US" sz="2400" b="1" dirty="0">
              <a:cs typeface="Times New Roman" pitchFamily="18" charset="0"/>
            </a:endParaRPr>
          </a:p>
          <a:p>
            <a:r>
              <a:rPr lang="en-US" sz="2400" b="1" dirty="0" err="1">
                <a:cs typeface="Times New Roman" pitchFamily="18" charset="0"/>
              </a:rPr>
              <a:t>Kisaran</a:t>
            </a:r>
            <a:r>
              <a:rPr lang="en-US" sz="2400" b="1" dirty="0">
                <a:cs typeface="Times New Roman" pitchFamily="18" charset="0"/>
              </a:rPr>
              <a:t> </a:t>
            </a:r>
            <a:r>
              <a:rPr lang="en-US" sz="2400" b="1" dirty="0" err="1">
                <a:cs typeface="Times New Roman" pitchFamily="18" charset="0"/>
              </a:rPr>
              <a:t>Gaji</a:t>
            </a:r>
            <a:endParaRPr lang="en-US" sz="2400" b="1" dirty="0">
              <a:cs typeface="Times New Roman" pitchFamily="18" charset="0"/>
            </a:endParaRPr>
          </a:p>
          <a:p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80B65D6-D511-4E56-99DE-026D3379F23D}"/>
              </a:ext>
            </a:extLst>
          </p:cNvPr>
          <p:cNvSpPr txBox="1">
            <a:spLocks/>
          </p:cNvSpPr>
          <p:nvPr/>
        </p:nvSpPr>
        <p:spPr>
          <a:xfrm>
            <a:off x="6086168" y="4018187"/>
            <a:ext cx="5180391" cy="13990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latin typeface="+mn-lt"/>
                <a:cs typeface="Times New Roman" pitchFamily="18" charset="0"/>
              </a:rPr>
              <a:t>Persoalan</a:t>
            </a:r>
            <a:r>
              <a:rPr lang="en-US" sz="3600" b="1" dirty="0">
                <a:latin typeface="+mn-lt"/>
                <a:cs typeface="Times New Roman" pitchFamily="18" charset="0"/>
              </a:rPr>
              <a:t> yang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Melibatkan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Kenaikan</a:t>
            </a:r>
            <a:r>
              <a:rPr lang="en-US" sz="3600" b="1" dirty="0">
                <a:latin typeface="+mn-lt"/>
                <a:cs typeface="Times New Roman" pitchFamily="18" charset="0"/>
              </a:rPr>
              <a:t> </a:t>
            </a:r>
            <a:r>
              <a:rPr lang="en-US" sz="3600" b="1" dirty="0" err="1">
                <a:latin typeface="+mn-lt"/>
                <a:cs typeface="Times New Roman" pitchFamily="18" charset="0"/>
              </a:rPr>
              <a:t>Gaji</a:t>
            </a:r>
            <a:endParaRPr lang="en-US" sz="3600" b="1" dirty="0">
              <a:latin typeface="+mn-lt"/>
              <a:cs typeface="Times New Roman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249AF45-3627-427E-A30C-40910759674B}"/>
              </a:ext>
            </a:extLst>
          </p:cNvPr>
          <p:cNvSpPr txBox="1">
            <a:spLocks/>
          </p:cNvSpPr>
          <p:nvPr/>
        </p:nvSpPr>
        <p:spPr>
          <a:xfrm>
            <a:off x="6362682" y="5190687"/>
            <a:ext cx="5905482" cy="11404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Senioritas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Penyesuaian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Hidup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(COLA)	</a:t>
            </a:r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17D1A090-9E60-472A-9316-4A0C539EE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319</Words>
  <Application>Microsoft Office PowerPoint</Application>
  <PresentationFormat>Widescreen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Aharoni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66</cp:revision>
  <dcterms:created xsi:type="dcterms:W3CDTF">2018-12-02T06:07:05Z</dcterms:created>
  <dcterms:modified xsi:type="dcterms:W3CDTF">2020-09-28T15:23:14Z</dcterms:modified>
</cp:coreProperties>
</file>