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11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A4D03B-617C-49E2-A654-940E15E0C642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46369C-7CE5-4B4E-8699-D404F88D9EE9}">
      <dgm:prSet phldrT="[Text]" custT="1"/>
      <dgm:spPr/>
      <dgm:t>
        <a:bodyPr/>
        <a:lstStyle/>
        <a:p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bertindak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sebagai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garis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pedoman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umum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berfokus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pada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tindakan-tindakan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organisasional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. </a:t>
          </a:r>
          <a:endParaRPr lang="en-US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8A36106-5937-4610-8965-462C09759A22}" type="parTrans" cxnId="{BD7146F4-ED4C-4E8D-917E-0105FD67626A}">
      <dgm:prSet/>
      <dgm:spPr/>
      <dgm:t>
        <a:bodyPr/>
        <a:lstStyle/>
        <a:p>
          <a:endParaRPr lang="en-US"/>
        </a:p>
      </dgm:t>
    </dgm:pt>
    <dgm:pt modelId="{78533E69-6AC8-402A-A9BA-E7C01FD23BF0}" type="sibTrans" cxnId="{BD7146F4-ED4C-4E8D-917E-0105FD67626A}">
      <dgm:prSet/>
      <dgm:spPr/>
      <dgm:t>
        <a:bodyPr/>
        <a:lstStyle/>
        <a:p>
          <a:endParaRPr lang="en-US"/>
        </a:p>
      </dgm:t>
    </dgm:pt>
    <dgm:pt modelId="{66791E97-78B4-43E0-8378-67E982327721}">
      <dgm:prSet phldrT="[Text]" custT="1"/>
      <dgm:spPr/>
      <dgm:t>
        <a:bodyPr/>
        <a:lstStyle/>
        <a:p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Peraturan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adalah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garis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pedoman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khusus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mengatir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dan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membatasi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perilaku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para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individu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  <a:endParaRPr lang="en-US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E5BD0DC-78F0-44AA-AFFA-F0B9ED1C9AF5}" type="parTrans" cxnId="{C6F67702-9661-4404-864A-8F77E78C17C2}">
      <dgm:prSet/>
      <dgm:spPr/>
      <dgm:t>
        <a:bodyPr/>
        <a:lstStyle/>
        <a:p>
          <a:endParaRPr lang="en-US"/>
        </a:p>
      </dgm:t>
    </dgm:pt>
    <dgm:pt modelId="{52156B56-B6B7-4980-A37D-2DA7200A4B7E}" type="sibTrans" cxnId="{C6F67702-9661-4404-864A-8F77E78C17C2}">
      <dgm:prSet/>
      <dgm:spPr/>
      <dgm:t>
        <a:bodyPr/>
        <a:lstStyle/>
        <a:p>
          <a:endParaRPr lang="en-US"/>
        </a:p>
      </dgm:t>
    </dgm:pt>
    <dgm:pt modelId="{5F9879D1-2FA4-46BC-AFC3-F0DFB4C72355}">
      <dgm:prSet phldrT="[Text]" custT="1"/>
      <dgm:spPr/>
      <dgm:t>
        <a:bodyPr/>
        <a:lstStyle/>
        <a:p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Prosedur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menyediakan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metode-metode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penanganan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aktivitas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umum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dan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lebih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spesifik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dari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pada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dirty="0" err="1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ID" sz="2000" b="1" dirty="0">
              <a:solidFill>
                <a:schemeClr val="tx1">
                  <a:lumMod val="95000"/>
                  <a:lumOff val="5000"/>
                </a:schemeClr>
              </a:solidFill>
            </a:rPr>
            <a:t>. </a:t>
          </a:r>
          <a:endParaRPr lang="en-US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08B566A-5DDC-437A-A403-07DADD222519}" type="parTrans" cxnId="{824B3A4D-CB7F-4BEB-A03F-00F00F0BCFFA}">
      <dgm:prSet/>
      <dgm:spPr/>
      <dgm:t>
        <a:bodyPr/>
        <a:lstStyle/>
        <a:p>
          <a:endParaRPr lang="en-US"/>
        </a:p>
      </dgm:t>
    </dgm:pt>
    <dgm:pt modelId="{2F8A2ED6-5468-467B-8329-C23D3F68FD67}" type="sibTrans" cxnId="{824B3A4D-CB7F-4BEB-A03F-00F00F0BCFFA}">
      <dgm:prSet/>
      <dgm:spPr/>
      <dgm:t>
        <a:bodyPr/>
        <a:lstStyle/>
        <a:p>
          <a:endParaRPr lang="en-US"/>
        </a:p>
      </dgm:t>
    </dgm:pt>
    <dgm:pt modelId="{9E78FA11-3142-46D9-BF1E-69E7F8FE9FA5}" type="pres">
      <dgm:prSet presAssocID="{7AA4D03B-617C-49E2-A654-940E15E0C642}" presName="Name0" presStyleCnt="0">
        <dgm:presLayoutVars>
          <dgm:dir/>
          <dgm:resizeHandles val="exact"/>
        </dgm:presLayoutVars>
      </dgm:prSet>
      <dgm:spPr/>
    </dgm:pt>
    <dgm:pt modelId="{643D54BA-25E2-41AA-8DB8-CFC65E3F0D55}" type="pres">
      <dgm:prSet presAssocID="{E246369C-7CE5-4B4E-8699-D404F88D9EE9}" presName="node" presStyleLbl="node1" presStyleIdx="0" presStyleCnt="3" custScaleX="120392" custScaleY="138806">
        <dgm:presLayoutVars>
          <dgm:bulletEnabled val="1"/>
        </dgm:presLayoutVars>
      </dgm:prSet>
      <dgm:spPr/>
    </dgm:pt>
    <dgm:pt modelId="{A1F125CF-72C1-4D8D-A2CE-844DE05A95B0}" type="pres">
      <dgm:prSet presAssocID="{78533E69-6AC8-402A-A9BA-E7C01FD23BF0}" presName="sibTrans" presStyleLbl="sibTrans2D1" presStyleIdx="0" presStyleCnt="3"/>
      <dgm:spPr/>
    </dgm:pt>
    <dgm:pt modelId="{E97CB49B-14DD-49F1-BB3C-B006709CB9DA}" type="pres">
      <dgm:prSet presAssocID="{78533E69-6AC8-402A-A9BA-E7C01FD23BF0}" presName="connectorText" presStyleLbl="sibTrans2D1" presStyleIdx="0" presStyleCnt="3"/>
      <dgm:spPr/>
    </dgm:pt>
    <dgm:pt modelId="{459DC017-043C-4758-867A-0B144BD8AA6D}" type="pres">
      <dgm:prSet presAssocID="{66791E97-78B4-43E0-8378-67E982327721}" presName="node" presStyleLbl="node1" presStyleIdx="1" presStyleCnt="3" custScaleX="128518">
        <dgm:presLayoutVars>
          <dgm:bulletEnabled val="1"/>
        </dgm:presLayoutVars>
      </dgm:prSet>
      <dgm:spPr/>
    </dgm:pt>
    <dgm:pt modelId="{732B39E0-7B3D-45AF-8D08-FCB336CB646B}" type="pres">
      <dgm:prSet presAssocID="{52156B56-B6B7-4980-A37D-2DA7200A4B7E}" presName="sibTrans" presStyleLbl="sibTrans2D1" presStyleIdx="1" presStyleCnt="3"/>
      <dgm:spPr/>
    </dgm:pt>
    <dgm:pt modelId="{0CEE244E-28F8-4AFD-BF7F-0564FB74A5A3}" type="pres">
      <dgm:prSet presAssocID="{52156B56-B6B7-4980-A37D-2DA7200A4B7E}" presName="connectorText" presStyleLbl="sibTrans2D1" presStyleIdx="1" presStyleCnt="3"/>
      <dgm:spPr/>
    </dgm:pt>
    <dgm:pt modelId="{79599502-AAB2-4809-8676-4B7C00F80D14}" type="pres">
      <dgm:prSet presAssocID="{5F9879D1-2FA4-46BC-AFC3-F0DFB4C72355}" presName="node" presStyleLbl="node1" presStyleIdx="2" presStyleCnt="3" custScaleX="120248" custScaleY="166275">
        <dgm:presLayoutVars>
          <dgm:bulletEnabled val="1"/>
        </dgm:presLayoutVars>
      </dgm:prSet>
      <dgm:spPr/>
    </dgm:pt>
    <dgm:pt modelId="{F7E0C0BC-E0F6-4E44-BEBE-CB4A37C06476}" type="pres">
      <dgm:prSet presAssocID="{2F8A2ED6-5468-467B-8329-C23D3F68FD67}" presName="sibTrans" presStyleLbl="sibTrans2D1" presStyleIdx="2" presStyleCnt="3"/>
      <dgm:spPr/>
    </dgm:pt>
    <dgm:pt modelId="{C9398CF6-A2F2-41F7-A66E-5C7FCFBC21B2}" type="pres">
      <dgm:prSet presAssocID="{2F8A2ED6-5468-467B-8329-C23D3F68FD67}" presName="connectorText" presStyleLbl="sibTrans2D1" presStyleIdx="2" presStyleCnt="3"/>
      <dgm:spPr/>
    </dgm:pt>
  </dgm:ptLst>
  <dgm:cxnLst>
    <dgm:cxn modelId="{C6F67702-9661-4404-864A-8F77E78C17C2}" srcId="{7AA4D03B-617C-49E2-A654-940E15E0C642}" destId="{66791E97-78B4-43E0-8378-67E982327721}" srcOrd="1" destOrd="0" parTransId="{7E5BD0DC-78F0-44AA-AFFA-F0B9ED1C9AF5}" sibTransId="{52156B56-B6B7-4980-A37D-2DA7200A4B7E}"/>
    <dgm:cxn modelId="{89252028-3EE9-46F5-8634-40641F749BEE}" type="presOf" srcId="{78533E69-6AC8-402A-A9BA-E7C01FD23BF0}" destId="{E97CB49B-14DD-49F1-BB3C-B006709CB9DA}" srcOrd="1" destOrd="0" presId="urn:microsoft.com/office/officeart/2005/8/layout/cycle7"/>
    <dgm:cxn modelId="{955D562C-26AD-4BAB-8F73-4D2E99F73A43}" type="presOf" srcId="{5F9879D1-2FA4-46BC-AFC3-F0DFB4C72355}" destId="{79599502-AAB2-4809-8676-4B7C00F80D14}" srcOrd="0" destOrd="0" presId="urn:microsoft.com/office/officeart/2005/8/layout/cycle7"/>
    <dgm:cxn modelId="{53CDB135-B772-4FD1-BD72-BC54C292D4C6}" type="presOf" srcId="{78533E69-6AC8-402A-A9BA-E7C01FD23BF0}" destId="{A1F125CF-72C1-4D8D-A2CE-844DE05A95B0}" srcOrd="0" destOrd="0" presId="urn:microsoft.com/office/officeart/2005/8/layout/cycle7"/>
    <dgm:cxn modelId="{D2AE9C3C-2750-4DDB-870D-EA0E9CD358B3}" type="presOf" srcId="{66791E97-78B4-43E0-8378-67E982327721}" destId="{459DC017-043C-4758-867A-0B144BD8AA6D}" srcOrd="0" destOrd="0" presId="urn:microsoft.com/office/officeart/2005/8/layout/cycle7"/>
    <dgm:cxn modelId="{824B3A4D-CB7F-4BEB-A03F-00F00F0BCFFA}" srcId="{7AA4D03B-617C-49E2-A654-940E15E0C642}" destId="{5F9879D1-2FA4-46BC-AFC3-F0DFB4C72355}" srcOrd="2" destOrd="0" parTransId="{108B566A-5DDC-437A-A403-07DADD222519}" sibTransId="{2F8A2ED6-5468-467B-8329-C23D3F68FD67}"/>
    <dgm:cxn modelId="{20756195-6FFC-4AFB-B7D8-5CFD890E0029}" type="presOf" srcId="{2F8A2ED6-5468-467B-8329-C23D3F68FD67}" destId="{C9398CF6-A2F2-41F7-A66E-5C7FCFBC21B2}" srcOrd="1" destOrd="0" presId="urn:microsoft.com/office/officeart/2005/8/layout/cycle7"/>
    <dgm:cxn modelId="{2CA88BA9-9477-490A-9170-80CB64214528}" type="presOf" srcId="{E246369C-7CE5-4B4E-8699-D404F88D9EE9}" destId="{643D54BA-25E2-41AA-8DB8-CFC65E3F0D55}" srcOrd="0" destOrd="0" presId="urn:microsoft.com/office/officeart/2005/8/layout/cycle7"/>
    <dgm:cxn modelId="{1C0BF7DA-6AC8-4680-9405-60E3EC3DF5DD}" type="presOf" srcId="{7AA4D03B-617C-49E2-A654-940E15E0C642}" destId="{9E78FA11-3142-46D9-BF1E-69E7F8FE9FA5}" srcOrd="0" destOrd="0" presId="urn:microsoft.com/office/officeart/2005/8/layout/cycle7"/>
    <dgm:cxn modelId="{965752F3-6D49-461E-8B49-26870277586E}" type="presOf" srcId="{52156B56-B6B7-4980-A37D-2DA7200A4B7E}" destId="{732B39E0-7B3D-45AF-8D08-FCB336CB646B}" srcOrd="0" destOrd="0" presId="urn:microsoft.com/office/officeart/2005/8/layout/cycle7"/>
    <dgm:cxn modelId="{BD7146F4-ED4C-4E8D-917E-0105FD67626A}" srcId="{7AA4D03B-617C-49E2-A654-940E15E0C642}" destId="{E246369C-7CE5-4B4E-8699-D404F88D9EE9}" srcOrd="0" destOrd="0" parTransId="{58A36106-5937-4610-8965-462C09759A22}" sibTransId="{78533E69-6AC8-402A-A9BA-E7C01FD23BF0}"/>
    <dgm:cxn modelId="{5B4FEAF5-BCA7-40C8-8B14-1D183CC1448D}" type="presOf" srcId="{2F8A2ED6-5468-467B-8329-C23D3F68FD67}" destId="{F7E0C0BC-E0F6-4E44-BEBE-CB4A37C06476}" srcOrd="0" destOrd="0" presId="urn:microsoft.com/office/officeart/2005/8/layout/cycle7"/>
    <dgm:cxn modelId="{D471E0FF-1761-4551-B800-87941D32790F}" type="presOf" srcId="{52156B56-B6B7-4980-A37D-2DA7200A4B7E}" destId="{0CEE244E-28F8-4AFD-BF7F-0564FB74A5A3}" srcOrd="1" destOrd="0" presId="urn:microsoft.com/office/officeart/2005/8/layout/cycle7"/>
    <dgm:cxn modelId="{AEEF63E7-8316-400B-974B-663F9452DF7A}" type="presParOf" srcId="{9E78FA11-3142-46D9-BF1E-69E7F8FE9FA5}" destId="{643D54BA-25E2-41AA-8DB8-CFC65E3F0D55}" srcOrd="0" destOrd="0" presId="urn:microsoft.com/office/officeart/2005/8/layout/cycle7"/>
    <dgm:cxn modelId="{EAE8C2A9-9B4E-457E-9D39-4CBE7F258D6B}" type="presParOf" srcId="{9E78FA11-3142-46D9-BF1E-69E7F8FE9FA5}" destId="{A1F125CF-72C1-4D8D-A2CE-844DE05A95B0}" srcOrd="1" destOrd="0" presId="urn:microsoft.com/office/officeart/2005/8/layout/cycle7"/>
    <dgm:cxn modelId="{86B44419-2AF1-4F90-A7F5-58F3A6A63DA7}" type="presParOf" srcId="{A1F125CF-72C1-4D8D-A2CE-844DE05A95B0}" destId="{E97CB49B-14DD-49F1-BB3C-B006709CB9DA}" srcOrd="0" destOrd="0" presId="urn:microsoft.com/office/officeart/2005/8/layout/cycle7"/>
    <dgm:cxn modelId="{BBA008AC-876F-4A61-9922-D54494FE3636}" type="presParOf" srcId="{9E78FA11-3142-46D9-BF1E-69E7F8FE9FA5}" destId="{459DC017-043C-4758-867A-0B144BD8AA6D}" srcOrd="2" destOrd="0" presId="urn:microsoft.com/office/officeart/2005/8/layout/cycle7"/>
    <dgm:cxn modelId="{AEE61692-6608-4880-8FA7-5A3AB03AB8D4}" type="presParOf" srcId="{9E78FA11-3142-46D9-BF1E-69E7F8FE9FA5}" destId="{732B39E0-7B3D-45AF-8D08-FCB336CB646B}" srcOrd="3" destOrd="0" presId="urn:microsoft.com/office/officeart/2005/8/layout/cycle7"/>
    <dgm:cxn modelId="{7DCD6348-A299-4663-B7B5-7E67C9554AB2}" type="presParOf" srcId="{732B39E0-7B3D-45AF-8D08-FCB336CB646B}" destId="{0CEE244E-28F8-4AFD-BF7F-0564FB74A5A3}" srcOrd="0" destOrd="0" presId="urn:microsoft.com/office/officeart/2005/8/layout/cycle7"/>
    <dgm:cxn modelId="{6A9076B5-8D35-40C1-BD42-14E0F89416D8}" type="presParOf" srcId="{9E78FA11-3142-46D9-BF1E-69E7F8FE9FA5}" destId="{79599502-AAB2-4809-8676-4B7C00F80D14}" srcOrd="4" destOrd="0" presId="urn:microsoft.com/office/officeart/2005/8/layout/cycle7"/>
    <dgm:cxn modelId="{73878255-9C03-4F29-8592-54597D8B5257}" type="presParOf" srcId="{9E78FA11-3142-46D9-BF1E-69E7F8FE9FA5}" destId="{F7E0C0BC-E0F6-4E44-BEBE-CB4A37C06476}" srcOrd="5" destOrd="0" presId="urn:microsoft.com/office/officeart/2005/8/layout/cycle7"/>
    <dgm:cxn modelId="{BB38FDD2-FD01-4D5A-8F1C-7D99E068383A}" type="presParOf" srcId="{F7E0C0BC-E0F6-4E44-BEBE-CB4A37C06476}" destId="{C9398CF6-A2F2-41F7-A66E-5C7FCFBC21B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D54BA-25E2-41AA-8DB8-CFC65E3F0D55}">
      <dsp:nvSpPr>
        <dsp:cNvPr id="0" name=""/>
        <dsp:cNvSpPr/>
      </dsp:nvSpPr>
      <dsp:spPr>
        <a:xfrm>
          <a:off x="2388937" y="-315774"/>
          <a:ext cx="2905248" cy="16748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bertindak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sebagai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garis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pedoman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umum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berfokus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pada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tindakan-tindakan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organisasional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. </a:t>
          </a:r>
          <a:endParaRPr lang="en-US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437990" y="-266721"/>
        <a:ext cx="2807142" cy="1576697"/>
      </dsp:txXfrm>
    </dsp:sp>
    <dsp:sp modelId="{A1F125CF-72C1-4D8D-A2CE-844DE05A95B0}">
      <dsp:nvSpPr>
        <dsp:cNvPr id="0" name=""/>
        <dsp:cNvSpPr/>
      </dsp:nvSpPr>
      <dsp:spPr>
        <a:xfrm rot="3600000">
          <a:off x="4512151" y="2152702"/>
          <a:ext cx="786041" cy="422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638842" y="2237162"/>
        <a:ext cx="532659" cy="253382"/>
      </dsp:txXfrm>
    </dsp:sp>
    <dsp:sp modelId="{459DC017-043C-4758-867A-0B144BD8AA6D}">
      <dsp:nvSpPr>
        <dsp:cNvPr id="0" name=""/>
        <dsp:cNvSpPr/>
      </dsp:nvSpPr>
      <dsp:spPr>
        <a:xfrm>
          <a:off x="4282945" y="3368677"/>
          <a:ext cx="3101341" cy="1206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Peraturan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adalah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garis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pedoman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khusus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mengatir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dan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membatasi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perilaku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para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individu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  <a:endParaRPr lang="en-US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318284" y="3404016"/>
        <a:ext cx="3030663" cy="1135900"/>
      </dsp:txXfrm>
    </dsp:sp>
    <dsp:sp modelId="{732B39E0-7B3D-45AF-8D08-FCB336CB646B}">
      <dsp:nvSpPr>
        <dsp:cNvPr id="0" name=""/>
        <dsp:cNvSpPr/>
      </dsp:nvSpPr>
      <dsp:spPr>
        <a:xfrm rot="10800000">
          <a:off x="3398649" y="3760815"/>
          <a:ext cx="786041" cy="422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525340" y="3845275"/>
        <a:ext cx="532659" cy="253382"/>
      </dsp:txXfrm>
    </dsp:sp>
    <dsp:sp modelId="{79599502-AAB2-4809-8676-4B7C00F80D14}">
      <dsp:nvSpPr>
        <dsp:cNvPr id="0" name=""/>
        <dsp:cNvSpPr/>
      </dsp:nvSpPr>
      <dsp:spPr>
        <a:xfrm>
          <a:off x="398620" y="2968847"/>
          <a:ext cx="2901773" cy="2006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Prosedur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menyediakan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metode-metode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penanganan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aktivitas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yang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umum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dan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lebih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spesifik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dari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pada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ID" sz="20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. </a:t>
          </a:r>
          <a:endParaRPr lang="en-US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57381" y="3027608"/>
        <a:ext cx="2784251" cy="1888716"/>
      </dsp:txXfrm>
    </dsp:sp>
    <dsp:sp modelId="{F7E0C0BC-E0F6-4E44-BEBE-CB4A37C06476}">
      <dsp:nvSpPr>
        <dsp:cNvPr id="0" name=""/>
        <dsp:cNvSpPr/>
      </dsp:nvSpPr>
      <dsp:spPr>
        <a:xfrm rot="18000000">
          <a:off x="2500352" y="1952787"/>
          <a:ext cx="786041" cy="422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627043" y="2037247"/>
        <a:ext cx="532659" cy="253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2" r:id="rId4"/>
    <p:sldLayoutId id="2147483663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187176" y="2705725"/>
            <a:ext cx="1181765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Hubungan</a:t>
            </a:r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800" dirty="0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Karyawan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6FD2BB-7309-4DB7-A56B-9BF33E5B1FE9}"/>
              </a:ext>
            </a:extLst>
          </p:cNvPr>
          <p:cNvSpPr/>
          <p:nvPr/>
        </p:nvSpPr>
        <p:spPr>
          <a:xfrm>
            <a:off x="0" y="0"/>
            <a:ext cx="78365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3600" b="1" dirty="0">
                <a:solidFill>
                  <a:schemeClr val="accent2"/>
                </a:solidFill>
              </a:rPr>
              <a:t>Kesehatan, </a:t>
            </a:r>
            <a:r>
              <a:rPr lang="en-ID" sz="3600" b="1" dirty="0" err="1">
                <a:solidFill>
                  <a:schemeClr val="accent5"/>
                </a:solidFill>
              </a:rPr>
              <a:t>Keselamatan</a:t>
            </a:r>
            <a:r>
              <a:rPr lang="en-ID" sz="3600" b="1" dirty="0">
                <a:solidFill>
                  <a:srgbClr val="FF0000"/>
                </a:solidFill>
              </a:rPr>
              <a:t> dan </a:t>
            </a:r>
            <a:r>
              <a:rPr lang="en-ID" sz="3600" b="1" dirty="0" err="1">
                <a:solidFill>
                  <a:srgbClr val="FF0000"/>
                </a:solidFill>
              </a:rPr>
              <a:t>Keamanan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8D64A5-DA09-446D-BCD1-E5643899E2EE}"/>
              </a:ext>
            </a:extLst>
          </p:cNvPr>
          <p:cNvSpPr/>
          <p:nvPr/>
        </p:nvSpPr>
        <p:spPr>
          <a:xfrm>
            <a:off x="0" y="673799"/>
            <a:ext cx="7836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2400" dirty="0" err="1">
                <a:ea typeface="Calibri" panose="020F0502020204030204" pitchFamily="34" charset="0"/>
              </a:rPr>
              <a:t>Istilah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kesehatan</a:t>
            </a:r>
            <a:r>
              <a:rPr lang="en-ID" sz="2400" dirty="0">
                <a:ea typeface="Calibri" panose="020F0502020204030204" pitchFamily="34" charset="0"/>
              </a:rPr>
              <a:t>, </a:t>
            </a:r>
            <a:r>
              <a:rPr lang="en-ID" sz="2400" dirty="0" err="1">
                <a:ea typeface="Calibri" panose="020F0502020204030204" pitchFamily="34" charset="0"/>
              </a:rPr>
              <a:t>keselamatan</a:t>
            </a:r>
            <a:r>
              <a:rPr lang="en-ID" sz="2400" dirty="0">
                <a:ea typeface="Calibri" panose="020F0502020204030204" pitchFamily="34" charset="0"/>
              </a:rPr>
              <a:t>, </a:t>
            </a:r>
            <a:r>
              <a:rPr lang="en-ID" sz="2400" dirty="0" err="1">
                <a:ea typeface="Calibri" panose="020F0502020204030204" pitchFamily="34" charset="0"/>
              </a:rPr>
              <a:t>dan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keamanan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saling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berkaitan</a:t>
            </a:r>
            <a:r>
              <a:rPr lang="en-ID" sz="2400" dirty="0">
                <a:ea typeface="Calibri" panose="020F0502020204030204" pitchFamily="34" charset="0"/>
              </a:rPr>
              <a:t>. </a:t>
            </a:r>
            <a:r>
              <a:rPr lang="en-ID" sz="2400" dirty="0" err="1">
                <a:ea typeface="Calibri" panose="020F0502020204030204" pitchFamily="34" charset="0"/>
              </a:rPr>
              <a:t>Istilah</a:t>
            </a:r>
            <a:r>
              <a:rPr lang="en-ID" sz="2400" dirty="0">
                <a:ea typeface="Calibri" panose="020F0502020204030204" pitchFamily="34" charset="0"/>
              </a:rPr>
              <a:t> yang </a:t>
            </a:r>
            <a:r>
              <a:rPr lang="en-ID" sz="2400" dirty="0" err="1">
                <a:ea typeface="Calibri" panose="020F0502020204030204" pitchFamily="34" charset="0"/>
              </a:rPr>
              <a:t>lebih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luas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dan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lebih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umum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adalah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kesehatan</a:t>
            </a:r>
            <a:r>
              <a:rPr lang="en-ID" sz="2400" dirty="0">
                <a:ea typeface="Calibri" panose="020F0502020204030204" pitchFamily="34" charset="0"/>
              </a:rPr>
              <a:t> (health), yang </a:t>
            </a:r>
            <a:r>
              <a:rPr lang="en-ID" sz="2400" dirty="0" err="1">
                <a:ea typeface="Calibri" panose="020F0502020204030204" pitchFamily="34" charset="0"/>
              </a:rPr>
              <a:t>merujuk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kepada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keadaan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umum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dari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kesejahteraan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fisik</a:t>
            </a:r>
            <a:r>
              <a:rPr lang="en-ID" sz="2400" dirty="0">
                <a:ea typeface="Calibri" panose="020F0502020204030204" pitchFamily="34" charset="0"/>
              </a:rPr>
              <a:t>, mental, </a:t>
            </a:r>
            <a:r>
              <a:rPr lang="en-ID" sz="2400" dirty="0" err="1">
                <a:ea typeface="Calibri" panose="020F0502020204030204" pitchFamily="34" charset="0"/>
              </a:rPr>
              <a:t>dan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emosional</a:t>
            </a:r>
            <a:r>
              <a:rPr lang="en-ID" sz="2400" dirty="0">
                <a:ea typeface="Calibri" panose="020F0502020204030204" pitchFamily="34" charset="0"/>
              </a:rPr>
              <a:t> yang </a:t>
            </a:r>
            <a:r>
              <a:rPr lang="en-ID" sz="2400" dirty="0" err="1">
                <a:ea typeface="Calibri" panose="020F0502020204030204" pitchFamily="34" charset="0"/>
              </a:rPr>
              <a:t>mengganggu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aktivitas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manusia</a:t>
            </a:r>
            <a:r>
              <a:rPr lang="en-ID" sz="2400" dirty="0">
                <a:ea typeface="Calibri" panose="020F0502020204030204" pitchFamily="34" charset="0"/>
              </a:rPr>
              <a:t> normal </a:t>
            </a:r>
            <a:r>
              <a:rPr lang="en-ID" sz="2400" dirty="0" err="1">
                <a:ea typeface="Calibri" panose="020F0502020204030204" pitchFamily="34" charset="0"/>
              </a:rPr>
              <a:t>praktik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manajemen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kesehatan</a:t>
            </a:r>
            <a:r>
              <a:rPr lang="en-ID" sz="2400" dirty="0">
                <a:ea typeface="Calibri" panose="020F0502020204030204" pitchFamily="34" charset="0"/>
              </a:rPr>
              <a:t> di </a:t>
            </a:r>
            <a:r>
              <a:rPr lang="en-ID" sz="2400" dirty="0" err="1">
                <a:ea typeface="Calibri" panose="020F0502020204030204" pitchFamily="34" charset="0"/>
              </a:rPr>
              <a:t>organisasi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berusaha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keras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untuk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mempertahankan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kesejahteraan</a:t>
            </a:r>
            <a:r>
              <a:rPr lang="en-ID" sz="2400" dirty="0">
                <a:ea typeface="Calibri" panose="020F0502020204030204" pitchFamily="34" charset="0"/>
              </a:rPr>
              <a:t> para </a:t>
            </a:r>
            <a:r>
              <a:rPr lang="en-ID" sz="2400" dirty="0" err="1">
                <a:ea typeface="Calibri" panose="020F0502020204030204" pitchFamily="34" charset="0"/>
              </a:rPr>
              <a:t>individu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secara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r>
              <a:rPr lang="en-ID" sz="2400" dirty="0" err="1">
                <a:ea typeface="Calibri" panose="020F0502020204030204" pitchFamily="34" charset="0"/>
              </a:rPr>
              <a:t>keseluruhan</a:t>
            </a:r>
            <a:r>
              <a:rPr lang="en-ID" sz="2400" dirty="0">
                <a:ea typeface="Calibri" panose="020F0502020204030204" pitchFamily="34" charset="0"/>
              </a:rPr>
              <a:t> </a:t>
            </a:r>
            <a:endParaRPr lang="en-ID" sz="2400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97ABBB4A-8E08-4EA2-AFB2-C6FB0487B60D}"/>
              </a:ext>
            </a:extLst>
          </p:cNvPr>
          <p:cNvSpPr txBox="1">
            <a:spLocks/>
          </p:cNvSpPr>
          <p:nvPr/>
        </p:nvSpPr>
        <p:spPr>
          <a:xfrm>
            <a:off x="103015" y="3587424"/>
            <a:ext cx="8038095" cy="41702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sz="2400" b="1" dirty="0" err="1"/>
              <a:t>Tanggung</a:t>
            </a:r>
            <a:r>
              <a:rPr lang="en-ID" sz="2400" b="1" dirty="0"/>
              <a:t> Jawab Kesehatan, </a:t>
            </a:r>
            <a:r>
              <a:rPr lang="en-ID" sz="2400" b="1" dirty="0" err="1"/>
              <a:t>Keselamatan</a:t>
            </a:r>
            <a:r>
              <a:rPr lang="en-ID" sz="2400" b="1" dirty="0"/>
              <a:t>, dan </a:t>
            </a:r>
            <a:r>
              <a:rPr lang="en-ID" sz="2400" b="1" dirty="0" err="1"/>
              <a:t>Keamanan</a:t>
            </a:r>
            <a:endParaRPr lang="en-ID" sz="2400" b="1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ID" sz="2400" dirty="0" err="1"/>
              <a:t>Tujuan</a:t>
            </a:r>
            <a:r>
              <a:rPr lang="en-ID" sz="2400" dirty="0"/>
              <a:t> </a:t>
            </a:r>
            <a:r>
              <a:rPr lang="en-ID" sz="2400" dirty="0" err="1"/>
              <a:t>umum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pemberian</a:t>
            </a:r>
            <a:r>
              <a:rPr lang="en-ID" sz="2400" dirty="0"/>
              <a:t> </a:t>
            </a:r>
            <a:r>
              <a:rPr lang="en-ID" sz="2400" dirty="0" err="1"/>
              <a:t>sebuah</a:t>
            </a:r>
            <a:r>
              <a:rPr lang="en-ID" sz="2400" dirty="0"/>
              <a:t> </a:t>
            </a:r>
            <a:r>
              <a:rPr lang="en-ID" sz="2400" dirty="0" err="1"/>
              <a:t>tempat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yang </a:t>
            </a:r>
            <a:r>
              <a:rPr lang="en-ID" sz="2400" dirty="0" err="1"/>
              <a:t>aman</a:t>
            </a:r>
            <a:r>
              <a:rPr lang="en-ID" sz="2400" dirty="0"/>
              <a:t>, </a:t>
            </a:r>
            <a:r>
              <a:rPr lang="en-ID" sz="2400" dirty="0" err="1"/>
              <a:t>terjamin</a:t>
            </a:r>
            <a:r>
              <a:rPr lang="en-ID" sz="2400" dirty="0"/>
              <a:t> dan </a:t>
            </a:r>
            <a:r>
              <a:rPr lang="en-ID" sz="2400" dirty="0" err="1"/>
              <a:t>sehat</a:t>
            </a:r>
            <a:r>
              <a:rPr lang="en-ID" sz="2400" dirty="0"/>
              <a:t> </a:t>
            </a:r>
          </a:p>
          <a:p>
            <a:pPr algn="just"/>
            <a:r>
              <a:rPr lang="en-ID" sz="2400" b="1" dirty="0" err="1"/>
              <a:t>Ergonomi</a:t>
            </a:r>
            <a:endParaRPr lang="en-ID" sz="2400" b="1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ID" sz="2400" dirty="0" err="1"/>
              <a:t>Ergonomi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studi</a:t>
            </a:r>
            <a:r>
              <a:rPr lang="en-ID" sz="2400" dirty="0"/>
              <a:t> dan </a:t>
            </a:r>
            <a:r>
              <a:rPr lang="en-ID" sz="2400" dirty="0" err="1"/>
              <a:t>rancangan</a:t>
            </a:r>
            <a:r>
              <a:rPr lang="en-ID" sz="2400" dirty="0"/>
              <a:t> </a:t>
            </a:r>
            <a:r>
              <a:rPr lang="en-ID" sz="2400" dirty="0" err="1"/>
              <a:t>lingkungan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menghadapi</a:t>
            </a:r>
            <a:r>
              <a:rPr lang="en-ID" sz="2400" dirty="0"/>
              <a:t> </a:t>
            </a:r>
            <a:r>
              <a:rPr lang="en-ID" sz="2400" dirty="0" err="1"/>
              <a:t>tuntutan</a:t>
            </a:r>
            <a:r>
              <a:rPr lang="en-ID" sz="2400" dirty="0"/>
              <a:t> </a:t>
            </a:r>
            <a:r>
              <a:rPr lang="en-ID" sz="2400" dirty="0" err="1"/>
              <a:t>psikologis</a:t>
            </a:r>
            <a:r>
              <a:rPr lang="en-ID" sz="2400" dirty="0"/>
              <a:t> dan </a:t>
            </a:r>
            <a:r>
              <a:rPr lang="en-ID" sz="2400" dirty="0" err="1"/>
              <a:t>tuntutan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 	</a:t>
            </a:r>
            <a:r>
              <a:rPr lang="en-ID" sz="2400" dirty="0" err="1"/>
              <a:t>atas</a:t>
            </a:r>
            <a:r>
              <a:rPr lang="en-ID" sz="2400" dirty="0"/>
              <a:t> para </a:t>
            </a:r>
            <a:r>
              <a:rPr lang="en-ID" sz="2400" dirty="0" err="1"/>
              <a:t>individu</a:t>
            </a:r>
            <a:r>
              <a:rPr lang="en-ID" sz="2400" dirty="0"/>
              <a:t>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C173D6FB-1EDA-4157-AF7F-9D4F35C614C9}"/>
              </a:ext>
            </a:extLst>
          </p:cNvPr>
          <p:cNvSpPr txBox="1">
            <a:spLocks/>
          </p:cNvSpPr>
          <p:nvPr/>
        </p:nvSpPr>
        <p:spPr>
          <a:xfrm>
            <a:off x="3539386" y="300536"/>
            <a:ext cx="5113228" cy="6994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3600" b="1" dirty="0" err="1">
                <a:latin typeface="+mn-lt"/>
              </a:rPr>
              <a:t>Manajemen</a:t>
            </a:r>
            <a:r>
              <a:rPr lang="en-ID" sz="3600" b="1" dirty="0">
                <a:latin typeface="+mn-lt"/>
              </a:rPr>
              <a:t> </a:t>
            </a:r>
            <a:r>
              <a:rPr lang="en-ID" sz="3600" b="1" dirty="0" err="1">
                <a:latin typeface="+mn-lt"/>
              </a:rPr>
              <a:t>Keselamatan</a:t>
            </a:r>
            <a:endParaRPr lang="en-ID" sz="3600" dirty="0">
              <a:latin typeface="+mn-lt"/>
            </a:endParaRP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D27DFDA2-3630-44E5-83D2-F70F61AB1D5C}"/>
              </a:ext>
            </a:extLst>
          </p:cNvPr>
          <p:cNvSpPr txBox="1">
            <a:spLocks/>
          </p:cNvSpPr>
          <p:nvPr/>
        </p:nvSpPr>
        <p:spPr>
          <a:xfrm>
            <a:off x="2570683" y="1234651"/>
            <a:ext cx="6650991" cy="49226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2400" b="1" dirty="0" err="1"/>
              <a:t>Komitmen</a:t>
            </a:r>
            <a:r>
              <a:rPr lang="en-ID" sz="2400" b="1" dirty="0"/>
              <a:t> dan </a:t>
            </a:r>
            <a:r>
              <a:rPr lang="en-ID" sz="2400" b="1" dirty="0" err="1"/>
              <a:t>Budaya</a:t>
            </a:r>
            <a:r>
              <a:rPr lang="en-ID" sz="2400" b="1" dirty="0"/>
              <a:t> </a:t>
            </a:r>
            <a:r>
              <a:rPr lang="en-ID" sz="2400" b="1" dirty="0" err="1"/>
              <a:t>Keselamatan</a:t>
            </a:r>
            <a:r>
              <a:rPr lang="en-ID" sz="2400" b="1" dirty="0"/>
              <a:t> </a:t>
            </a:r>
            <a:r>
              <a:rPr lang="en-ID" sz="2400" b="1" dirty="0" err="1"/>
              <a:t>Organisasional</a:t>
            </a:r>
            <a:r>
              <a:rPr lang="en-ID" sz="2400" b="1" dirty="0"/>
              <a:t> </a:t>
            </a:r>
            <a:endParaRPr lang="en-US" sz="2400" dirty="0"/>
          </a:p>
          <a:p>
            <a:r>
              <a:rPr lang="en-ID" sz="2400" b="1" dirty="0" err="1"/>
              <a:t>Keselamatan</a:t>
            </a:r>
            <a:r>
              <a:rPr lang="en-ID" sz="2400" b="1" dirty="0"/>
              <a:t> dan Teknik </a:t>
            </a:r>
            <a:r>
              <a:rPr lang="en-ID" sz="2400" b="1" dirty="0" err="1"/>
              <a:t>Mesin</a:t>
            </a:r>
            <a:endParaRPr lang="en-ID" sz="2400" dirty="0"/>
          </a:p>
          <a:p>
            <a:r>
              <a:rPr lang="en-ID" sz="2400" b="1" dirty="0" err="1"/>
              <a:t>Pertimbangan</a:t>
            </a:r>
            <a:r>
              <a:rPr lang="en-ID" sz="2400" b="1" dirty="0"/>
              <a:t> Individual dan </a:t>
            </a:r>
            <a:r>
              <a:rPr lang="en-ID" sz="2400" b="1" dirty="0" err="1"/>
              <a:t>Keselamatan</a:t>
            </a:r>
            <a:endParaRPr lang="en-ID" sz="2400" b="1" dirty="0"/>
          </a:p>
          <a:p>
            <a:r>
              <a:rPr lang="en-ID" sz="2400" b="1" dirty="0" err="1"/>
              <a:t>Komite-komite</a:t>
            </a:r>
            <a:r>
              <a:rPr lang="en-ID" sz="2400" b="1" dirty="0"/>
              <a:t> </a:t>
            </a:r>
            <a:r>
              <a:rPr lang="en-ID" sz="2400" b="1" dirty="0" err="1"/>
              <a:t>Keselamatan</a:t>
            </a:r>
            <a:endParaRPr lang="en-ID" sz="2400" dirty="0"/>
          </a:p>
          <a:p>
            <a:r>
              <a:rPr lang="en-ID" sz="2400" b="1" dirty="0" err="1"/>
              <a:t>Pelatihan</a:t>
            </a:r>
            <a:r>
              <a:rPr lang="en-ID" sz="2400" b="1" dirty="0"/>
              <a:t> </a:t>
            </a:r>
            <a:r>
              <a:rPr lang="en-ID" sz="2400" b="1" dirty="0" err="1"/>
              <a:t>Keselamatan</a:t>
            </a:r>
            <a:r>
              <a:rPr lang="en-ID" sz="2400" b="1" dirty="0"/>
              <a:t> dan </a:t>
            </a:r>
            <a:r>
              <a:rPr lang="en-ID" sz="2400" b="1" dirty="0" err="1"/>
              <a:t>Komunikasi</a:t>
            </a:r>
            <a:endParaRPr lang="en-ID" sz="2400" dirty="0"/>
          </a:p>
          <a:p>
            <a:r>
              <a:rPr lang="en-ID" sz="2400" b="1" dirty="0" err="1"/>
              <a:t>Motivasi</a:t>
            </a:r>
            <a:r>
              <a:rPr lang="en-ID" sz="2400" b="1" dirty="0"/>
              <a:t> </a:t>
            </a:r>
            <a:r>
              <a:rPr lang="en-ID" sz="2400" b="1" dirty="0" err="1"/>
              <a:t>Keselamatan</a:t>
            </a:r>
            <a:r>
              <a:rPr lang="en-ID" sz="2400" b="1" dirty="0"/>
              <a:t> </a:t>
            </a:r>
            <a:r>
              <a:rPr lang="en-ID" sz="2400" b="1" dirty="0" err="1"/>
              <a:t>Karyawan</a:t>
            </a:r>
            <a:r>
              <a:rPr lang="en-ID" sz="2400" b="1" dirty="0"/>
              <a:t> </a:t>
            </a:r>
            <a:r>
              <a:rPr lang="en-ID" sz="2400" b="1" dirty="0" err="1"/>
              <a:t>Insentif</a:t>
            </a:r>
            <a:endParaRPr lang="en-ID" sz="2400" dirty="0"/>
          </a:p>
          <a:p>
            <a:r>
              <a:rPr lang="en-ID" sz="2400" b="1" dirty="0" err="1"/>
              <a:t>Inspeksi</a:t>
            </a:r>
            <a:r>
              <a:rPr lang="en-ID" sz="2400" b="1" dirty="0"/>
              <a:t> </a:t>
            </a:r>
            <a:r>
              <a:rPr lang="en-ID" sz="2400" b="1" dirty="0" err="1"/>
              <a:t>Investigasi</a:t>
            </a:r>
            <a:r>
              <a:rPr lang="en-ID" sz="2400" b="1" dirty="0"/>
              <a:t> </a:t>
            </a:r>
            <a:r>
              <a:rPr lang="en-ID" sz="2400" b="1" dirty="0" err="1"/>
              <a:t>Kecelakaan</a:t>
            </a:r>
            <a:r>
              <a:rPr lang="en-ID" sz="2400" b="1" dirty="0"/>
              <a:t> dan </a:t>
            </a:r>
            <a:r>
              <a:rPr lang="en-ID" sz="2400" b="1" dirty="0" err="1"/>
              <a:t>Evaluasi</a:t>
            </a:r>
            <a:endParaRPr lang="en-ID" sz="2400" dirty="0"/>
          </a:p>
          <a:p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C22C07-ACED-4B95-91C6-82686001CE5E}"/>
              </a:ext>
            </a:extLst>
          </p:cNvPr>
          <p:cNvSpPr/>
          <p:nvPr/>
        </p:nvSpPr>
        <p:spPr>
          <a:xfrm>
            <a:off x="10881360" y="5807299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F47A1C-7C18-4F92-938D-550381435360}"/>
              </a:ext>
            </a:extLst>
          </p:cNvPr>
          <p:cNvSpPr/>
          <p:nvPr/>
        </p:nvSpPr>
        <p:spPr>
          <a:xfrm>
            <a:off x="11728531" y="6472779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8D92C2D-8FC3-4888-98E1-B62043B282CB}"/>
              </a:ext>
            </a:extLst>
          </p:cNvPr>
          <p:cNvSpPr txBox="1">
            <a:spLocks/>
          </p:cNvSpPr>
          <p:nvPr/>
        </p:nvSpPr>
        <p:spPr>
          <a:xfrm>
            <a:off x="4689761" y="260503"/>
            <a:ext cx="2330472" cy="6994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3600" b="1" dirty="0">
                <a:latin typeface="+mn-lt"/>
              </a:rPr>
              <a:t>Kesehatan </a:t>
            </a:r>
            <a:endParaRPr lang="en-ID" sz="3600" dirty="0">
              <a:latin typeface="+mn-lt"/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4314FDDE-BF4B-446D-AA0C-C3F420106E53}"/>
              </a:ext>
            </a:extLst>
          </p:cNvPr>
          <p:cNvSpPr txBox="1">
            <a:spLocks/>
          </p:cNvSpPr>
          <p:nvPr/>
        </p:nvSpPr>
        <p:spPr>
          <a:xfrm>
            <a:off x="115794" y="810213"/>
            <a:ext cx="8128555" cy="42051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2400" b="1"/>
              <a:t>Persoalan Kesehatan di Tempat Kerja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D" sz="2400"/>
              <a:t>		- Persoalan Kesehatan Emosional/Mental </a:t>
            </a:r>
            <a:endParaRPr lang="en-ID" sz="2400" b="1"/>
          </a:p>
          <a:p>
            <a:r>
              <a:rPr lang="en-ID" sz="2400" b="1"/>
              <a:t>Promosi Kesehatan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D" sz="2400" b="1"/>
              <a:t>		- </a:t>
            </a:r>
            <a:r>
              <a:rPr lang="en-ID" sz="2400"/>
              <a:t>Program-program Kesejahteraan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D" sz="2400"/>
              <a:t>		- Program Bantuan Karyawan (EAP) </a:t>
            </a:r>
          </a:p>
          <a:p>
            <a:r>
              <a:rPr lang="en-ID" sz="2400" b="1"/>
              <a:t>Budaya Kesehetan Organisasional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888153-A9F9-4413-9474-2DCFCE5CBACD}"/>
              </a:ext>
            </a:extLst>
          </p:cNvPr>
          <p:cNvSpPr/>
          <p:nvPr/>
        </p:nvSpPr>
        <p:spPr>
          <a:xfrm>
            <a:off x="9772586" y="655320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7A0D91-DFBB-470A-B75B-8470F696E893}"/>
              </a:ext>
            </a:extLst>
          </p:cNvPr>
          <p:cNvSpPr/>
          <p:nvPr/>
        </p:nvSpPr>
        <p:spPr>
          <a:xfrm rot="16200000">
            <a:off x="-1057307" y="5495893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8BB3AB-DA72-4610-9AA7-AC63AFEE18F5}"/>
              </a:ext>
            </a:extLst>
          </p:cNvPr>
          <p:cNvSpPr/>
          <p:nvPr/>
        </p:nvSpPr>
        <p:spPr>
          <a:xfrm>
            <a:off x="4987523" y="515882"/>
            <a:ext cx="2216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3600" b="1" dirty="0" err="1"/>
              <a:t>Keamanan</a:t>
            </a:r>
            <a:endParaRPr lang="en-US" sz="3600" b="1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B9458017-97A1-4B65-8349-4D047025799E}"/>
              </a:ext>
            </a:extLst>
          </p:cNvPr>
          <p:cNvSpPr txBox="1">
            <a:spLocks/>
          </p:cNvSpPr>
          <p:nvPr/>
        </p:nvSpPr>
        <p:spPr>
          <a:xfrm>
            <a:off x="2098090" y="1373295"/>
            <a:ext cx="7995819" cy="509250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2400" b="1" dirty="0" err="1"/>
              <a:t>Kekerasan</a:t>
            </a:r>
            <a:r>
              <a:rPr lang="en-ID" sz="2400" b="1" dirty="0"/>
              <a:t> di </a:t>
            </a:r>
            <a:r>
              <a:rPr lang="en-ID" sz="2400" b="1" dirty="0" err="1"/>
              <a:t>Tempat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endParaRPr lang="en-ID" sz="2400" dirty="0"/>
          </a:p>
          <a:p>
            <a:r>
              <a:rPr lang="en-ID" sz="2400" b="1" dirty="0" err="1"/>
              <a:t>Manajemen</a:t>
            </a:r>
            <a:r>
              <a:rPr lang="en-ID" sz="2400" b="1" dirty="0"/>
              <a:t> </a:t>
            </a:r>
            <a:r>
              <a:rPr lang="en-ID" sz="2400" b="1" dirty="0" err="1"/>
              <a:t>Kekerasan</a:t>
            </a:r>
            <a:r>
              <a:rPr lang="en-ID" sz="2400" b="1" dirty="0"/>
              <a:t> di </a:t>
            </a:r>
            <a:r>
              <a:rPr lang="en-ID" sz="2400" b="1" dirty="0" err="1"/>
              <a:t>Tempat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endParaRPr lang="en-ID" sz="2400" b="1" dirty="0"/>
          </a:p>
          <a:p>
            <a:r>
              <a:rPr lang="en-ID" sz="2400" b="1" dirty="0" err="1"/>
              <a:t>Pelatihan</a:t>
            </a:r>
            <a:r>
              <a:rPr lang="en-ID" sz="2400" b="1" dirty="0"/>
              <a:t> </a:t>
            </a:r>
            <a:r>
              <a:rPr lang="en-ID" sz="2400" b="1" dirty="0" err="1"/>
              <a:t>mengenai</a:t>
            </a:r>
            <a:r>
              <a:rPr lang="en-ID" sz="2400" b="1" dirty="0"/>
              <a:t> </a:t>
            </a:r>
            <a:r>
              <a:rPr lang="en-ID" sz="2400" b="1" dirty="0" err="1"/>
              <a:t>kekerasan</a:t>
            </a:r>
            <a:r>
              <a:rPr lang="en-ID" sz="2400" b="1" dirty="0"/>
              <a:t> di </a:t>
            </a:r>
            <a:r>
              <a:rPr lang="en-ID" sz="2400" b="1" dirty="0" err="1"/>
              <a:t>tempat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endParaRPr lang="en-ID" sz="2400" b="1" dirty="0"/>
          </a:p>
          <a:p>
            <a:r>
              <a:rPr lang="en-ID" sz="2400" b="1" dirty="0" err="1"/>
              <a:t>Manajemen</a:t>
            </a:r>
            <a:r>
              <a:rPr lang="en-ID" sz="2400" b="1" dirty="0"/>
              <a:t> </a:t>
            </a:r>
            <a:r>
              <a:rPr lang="en-ID" sz="2400" b="1" dirty="0" err="1"/>
              <a:t>Keamanan</a:t>
            </a:r>
            <a:endParaRPr lang="en-ID" sz="2400" dirty="0"/>
          </a:p>
          <a:p>
            <a:r>
              <a:rPr lang="en-ID" sz="2400" b="1" dirty="0" err="1"/>
              <a:t>Penyaringan</a:t>
            </a:r>
            <a:r>
              <a:rPr lang="en-ID" sz="2400" b="1" dirty="0"/>
              <a:t> dan </a:t>
            </a:r>
            <a:r>
              <a:rPr lang="en-ID" sz="2400" b="1" dirty="0" err="1"/>
              <a:t>Penyeleksian</a:t>
            </a:r>
            <a:r>
              <a:rPr lang="en-ID" sz="2400" b="1" dirty="0"/>
              <a:t> </a:t>
            </a:r>
            <a:r>
              <a:rPr lang="en-ID" sz="2400" b="1" dirty="0" err="1"/>
              <a:t>Karyawan</a:t>
            </a:r>
            <a:endParaRPr lang="en-ID" sz="2400" dirty="0"/>
          </a:p>
          <a:p>
            <a:r>
              <a:rPr lang="en-ID" sz="2400" b="1" dirty="0" err="1"/>
              <a:t>Petugas</a:t>
            </a:r>
            <a:r>
              <a:rPr lang="en-ID" sz="2400" b="1" dirty="0"/>
              <a:t> </a:t>
            </a:r>
            <a:r>
              <a:rPr lang="en-ID" sz="2400" b="1" dirty="0" err="1"/>
              <a:t>Keamanan</a:t>
            </a:r>
            <a:endParaRPr lang="en-ID" sz="2400" dirty="0"/>
          </a:p>
          <a:p>
            <a:r>
              <a:rPr lang="en-ID" sz="2400" b="1" dirty="0" err="1"/>
              <a:t>Menyeimbangkan</a:t>
            </a:r>
            <a:r>
              <a:rPr lang="en-ID" sz="2400" b="1" dirty="0"/>
              <a:t> </a:t>
            </a:r>
            <a:r>
              <a:rPr lang="en-ID" sz="2400" b="1" dirty="0" err="1"/>
              <a:t>Persoalan</a:t>
            </a:r>
            <a:r>
              <a:rPr lang="en-ID" sz="2400" b="1" dirty="0"/>
              <a:t> </a:t>
            </a:r>
            <a:r>
              <a:rPr lang="en-ID" sz="2400" b="1" dirty="0" err="1"/>
              <a:t>Keamanan</a:t>
            </a:r>
            <a:r>
              <a:rPr lang="en-ID" sz="2400" b="1" dirty="0"/>
              <a:t> </a:t>
            </a:r>
            <a:r>
              <a:rPr lang="en-ID" sz="2400" b="1" dirty="0" err="1"/>
              <a:t>Pemberi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r>
              <a:rPr lang="en-ID" sz="2400" b="1" dirty="0"/>
              <a:t> dan </a:t>
            </a:r>
            <a:r>
              <a:rPr lang="en-ID" sz="2400" b="1" dirty="0" err="1"/>
              <a:t>Hak</a:t>
            </a:r>
            <a:r>
              <a:rPr lang="en-ID" sz="2400" b="1" dirty="0"/>
              <a:t> </a:t>
            </a:r>
            <a:r>
              <a:rPr lang="en-ID" sz="2400" b="1" dirty="0" err="1"/>
              <a:t>Karyawan</a:t>
            </a:r>
            <a:endParaRPr lang="en-ID" sz="2400" dirty="0"/>
          </a:p>
          <a:p>
            <a:r>
              <a:rPr lang="en-ID" sz="2400" b="1" dirty="0" err="1"/>
              <a:t>Keamanan</a:t>
            </a:r>
            <a:r>
              <a:rPr lang="en-ID" sz="2400" b="1" dirty="0"/>
              <a:t> </a:t>
            </a:r>
            <a:r>
              <a:rPr lang="en-ID" sz="2400" b="1" dirty="0" err="1"/>
              <a:t>Dokumen</a:t>
            </a:r>
            <a:r>
              <a:rPr lang="en-ID" sz="2400" b="1" dirty="0"/>
              <a:t> </a:t>
            </a:r>
            <a:r>
              <a:rPr lang="en-ID" sz="2400" b="1" dirty="0" err="1"/>
              <a:t>Karyawan</a:t>
            </a:r>
            <a:endParaRPr lang="en-ID" sz="2400" b="1" dirty="0"/>
          </a:p>
          <a:p>
            <a:r>
              <a:rPr lang="en-ID" sz="2400" b="1" dirty="0" err="1"/>
              <a:t>Pemonitoran</a:t>
            </a:r>
            <a:r>
              <a:rPr lang="en-ID" sz="2400" b="1" dirty="0"/>
              <a:t> E-mail dan </a:t>
            </a:r>
            <a:r>
              <a:rPr lang="en-ID" sz="2400" b="1" dirty="0" err="1"/>
              <a:t>Pesan</a:t>
            </a:r>
            <a:r>
              <a:rPr lang="en-ID" sz="2400" b="1" dirty="0"/>
              <a:t> </a:t>
            </a:r>
            <a:r>
              <a:rPr lang="en-ID" sz="2400" b="1" dirty="0" err="1"/>
              <a:t>Suara</a:t>
            </a:r>
            <a:r>
              <a:rPr lang="en-ID" sz="2400" b="1" dirty="0"/>
              <a:t>  </a:t>
            </a:r>
            <a:endParaRPr lang="en-ID" sz="2400" dirty="0"/>
          </a:p>
          <a:p>
            <a:r>
              <a:rPr lang="en-ID" sz="2400" b="1" dirty="0" err="1"/>
              <a:t>Pemonitor</a:t>
            </a:r>
            <a:r>
              <a:rPr lang="en-ID" sz="2400" b="1" dirty="0"/>
              <a:t> Dan </a:t>
            </a:r>
            <a:r>
              <a:rPr lang="en-ID" sz="2400" b="1" dirty="0" err="1"/>
              <a:t>Pengawasan</a:t>
            </a:r>
            <a:r>
              <a:rPr lang="en-ID" sz="2400" b="1" dirty="0"/>
              <a:t> Kinerja </a:t>
            </a:r>
            <a:r>
              <a:rPr lang="en-ID" sz="2400" b="1" dirty="0" err="1"/>
              <a:t>Ditempat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endParaRPr lang="en-ID" sz="2400" dirty="0"/>
          </a:p>
          <a:p>
            <a:r>
              <a:rPr lang="en-ID" sz="2400" b="1" dirty="0" err="1"/>
              <a:t>Penyalahgunaan</a:t>
            </a:r>
            <a:r>
              <a:rPr lang="en-ID" sz="2400" b="1" dirty="0"/>
              <a:t> </a:t>
            </a:r>
            <a:r>
              <a:rPr lang="en-ID" sz="2400" b="1" dirty="0" err="1"/>
              <a:t>obat-obatan</a:t>
            </a:r>
            <a:r>
              <a:rPr lang="en-ID" sz="2400" b="1" dirty="0"/>
              <a:t> </a:t>
            </a:r>
            <a:r>
              <a:rPr lang="en-ID" sz="2400" b="1" dirty="0" err="1"/>
              <a:t>karyawan</a:t>
            </a:r>
            <a:r>
              <a:rPr lang="en-ID" sz="2400" b="1" dirty="0"/>
              <a:t> dan </a:t>
            </a:r>
            <a:r>
              <a:rPr lang="en-ID" sz="2400" b="1" dirty="0" err="1"/>
              <a:t>tes</a:t>
            </a:r>
            <a:r>
              <a:rPr lang="en-ID" sz="2400" b="1" dirty="0"/>
              <a:t> </a:t>
            </a:r>
            <a:r>
              <a:rPr lang="en-ID" sz="2400" b="1" dirty="0" err="1"/>
              <a:t>narkoba</a:t>
            </a:r>
            <a:endParaRPr lang="en-ID" sz="2400" dirty="0"/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34EF6B48-6F15-479D-8DC8-C7B3D8A5F6BA}"/>
              </a:ext>
            </a:extLst>
          </p:cNvPr>
          <p:cNvSpPr/>
          <p:nvPr/>
        </p:nvSpPr>
        <p:spPr>
          <a:xfrm>
            <a:off x="152400" y="3175781"/>
            <a:ext cx="1842867" cy="506437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b="1" dirty="0"/>
              <a:t>11 point</a:t>
            </a: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ontent Placeholder 2">
            <a:extLst>
              <a:ext uri="{FF2B5EF4-FFF2-40B4-BE49-F238E27FC236}">
                <a16:creationId xmlns:a16="http://schemas.microsoft.com/office/drawing/2014/main" id="{BF7E24B8-C885-4F81-9DCB-E1175E2E9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2017184"/>
              </p:ext>
            </p:extLst>
          </p:nvPr>
        </p:nvGraphicFramePr>
        <p:xfrm>
          <a:off x="4046430" y="1589716"/>
          <a:ext cx="7782908" cy="4659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3" name="Title 3">
            <a:extLst>
              <a:ext uri="{FF2B5EF4-FFF2-40B4-BE49-F238E27FC236}">
                <a16:creationId xmlns:a16="http://schemas.microsoft.com/office/drawing/2014/main" id="{A901ADB9-5281-4D38-B5E5-0A44DBF287D9}"/>
              </a:ext>
            </a:extLst>
          </p:cNvPr>
          <p:cNvSpPr txBox="1">
            <a:spLocks/>
          </p:cNvSpPr>
          <p:nvPr/>
        </p:nvSpPr>
        <p:spPr>
          <a:xfrm>
            <a:off x="4445227" y="146868"/>
            <a:ext cx="7912180" cy="12574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3600" b="1" u="sng" dirty="0" err="1">
                <a:solidFill>
                  <a:srgbClr val="002060"/>
                </a:solidFill>
              </a:rPr>
              <a:t>Kebijakan</a:t>
            </a:r>
            <a:r>
              <a:rPr lang="en-ID" sz="3600" b="1" u="sng" dirty="0">
                <a:solidFill>
                  <a:srgbClr val="002060"/>
                </a:solidFill>
              </a:rPr>
              <a:t>, </a:t>
            </a:r>
            <a:r>
              <a:rPr lang="en-ID" sz="3600" b="1" u="sng" dirty="0" err="1">
                <a:solidFill>
                  <a:srgbClr val="002060"/>
                </a:solidFill>
              </a:rPr>
              <a:t>prosedur</a:t>
            </a:r>
            <a:r>
              <a:rPr lang="en-ID" sz="3600" b="1" u="sng" dirty="0">
                <a:solidFill>
                  <a:srgbClr val="002060"/>
                </a:solidFill>
              </a:rPr>
              <a:t>, dan </a:t>
            </a:r>
            <a:r>
              <a:rPr lang="en-ID" sz="3600" b="1" u="sng" dirty="0" err="1">
                <a:solidFill>
                  <a:srgbClr val="002060"/>
                </a:solidFill>
              </a:rPr>
              <a:t>peraturan</a:t>
            </a:r>
            <a:r>
              <a:rPr lang="en-ID" sz="3600" b="1" u="sng" dirty="0">
                <a:solidFill>
                  <a:srgbClr val="002060"/>
                </a:solidFill>
              </a:rPr>
              <a:t> SDM</a:t>
            </a:r>
            <a:endParaRPr lang="en-ID" sz="3600" u="sng" dirty="0">
              <a:solidFill>
                <a:srgbClr val="002060"/>
              </a:solidFill>
            </a:endParaRPr>
          </a:p>
        </p:txBody>
      </p:sp>
      <p:grpSp>
        <p:nvGrpSpPr>
          <p:cNvPr id="44" name="Group 89" descr="checklist with pencil icon">
            <a:extLst>
              <a:ext uri="{FF2B5EF4-FFF2-40B4-BE49-F238E27FC236}">
                <a16:creationId xmlns:a16="http://schemas.microsoft.com/office/drawing/2014/main" id="{F641DA2C-C296-4CE4-A422-D6F50E24CA1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42824" y="358074"/>
            <a:ext cx="1120301" cy="1055077"/>
            <a:chOff x="6539" y="440"/>
            <a:chExt cx="426" cy="426"/>
          </a:xfrm>
          <a:solidFill>
            <a:schemeClr val="tx1"/>
          </a:solidFill>
        </p:grpSpPr>
        <p:sp>
          <p:nvSpPr>
            <p:cNvPr id="45" name="Freeform 90">
              <a:extLst>
                <a:ext uri="{FF2B5EF4-FFF2-40B4-BE49-F238E27FC236}">
                  <a16:creationId xmlns:a16="http://schemas.microsoft.com/office/drawing/2014/main" id="{21A94B9C-2BAF-4F25-B5F3-093E4235D0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52" y="653"/>
              <a:ext cx="213" cy="213"/>
            </a:xfrm>
            <a:custGeom>
              <a:avLst/>
              <a:gdLst>
                <a:gd name="T0" fmla="*/ 6 w 144"/>
                <a:gd name="T1" fmla="*/ 144 h 144"/>
                <a:gd name="T2" fmla="*/ 2 w 144"/>
                <a:gd name="T3" fmla="*/ 143 h 144"/>
                <a:gd name="T4" fmla="*/ 1 w 144"/>
                <a:gd name="T5" fmla="*/ 137 h 144"/>
                <a:gd name="T6" fmla="*/ 13 w 144"/>
                <a:gd name="T7" fmla="*/ 95 h 144"/>
                <a:gd name="T8" fmla="*/ 14 w 144"/>
                <a:gd name="T9" fmla="*/ 92 h 144"/>
                <a:gd name="T10" fmla="*/ 104 w 144"/>
                <a:gd name="T11" fmla="*/ 2 h 144"/>
                <a:gd name="T12" fmla="*/ 113 w 144"/>
                <a:gd name="T13" fmla="*/ 2 h 144"/>
                <a:gd name="T14" fmla="*/ 143 w 144"/>
                <a:gd name="T15" fmla="*/ 32 h 144"/>
                <a:gd name="T16" fmla="*/ 144 w 144"/>
                <a:gd name="T17" fmla="*/ 36 h 144"/>
                <a:gd name="T18" fmla="*/ 143 w 144"/>
                <a:gd name="T19" fmla="*/ 41 h 144"/>
                <a:gd name="T20" fmla="*/ 53 w 144"/>
                <a:gd name="T21" fmla="*/ 131 h 144"/>
                <a:gd name="T22" fmla="*/ 50 w 144"/>
                <a:gd name="T23" fmla="*/ 132 h 144"/>
                <a:gd name="T24" fmla="*/ 8 w 144"/>
                <a:gd name="T25" fmla="*/ 144 h 144"/>
                <a:gd name="T26" fmla="*/ 6 w 144"/>
                <a:gd name="T27" fmla="*/ 144 h 144"/>
                <a:gd name="T28" fmla="*/ 24 w 144"/>
                <a:gd name="T29" fmla="*/ 100 h 144"/>
                <a:gd name="T30" fmla="*/ 15 w 144"/>
                <a:gd name="T31" fmla="*/ 130 h 144"/>
                <a:gd name="T32" fmla="*/ 45 w 144"/>
                <a:gd name="T33" fmla="*/ 121 h 144"/>
                <a:gd name="T34" fmla="*/ 130 w 144"/>
                <a:gd name="T35" fmla="*/ 36 h 144"/>
                <a:gd name="T36" fmla="*/ 108 w 144"/>
                <a:gd name="T37" fmla="*/ 15 h 144"/>
                <a:gd name="T38" fmla="*/ 24 w 144"/>
                <a:gd name="T39" fmla="*/ 100 h 144"/>
                <a:gd name="T40" fmla="*/ 48 w 144"/>
                <a:gd name="T41" fmla="*/ 126 h 144"/>
                <a:gd name="T42" fmla="*/ 48 w 144"/>
                <a:gd name="T43" fmla="*/ 12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6" y="144"/>
                  </a:moveTo>
                  <a:cubicBezTo>
                    <a:pt x="5" y="144"/>
                    <a:pt x="3" y="144"/>
                    <a:pt x="2" y="143"/>
                  </a:cubicBezTo>
                  <a:cubicBezTo>
                    <a:pt x="1" y="141"/>
                    <a:pt x="0" y="139"/>
                    <a:pt x="1" y="137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4"/>
                    <a:pt x="13" y="93"/>
                    <a:pt x="14" y="9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7" y="0"/>
                    <a:pt x="110" y="0"/>
                    <a:pt x="113" y="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3"/>
                    <a:pt x="144" y="35"/>
                    <a:pt x="144" y="36"/>
                  </a:cubicBezTo>
                  <a:cubicBezTo>
                    <a:pt x="144" y="38"/>
                    <a:pt x="144" y="40"/>
                    <a:pt x="143" y="4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2" y="131"/>
                    <a:pt x="51" y="132"/>
                    <a:pt x="50" y="13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7" y="144"/>
                    <a:pt x="6" y="144"/>
                  </a:cubicBezTo>
                  <a:close/>
                  <a:moveTo>
                    <a:pt x="24" y="10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08" y="15"/>
                    <a:pt x="108" y="15"/>
                    <a:pt x="108" y="15"/>
                  </a:cubicBezTo>
                  <a:lnTo>
                    <a:pt x="24" y="100"/>
                  </a:lnTo>
                  <a:close/>
                  <a:moveTo>
                    <a:pt x="48" y="126"/>
                  </a:moveTo>
                  <a:cubicBezTo>
                    <a:pt x="48" y="126"/>
                    <a:pt x="48" y="126"/>
                    <a:pt x="4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91">
              <a:extLst>
                <a:ext uri="{FF2B5EF4-FFF2-40B4-BE49-F238E27FC236}">
                  <a16:creationId xmlns:a16="http://schemas.microsoft.com/office/drawing/2014/main" id="{5E79B5CB-5130-46C3-8DC7-A7354A71E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1" y="692"/>
              <a:ext cx="57" cy="57"/>
            </a:xfrm>
            <a:custGeom>
              <a:avLst/>
              <a:gdLst>
                <a:gd name="T0" fmla="*/ 44 w 57"/>
                <a:gd name="T1" fmla="*/ 57 h 57"/>
                <a:gd name="T2" fmla="*/ 0 w 57"/>
                <a:gd name="T3" fmla="*/ 13 h 57"/>
                <a:gd name="T4" fmla="*/ 13 w 57"/>
                <a:gd name="T5" fmla="*/ 0 h 57"/>
                <a:gd name="T6" fmla="*/ 57 w 57"/>
                <a:gd name="T7" fmla="*/ 44 h 57"/>
                <a:gd name="T8" fmla="*/ 44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4" y="57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57" y="44"/>
                  </a:lnTo>
                  <a:lnTo>
                    <a:pt x="4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2">
              <a:extLst>
                <a:ext uri="{FF2B5EF4-FFF2-40B4-BE49-F238E27FC236}">
                  <a16:creationId xmlns:a16="http://schemas.microsoft.com/office/drawing/2014/main" id="{C1D47932-A36D-4493-AA5B-A9870E616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" y="786"/>
              <a:ext cx="64" cy="62"/>
            </a:xfrm>
            <a:custGeom>
              <a:avLst/>
              <a:gdLst>
                <a:gd name="T0" fmla="*/ 36 w 43"/>
                <a:gd name="T1" fmla="*/ 42 h 42"/>
                <a:gd name="T2" fmla="*/ 32 w 43"/>
                <a:gd name="T3" fmla="*/ 41 h 42"/>
                <a:gd name="T4" fmla="*/ 2 w 43"/>
                <a:gd name="T5" fmla="*/ 11 h 42"/>
                <a:gd name="T6" fmla="*/ 2 w 43"/>
                <a:gd name="T7" fmla="*/ 2 h 42"/>
                <a:gd name="T8" fmla="*/ 11 w 43"/>
                <a:gd name="T9" fmla="*/ 2 h 42"/>
                <a:gd name="T10" fmla="*/ 41 w 43"/>
                <a:gd name="T11" fmla="*/ 32 h 42"/>
                <a:gd name="T12" fmla="*/ 41 w 43"/>
                <a:gd name="T13" fmla="*/ 41 h 42"/>
                <a:gd name="T14" fmla="*/ 36 w 4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2">
                  <a:moveTo>
                    <a:pt x="36" y="42"/>
                  </a:moveTo>
                  <a:cubicBezTo>
                    <a:pt x="35" y="42"/>
                    <a:pt x="33" y="42"/>
                    <a:pt x="32" y="4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3" y="35"/>
                    <a:pt x="43" y="38"/>
                    <a:pt x="41" y="41"/>
                  </a:cubicBezTo>
                  <a:cubicBezTo>
                    <a:pt x="39" y="42"/>
                    <a:pt x="38" y="42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93">
              <a:extLst>
                <a:ext uri="{FF2B5EF4-FFF2-40B4-BE49-F238E27FC236}">
                  <a16:creationId xmlns:a16="http://schemas.microsoft.com/office/drawing/2014/main" id="{CCC4AAFA-0D9E-4974-8888-B1563CC4C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" y="618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94">
              <a:extLst>
                <a:ext uri="{FF2B5EF4-FFF2-40B4-BE49-F238E27FC236}">
                  <a16:creationId xmlns:a16="http://schemas.microsoft.com/office/drawing/2014/main" id="{81D7525A-7DA5-4324-9F03-0827A6306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" y="689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95">
              <a:extLst>
                <a:ext uri="{FF2B5EF4-FFF2-40B4-BE49-F238E27FC236}">
                  <a16:creationId xmlns:a16="http://schemas.microsoft.com/office/drawing/2014/main" id="{CD535CFA-58B8-441F-947E-76FC1F320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3" y="582"/>
              <a:ext cx="90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1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9 w 61"/>
                <a:gd name="T15" fmla="*/ 2 h 42"/>
                <a:gd name="T16" fmla="*/ 59 w 61"/>
                <a:gd name="T17" fmla="*/ 11 h 42"/>
                <a:gd name="T18" fmla="*/ 29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8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96">
              <a:extLst>
                <a:ext uri="{FF2B5EF4-FFF2-40B4-BE49-F238E27FC236}">
                  <a16:creationId xmlns:a16="http://schemas.microsoft.com/office/drawing/2014/main" id="{7D91E666-8316-42EB-B064-AE0200CA8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3" y="653"/>
              <a:ext cx="90" cy="64"/>
            </a:xfrm>
            <a:custGeom>
              <a:avLst/>
              <a:gdLst>
                <a:gd name="T0" fmla="*/ 24 w 61"/>
                <a:gd name="T1" fmla="*/ 43 h 43"/>
                <a:gd name="T2" fmla="*/ 20 w 61"/>
                <a:gd name="T3" fmla="*/ 41 h 43"/>
                <a:gd name="T4" fmla="*/ 2 w 61"/>
                <a:gd name="T5" fmla="*/ 23 h 43"/>
                <a:gd name="T6" fmla="*/ 2 w 61"/>
                <a:gd name="T7" fmla="*/ 14 h 43"/>
                <a:gd name="T8" fmla="*/ 11 w 61"/>
                <a:gd name="T9" fmla="*/ 14 h 43"/>
                <a:gd name="T10" fmla="*/ 24 w 61"/>
                <a:gd name="T11" fmla="*/ 28 h 43"/>
                <a:gd name="T12" fmla="*/ 50 w 61"/>
                <a:gd name="T13" fmla="*/ 2 h 43"/>
                <a:gd name="T14" fmla="*/ 59 w 61"/>
                <a:gd name="T15" fmla="*/ 2 h 43"/>
                <a:gd name="T16" fmla="*/ 59 w 61"/>
                <a:gd name="T17" fmla="*/ 11 h 43"/>
                <a:gd name="T18" fmla="*/ 29 w 61"/>
                <a:gd name="T19" fmla="*/ 41 h 43"/>
                <a:gd name="T20" fmla="*/ 24 w 61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3">
                  <a:moveTo>
                    <a:pt x="24" y="43"/>
                  </a:moveTo>
                  <a:cubicBezTo>
                    <a:pt x="23" y="43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1"/>
                    <a:pt x="0" y="17"/>
                    <a:pt x="2" y="14"/>
                  </a:cubicBezTo>
                  <a:cubicBezTo>
                    <a:pt x="5" y="12"/>
                    <a:pt x="8" y="12"/>
                    <a:pt x="11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6" y="0"/>
                    <a:pt x="59" y="2"/>
                  </a:cubicBezTo>
                  <a:cubicBezTo>
                    <a:pt x="61" y="5"/>
                    <a:pt x="61" y="9"/>
                    <a:pt x="59" y="1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6" y="43"/>
                    <a:pt x="2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97">
              <a:extLst>
                <a:ext uri="{FF2B5EF4-FFF2-40B4-BE49-F238E27FC236}">
                  <a16:creationId xmlns:a16="http://schemas.microsoft.com/office/drawing/2014/main" id="{06CC88E0-1387-4EE3-99F1-706F7D7A7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" y="440"/>
              <a:ext cx="302" cy="391"/>
            </a:xfrm>
            <a:custGeom>
              <a:avLst/>
              <a:gdLst>
                <a:gd name="T0" fmla="*/ 108 w 204"/>
                <a:gd name="T1" fmla="*/ 264 h 264"/>
                <a:gd name="T2" fmla="*/ 6 w 204"/>
                <a:gd name="T3" fmla="*/ 264 h 264"/>
                <a:gd name="T4" fmla="*/ 0 w 204"/>
                <a:gd name="T5" fmla="*/ 258 h 264"/>
                <a:gd name="T6" fmla="*/ 0 w 204"/>
                <a:gd name="T7" fmla="*/ 6 h 264"/>
                <a:gd name="T8" fmla="*/ 6 w 204"/>
                <a:gd name="T9" fmla="*/ 0 h 264"/>
                <a:gd name="T10" fmla="*/ 138 w 204"/>
                <a:gd name="T11" fmla="*/ 0 h 264"/>
                <a:gd name="T12" fmla="*/ 143 w 204"/>
                <a:gd name="T13" fmla="*/ 2 h 264"/>
                <a:gd name="T14" fmla="*/ 203 w 204"/>
                <a:gd name="T15" fmla="*/ 62 h 264"/>
                <a:gd name="T16" fmla="*/ 204 w 204"/>
                <a:gd name="T17" fmla="*/ 66 h 264"/>
                <a:gd name="T18" fmla="*/ 204 w 204"/>
                <a:gd name="T19" fmla="*/ 156 h 264"/>
                <a:gd name="T20" fmla="*/ 192 w 204"/>
                <a:gd name="T21" fmla="*/ 156 h 264"/>
                <a:gd name="T22" fmla="*/ 192 w 204"/>
                <a:gd name="T23" fmla="*/ 69 h 264"/>
                <a:gd name="T24" fmla="*/ 136 w 204"/>
                <a:gd name="T25" fmla="*/ 12 h 264"/>
                <a:gd name="T26" fmla="*/ 12 w 204"/>
                <a:gd name="T27" fmla="*/ 12 h 264"/>
                <a:gd name="T28" fmla="*/ 12 w 204"/>
                <a:gd name="T29" fmla="*/ 252 h 264"/>
                <a:gd name="T30" fmla="*/ 108 w 204"/>
                <a:gd name="T31" fmla="*/ 252 h 264"/>
                <a:gd name="T32" fmla="*/ 108 w 204"/>
                <a:gd name="T33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264">
                  <a:moveTo>
                    <a:pt x="108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2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0"/>
                    <a:pt x="142" y="1"/>
                    <a:pt x="143" y="2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4" y="63"/>
                    <a:pt x="204" y="65"/>
                    <a:pt x="204" y="6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08" y="252"/>
                    <a:pt x="108" y="252"/>
                    <a:pt x="108" y="252"/>
                  </a:cubicBezTo>
                  <a:lnTo>
                    <a:pt x="108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98">
              <a:extLst>
                <a:ext uri="{FF2B5EF4-FFF2-40B4-BE49-F238E27FC236}">
                  <a16:creationId xmlns:a16="http://schemas.microsoft.com/office/drawing/2014/main" id="{4D30150E-10C7-4681-A274-838D6652F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" y="440"/>
              <a:ext cx="107" cy="107"/>
            </a:xfrm>
            <a:custGeom>
              <a:avLst/>
              <a:gdLst>
                <a:gd name="T0" fmla="*/ 66 w 72"/>
                <a:gd name="T1" fmla="*/ 72 h 72"/>
                <a:gd name="T2" fmla="*/ 6 w 72"/>
                <a:gd name="T3" fmla="*/ 72 h 72"/>
                <a:gd name="T4" fmla="*/ 0 w 72"/>
                <a:gd name="T5" fmla="*/ 66 h 72"/>
                <a:gd name="T6" fmla="*/ 0 w 72"/>
                <a:gd name="T7" fmla="*/ 6 h 72"/>
                <a:gd name="T8" fmla="*/ 6 w 72"/>
                <a:gd name="T9" fmla="*/ 0 h 72"/>
                <a:gd name="T10" fmla="*/ 12 w 72"/>
                <a:gd name="T11" fmla="*/ 6 h 72"/>
                <a:gd name="T12" fmla="*/ 12 w 72"/>
                <a:gd name="T13" fmla="*/ 60 h 72"/>
                <a:gd name="T14" fmla="*/ 66 w 72"/>
                <a:gd name="T15" fmla="*/ 60 h 72"/>
                <a:gd name="T16" fmla="*/ 72 w 72"/>
                <a:gd name="T17" fmla="*/ 66 h 72"/>
                <a:gd name="T18" fmla="*/ 66 w 72"/>
                <a:gd name="T1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66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0" y="60"/>
                    <a:pt x="72" y="63"/>
                    <a:pt x="72" y="66"/>
                  </a:cubicBezTo>
                  <a:cubicBezTo>
                    <a:pt x="72" y="70"/>
                    <a:pt x="70" y="72"/>
                    <a:pt x="6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4" name="Scroll: Vertical 63">
            <a:extLst>
              <a:ext uri="{FF2B5EF4-FFF2-40B4-BE49-F238E27FC236}">
                <a16:creationId xmlns:a16="http://schemas.microsoft.com/office/drawing/2014/main" id="{B045A931-9B90-4CBC-A016-0B7CA546715C}"/>
              </a:ext>
            </a:extLst>
          </p:cNvPr>
          <p:cNvSpPr/>
          <p:nvPr/>
        </p:nvSpPr>
        <p:spPr>
          <a:xfrm>
            <a:off x="208544" y="1589716"/>
            <a:ext cx="4188862" cy="4482747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Mempertimbangkan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beberapa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garis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pedoman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perlu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dilakukan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untuk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kebijakan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prosedur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peraturan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SDM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pada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titik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ini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Hal-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hal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tersebut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sangan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memengaruhi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hak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karyawan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disiplin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karyaan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Dimana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ada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pilihan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diantara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tindakan</a:t>
            </a:r>
            <a:r>
              <a:rPr lang="en-ID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algn="ctr"/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Open Book">
            <a:extLst>
              <a:ext uri="{FF2B5EF4-FFF2-40B4-BE49-F238E27FC236}">
                <a16:creationId xmlns:a16="http://schemas.microsoft.com/office/drawing/2014/main" id="{EBF54802-63A4-4334-A974-ABBB1B1FF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7502" y="1200543"/>
            <a:ext cx="1145741" cy="1145741"/>
          </a:xfrm>
          <a:prstGeom prst="rect">
            <a:avLst/>
          </a:prstGeom>
        </p:spPr>
      </p:pic>
      <p:pic>
        <p:nvPicPr>
          <p:cNvPr id="15" name="Graphic 14" descr="Blackboard">
            <a:extLst>
              <a:ext uri="{FF2B5EF4-FFF2-40B4-BE49-F238E27FC236}">
                <a16:creationId xmlns:a16="http://schemas.microsoft.com/office/drawing/2014/main" id="{45C9DA2D-6F1E-4FE1-AF81-976C1F2C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502" y="3872673"/>
            <a:ext cx="1529064" cy="1529064"/>
          </a:xfrm>
          <a:prstGeom prst="rect">
            <a:avLst/>
          </a:prstGeom>
        </p:spPr>
      </p:pic>
      <p:pic>
        <p:nvPicPr>
          <p:cNvPr id="16" name="Graphic 15" descr="Books on Shelf">
            <a:extLst>
              <a:ext uri="{FF2B5EF4-FFF2-40B4-BE49-F238E27FC236}">
                <a16:creationId xmlns:a16="http://schemas.microsoft.com/office/drawing/2014/main" id="{659CEEE6-52AF-4F34-829E-ADE360A592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38103" y="2336717"/>
            <a:ext cx="1725637" cy="1725637"/>
          </a:xfrm>
          <a:prstGeom prst="rect">
            <a:avLst/>
          </a:prstGeom>
        </p:spPr>
      </p:pic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F90FE3F-ECA3-49E7-AD25-7585C5F1E6B9}"/>
              </a:ext>
            </a:extLst>
          </p:cNvPr>
          <p:cNvSpPr/>
          <p:nvPr/>
        </p:nvSpPr>
        <p:spPr>
          <a:xfrm>
            <a:off x="1753243" y="1400995"/>
            <a:ext cx="8890782" cy="74483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400" b="1" dirty="0" err="1"/>
              <a:t>Tanggung</a:t>
            </a:r>
            <a:r>
              <a:rPr lang="en-ID" sz="2400" b="1" dirty="0"/>
              <a:t> </a:t>
            </a:r>
            <a:r>
              <a:rPr lang="en-ID" sz="2400" b="1" dirty="0" err="1"/>
              <a:t>Jawab</a:t>
            </a:r>
            <a:r>
              <a:rPr lang="en-ID" sz="2400" b="1" dirty="0"/>
              <a:t> </a:t>
            </a:r>
            <a:r>
              <a:rPr lang="en-ID" sz="2400" b="1" dirty="0" err="1"/>
              <a:t>Koordinasi</a:t>
            </a:r>
            <a:r>
              <a:rPr lang="en-ID" sz="2400" b="1" dirty="0"/>
              <a:t> </a:t>
            </a:r>
            <a:r>
              <a:rPr lang="en-ID" sz="2400" b="1" dirty="0" err="1"/>
              <a:t>Kebijakan</a:t>
            </a:r>
            <a:r>
              <a:rPr lang="en-ID" sz="2400" b="1" dirty="0"/>
              <a:t> SDM</a:t>
            </a:r>
            <a:endParaRPr lang="en-ID" sz="2400" dirty="0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B2BCC42B-F435-4A8F-93E9-88FBBB245B53}"/>
              </a:ext>
            </a:extLst>
          </p:cNvPr>
          <p:cNvSpPr/>
          <p:nvPr/>
        </p:nvSpPr>
        <p:spPr>
          <a:xfrm flipH="1">
            <a:off x="2136565" y="4253241"/>
            <a:ext cx="8507459" cy="74483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sz="2400" b="1" dirty="0" err="1"/>
              <a:t>Mengomunikasikan</a:t>
            </a:r>
            <a:r>
              <a:rPr lang="en-ID" sz="2400" b="1" dirty="0"/>
              <a:t> </a:t>
            </a:r>
            <a:r>
              <a:rPr lang="en-ID" sz="2400" b="1" dirty="0" err="1"/>
              <a:t>Informasi</a:t>
            </a:r>
            <a:r>
              <a:rPr lang="en-ID" sz="2400" b="1" dirty="0"/>
              <a:t> SDM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3A279FD-D99D-4605-9E9E-FBEB4811BD52}"/>
              </a:ext>
            </a:extLst>
          </p:cNvPr>
          <p:cNvSpPr txBox="1">
            <a:spLocks/>
          </p:cNvSpPr>
          <p:nvPr/>
        </p:nvSpPr>
        <p:spPr>
          <a:xfrm>
            <a:off x="1377498" y="2732757"/>
            <a:ext cx="5406902" cy="146996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b="1">
                <a:latin typeface="+mn-lt"/>
              </a:rPr>
              <a:t>Disiplin Karyawan</a:t>
            </a:r>
            <a:endParaRPr lang="en-ID" dirty="0">
              <a:latin typeface="+mn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B050F-C235-4017-9AD9-AEC3775EDC0C}"/>
              </a:ext>
            </a:extLst>
          </p:cNvPr>
          <p:cNvSpPr txBox="1">
            <a:spLocks/>
          </p:cNvSpPr>
          <p:nvPr/>
        </p:nvSpPr>
        <p:spPr>
          <a:xfrm>
            <a:off x="315300" y="4202722"/>
            <a:ext cx="9292360" cy="13364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b="1"/>
              <a:t>Pendekatan pada Disiplin</a:t>
            </a:r>
          </a:p>
          <a:p>
            <a:r>
              <a:rPr lang="en-ID" b="1"/>
              <a:t>Disiplin yang Efektif</a:t>
            </a:r>
            <a:endParaRPr lang="en-ID"/>
          </a:p>
          <a:p>
            <a:r>
              <a:rPr lang="en-ID" b="1"/>
              <a:t>Pemecatan: Langkah Disipliner Terakhir</a:t>
            </a:r>
            <a:endParaRPr lang="en-ID"/>
          </a:p>
          <a:p>
            <a:pPr marL="0" indent="0">
              <a:buFont typeface="Arial" panose="020B0604020202020204" pitchFamily="34" charset="0"/>
              <a:buNone/>
            </a:pPr>
            <a:endParaRPr lang="en-ID" dirty="0"/>
          </a:p>
        </p:txBody>
      </p:sp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D8D235F8-F487-4D57-AA3B-A22AE970F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218" y="2922563"/>
            <a:ext cx="1097280" cy="1097280"/>
          </a:xfrm>
          <a:prstGeom prst="rect">
            <a:avLst/>
          </a:prstGeom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F7E82C57-B06E-4860-877F-C6C7BD858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4456" y="705280"/>
            <a:ext cx="1063926" cy="913948"/>
          </a:xfrm>
          <a:prstGeom prst="rect">
            <a:avLst/>
          </a:prstGeom>
        </p:spPr>
      </p:pic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5EE28ADA-206D-41CB-87A0-A08ABC1D55B1}"/>
              </a:ext>
            </a:extLst>
          </p:cNvPr>
          <p:cNvSpPr/>
          <p:nvPr/>
        </p:nvSpPr>
        <p:spPr>
          <a:xfrm>
            <a:off x="6615661" y="70502"/>
            <a:ext cx="4312894" cy="70338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/>
              <a:t>Sifat</a:t>
            </a:r>
            <a:r>
              <a:rPr lang="en-ID" b="1" dirty="0"/>
              <a:t> </a:t>
            </a:r>
            <a:r>
              <a:rPr lang="en-ID" b="1" dirty="0" err="1"/>
              <a:t>Hubungan</a:t>
            </a:r>
            <a:r>
              <a:rPr lang="en-ID" b="1" dirty="0"/>
              <a:t> </a:t>
            </a:r>
            <a:r>
              <a:rPr lang="en-ID" b="1" dirty="0" err="1"/>
              <a:t>Manajemen</a:t>
            </a:r>
            <a:r>
              <a:rPr lang="en-ID" b="1" dirty="0"/>
              <a:t> </a:t>
            </a:r>
            <a:r>
              <a:rPr lang="en-ID" b="1" dirty="0" err="1"/>
              <a:t>Serikat</a:t>
            </a:r>
            <a:r>
              <a:rPr lang="en-ID" b="1" dirty="0"/>
              <a:t> </a:t>
            </a:r>
            <a:r>
              <a:rPr lang="en-ID" b="1" dirty="0" err="1"/>
              <a:t>Kerja</a:t>
            </a:r>
            <a:endParaRPr lang="en-ID" dirty="0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95845418-2BB0-4BB9-8F2B-174C1939FDFB}"/>
              </a:ext>
            </a:extLst>
          </p:cNvPr>
          <p:cNvSpPr/>
          <p:nvPr/>
        </p:nvSpPr>
        <p:spPr>
          <a:xfrm>
            <a:off x="6615661" y="1090301"/>
            <a:ext cx="3882683" cy="450166"/>
          </a:xfrm>
          <a:prstGeom prst="flowChartProcess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sz="1400" b="1" dirty="0" err="1"/>
              <a:t>Mengapa</a:t>
            </a:r>
            <a:r>
              <a:rPr lang="en-ID" sz="1400" b="1" dirty="0"/>
              <a:t> </a:t>
            </a:r>
            <a:r>
              <a:rPr lang="en-ID" sz="1400" b="1" dirty="0" err="1"/>
              <a:t>Karyawan</a:t>
            </a:r>
            <a:r>
              <a:rPr lang="en-ID" sz="1400" b="1" dirty="0"/>
              <a:t> </a:t>
            </a:r>
            <a:r>
              <a:rPr lang="en-ID" sz="1400" b="1" dirty="0" err="1"/>
              <a:t>Membentuk</a:t>
            </a:r>
            <a:r>
              <a:rPr lang="en-ID" sz="1400" b="1" dirty="0"/>
              <a:t> </a:t>
            </a:r>
            <a:r>
              <a:rPr lang="en-ID" sz="1400" b="1" dirty="0" err="1"/>
              <a:t>Serikat</a:t>
            </a:r>
            <a:r>
              <a:rPr lang="en-ID" sz="1400" b="1" dirty="0"/>
              <a:t> </a:t>
            </a:r>
            <a:r>
              <a:rPr lang="en-ID" sz="1400" b="1" dirty="0" err="1"/>
              <a:t>Kerja</a:t>
            </a:r>
            <a:r>
              <a:rPr lang="en-ID" sz="1400" b="1" dirty="0"/>
              <a:t>?</a:t>
            </a:r>
            <a:endParaRPr lang="en-ID" sz="1400" dirty="0"/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D47C66E5-0D8D-40D9-9168-E70E60516ACC}"/>
              </a:ext>
            </a:extLst>
          </p:cNvPr>
          <p:cNvSpPr/>
          <p:nvPr/>
        </p:nvSpPr>
        <p:spPr>
          <a:xfrm>
            <a:off x="6774609" y="2048484"/>
            <a:ext cx="5075257" cy="196848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ID" dirty="0"/>
          </a:p>
          <a:p>
            <a:pPr algn="just"/>
            <a:endParaRPr lang="en-ID" dirty="0"/>
          </a:p>
          <a:p>
            <a:pPr algn="just"/>
            <a:r>
              <a:rPr lang="en-ID" dirty="0"/>
              <a:t>1. </a:t>
            </a:r>
            <a:r>
              <a:rPr lang="en-ID" b="1" dirty="0" err="1"/>
              <a:t>Tawar</a:t>
            </a:r>
            <a:r>
              <a:rPr lang="en-ID" b="1" dirty="0"/>
              <a:t> </a:t>
            </a:r>
            <a:r>
              <a:rPr lang="en-ID" b="1" dirty="0" err="1"/>
              <a:t>Menawar</a:t>
            </a:r>
            <a:r>
              <a:rPr lang="en-ID" b="1" dirty="0"/>
              <a:t> </a:t>
            </a:r>
            <a:r>
              <a:rPr lang="en-ID" b="1" dirty="0" err="1"/>
              <a:t>Kolektif</a:t>
            </a:r>
            <a:endParaRPr lang="en-ID" dirty="0"/>
          </a:p>
          <a:p>
            <a:pPr algn="just"/>
            <a:r>
              <a:rPr lang="en-ID" b="1" dirty="0"/>
              <a:t>2. </a:t>
            </a:r>
            <a:r>
              <a:rPr lang="en-ID" b="1" dirty="0" err="1"/>
              <a:t>Kerja</a:t>
            </a:r>
            <a:r>
              <a:rPr lang="en-ID" b="1" dirty="0"/>
              <a:t> </a:t>
            </a:r>
            <a:r>
              <a:rPr lang="en-ID" b="1" dirty="0" err="1"/>
              <a:t>Sama</a:t>
            </a:r>
            <a:r>
              <a:rPr lang="en-ID" b="1" dirty="0"/>
              <a:t> </a:t>
            </a:r>
            <a:r>
              <a:rPr lang="en-ID" b="1" dirty="0" err="1"/>
              <a:t>Serikat</a:t>
            </a:r>
            <a:r>
              <a:rPr lang="en-ID" b="1" dirty="0"/>
              <a:t> </a:t>
            </a:r>
            <a:r>
              <a:rPr lang="en-ID" b="1" dirty="0" err="1"/>
              <a:t>Pekerja-Manajemen</a:t>
            </a:r>
            <a:endParaRPr lang="en-ID" b="1" dirty="0"/>
          </a:p>
          <a:p>
            <a:pPr algn="just"/>
            <a:r>
              <a:rPr lang="en-ID" b="1" dirty="0"/>
              <a:t>3. </a:t>
            </a:r>
            <a:r>
              <a:rPr lang="en-ID" b="1" dirty="0" err="1"/>
              <a:t>Manjamen</a:t>
            </a:r>
            <a:r>
              <a:rPr lang="en-ID" b="1" dirty="0"/>
              <a:t> </a:t>
            </a:r>
            <a:r>
              <a:rPr lang="en-ID" b="1" dirty="0" err="1"/>
              <a:t>Keluhan</a:t>
            </a:r>
            <a:r>
              <a:rPr lang="en-ID" b="1" dirty="0"/>
              <a:t> </a:t>
            </a:r>
            <a:r>
              <a:rPr lang="en-ID" b="1" dirty="0" err="1"/>
              <a:t>Tertulis</a:t>
            </a:r>
            <a:endParaRPr lang="en-ID" b="1" dirty="0"/>
          </a:p>
          <a:p>
            <a:pPr algn="just"/>
            <a:r>
              <a:rPr lang="en-ID" b="1" dirty="0"/>
              <a:t>4. </a:t>
            </a:r>
            <a:r>
              <a:rPr lang="en-ID" b="1" dirty="0" err="1"/>
              <a:t>Tanggung</a:t>
            </a:r>
            <a:r>
              <a:rPr lang="en-ID" b="1" dirty="0"/>
              <a:t> </a:t>
            </a:r>
            <a:r>
              <a:rPr lang="en-ID" b="1" dirty="0" err="1"/>
              <a:t>Jawab</a:t>
            </a:r>
            <a:r>
              <a:rPr lang="en-ID" b="1" dirty="0"/>
              <a:t> </a:t>
            </a:r>
            <a:r>
              <a:rPr lang="en-ID" b="1" dirty="0" err="1"/>
              <a:t>Keluhan</a:t>
            </a:r>
            <a:endParaRPr lang="en-ID" dirty="0"/>
          </a:p>
          <a:p>
            <a:pPr algn="ctr"/>
            <a:endParaRPr lang="en-ID" b="1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412</Words>
  <Application>Microsoft Office PowerPoint</Application>
  <PresentationFormat>Widescreen</PresentationFormat>
  <Paragraphs>70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65</cp:revision>
  <dcterms:created xsi:type="dcterms:W3CDTF">2018-12-02T06:07:05Z</dcterms:created>
  <dcterms:modified xsi:type="dcterms:W3CDTF">2020-09-28T15:24:33Z</dcterms:modified>
</cp:coreProperties>
</file>