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767" r:id="rId2"/>
    <p:sldId id="268" r:id="rId3"/>
    <p:sldId id="280" r:id="rId4"/>
    <p:sldId id="633" r:id="rId5"/>
    <p:sldId id="630" r:id="rId6"/>
    <p:sldId id="634" r:id="rId7"/>
    <p:sldId id="766" r:id="rId8"/>
    <p:sldId id="257" r:id="rId9"/>
    <p:sldId id="262" r:id="rId10"/>
    <p:sldId id="264" r:id="rId11"/>
    <p:sldId id="284" r:id="rId12"/>
    <p:sldId id="285" r:id="rId13"/>
    <p:sldId id="116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337" autoAdjust="0"/>
  </p:normalViewPr>
  <p:slideViewPr>
    <p:cSldViewPr snapToGrid="0">
      <p:cViewPr varScale="1">
        <p:scale>
          <a:sx n="82" d="100"/>
          <a:sy n="82" d="100"/>
        </p:scale>
        <p:origin x="81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319FCC-F4F2-4842-92F7-494F2EB5CE2E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90538B-CBBB-419E-8485-BF4A1896A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634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FF8C7-A8DC-4C34-A22E-315180C324F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803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A00C2EB-693C-40C7-8D39-6CB1085BD1A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071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453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copy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drop.png"/>
          <p:cNvSpPr>
            <a:spLocks noGrp="1"/>
          </p:cNvSpPr>
          <p:nvPr>
            <p:ph type="pic" idx="13"/>
          </p:nvPr>
        </p:nvSpPr>
        <p:spPr>
          <a:xfrm>
            <a:off x="-1" y="-2117"/>
            <a:ext cx="12192001" cy="442606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31176654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copy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"/>
          <p:cNvSpPr/>
          <p:nvPr/>
        </p:nvSpPr>
        <p:spPr>
          <a:xfrm>
            <a:off x="823306" y="2318483"/>
            <a:ext cx="3359821" cy="3651239"/>
          </a:xfrm>
          <a:prstGeom prst="rect">
            <a:avLst/>
          </a:prstGeom>
          <a:solidFill>
            <a:srgbClr val="FFFFFF"/>
          </a:solidFill>
          <a:ln w="25400">
            <a:noFill/>
            <a:miter lim="400000"/>
          </a:ln>
          <a:effectLst>
            <a:outerShdw blurRad="495300" dist="117471" dir="2714754" rotWithShape="0">
              <a:srgbClr val="000000">
                <a:alpha val="4507"/>
              </a:srgbClr>
            </a:outerShdw>
          </a:effectLst>
        </p:spPr>
        <p:txBody>
          <a:bodyPr lIns="0" tIns="0" rIns="0" bIns="0" anchor="ctr"/>
          <a:lstStyle/>
          <a:p>
            <a:pPr>
              <a:defRPr sz="2200" b="0">
                <a:solidFill>
                  <a:srgbClr val="FFFFFF"/>
                </a:solidFill>
                <a:latin typeface="+mj-lt"/>
                <a:ea typeface="+mj-ea"/>
                <a:cs typeface="+mj-cs"/>
                <a:sym typeface="Roboto Slab Regular"/>
              </a:defRPr>
            </a:pPr>
            <a:endParaRPr sz="1100"/>
          </a:p>
        </p:txBody>
      </p:sp>
      <p:sp>
        <p:nvSpPr>
          <p:cNvPr id="44" name="Rectangle"/>
          <p:cNvSpPr/>
          <p:nvPr/>
        </p:nvSpPr>
        <p:spPr>
          <a:xfrm>
            <a:off x="4418579" y="2318483"/>
            <a:ext cx="3359821" cy="3651251"/>
          </a:xfrm>
          <a:prstGeom prst="rect">
            <a:avLst/>
          </a:prstGeom>
          <a:solidFill>
            <a:srgbClr val="FFFFFF"/>
          </a:solidFill>
          <a:ln w="25400">
            <a:noFill/>
            <a:miter lim="400000"/>
          </a:ln>
          <a:effectLst>
            <a:outerShdw blurRad="495300" dist="117471" dir="2714754" rotWithShape="0">
              <a:srgbClr val="000000">
                <a:alpha val="4507"/>
              </a:srgbClr>
            </a:outerShdw>
          </a:effectLst>
        </p:spPr>
        <p:txBody>
          <a:bodyPr lIns="0" tIns="0" rIns="0" bIns="0" anchor="ctr"/>
          <a:lstStyle/>
          <a:p>
            <a:pPr>
              <a:defRPr sz="2200" b="0">
                <a:solidFill>
                  <a:srgbClr val="FFFFFF"/>
                </a:solidFill>
                <a:latin typeface="+mj-lt"/>
                <a:ea typeface="+mj-ea"/>
                <a:cs typeface="+mj-cs"/>
                <a:sym typeface="Roboto Slab Regular"/>
              </a:defRPr>
            </a:pPr>
            <a:endParaRPr sz="1100"/>
          </a:p>
        </p:txBody>
      </p:sp>
      <p:sp>
        <p:nvSpPr>
          <p:cNvPr id="45" name="Rectangle"/>
          <p:cNvSpPr/>
          <p:nvPr/>
        </p:nvSpPr>
        <p:spPr>
          <a:xfrm>
            <a:off x="8013851" y="2318483"/>
            <a:ext cx="3359821" cy="3651251"/>
          </a:xfrm>
          <a:prstGeom prst="rect">
            <a:avLst/>
          </a:prstGeom>
          <a:solidFill>
            <a:srgbClr val="FFFFFF"/>
          </a:solidFill>
          <a:ln w="25400">
            <a:noFill/>
            <a:miter lim="400000"/>
          </a:ln>
          <a:effectLst>
            <a:outerShdw blurRad="495300" dist="117471" dir="2714754" rotWithShape="0">
              <a:srgbClr val="000000">
                <a:alpha val="4507"/>
              </a:srgbClr>
            </a:outerShdw>
          </a:effectLst>
        </p:spPr>
        <p:txBody>
          <a:bodyPr lIns="0" tIns="0" rIns="0" bIns="0" anchor="ctr"/>
          <a:lstStyle/>
          <a:p>
            <a:pPr>
              <a:defRPr sz="2200" b="0">
                <a:solidFill>
                  <a:srgbClr val="FFFFFF"/>
                </a:solidFill>
                <a:latin typeface="+mj-lt"/>
                <a:ea typeface="+mj-ea"/>
                <a:cs typeface="+mj-cs"/>
                <a:sym typeface="Roboto Slab Regular"/>
              </a:defRPr>
            </a:pPr>
            <a:endParaRPr sz="1100"/>
          </a:p>
        </p:txBody>
      </p:sp>
      <p:sp>
        <p:nvSpPr>
          <p:cNvPr id="46" name="drop.png"/>
          <p:cNvSpPr>
            <a:spLocks noGrp="1"/>
          </p:cNvSpPr>
          <p:nvPr>
            <p:ph type="pic" sz="quarter" idx="13"/>
          </p:nvPr>
        </p:nvSpPr>
        <p:spPr>
          <a:xfrm>
            <a:off x="818329" y="2319797"/>
            <a:ext cx="3362504" cy="165951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lIns="91439" tIns="45719" rIns="91439" bIns="45719" anchor="t">
            <a:noAutofit/>
          </a:bodyPr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47" name="drop.png"/>
          <p:cNvSpPr>
            <a:spLocks noGrp="1"/>
          </p:cNvSpPr>
          <p:nvPr>
            <p:ph type="pic" sz="quarter" idx="14"/>
          </p:nvPr>
        </p:nvSpPr>
        <p:spPr>
          <a:xfrm>
            <a:off x="4410887" y="2319797"/>
            <a:ext cx="3362504" cy="165951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lIns="91439" tIns="45719" rIns="91439" bIns="45719" anchor="t">
            <a:noAutofit/>
          </a:bodyPr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48" name="drop.png"/>
          <p:cNvSpPr>
            <a:spLocks noGrp="1"/>
          </p:cNvSpPr>
          <p:nvPr>
            <p:ph type="pic" sz="quarter" idx="15"/>
          </p:nvPr>
        </p:nvSpPr>
        <p:spPr>
          <a:xfrm>
            <a:off x="8003445" y="2319797"/>
            <a:ext cx="3362504" cy="165951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lIns="91439" tIns="45719" rIns="91439" bIns="45719" anchor="t">
            <a:noAutofit/>
          </a:bodyPr>
          <a:lstStyle>
            <a:lvl1pPr marL="0" indent="0">
              <a:buNone/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54570552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copy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00FB656-9409-4586-90BC-DFD8AD9941D7}"/>
              </a:ext>
            </a:extLst>
          </p:cNvPr>
          <p:cNvSpPr/>
          <p:nvPr userDrawn="1"/>
        </p:nvSpPr>
        <p:spPr>
          <a:xfrm>
            <a:off x="8180107" y="0"/>
            <a:ext cx="4011893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drop.png"/>
          <p:cNvSpPr>
            <a:spLocks noGrp="1"/>
          </p:cNvSpPr>
          <p:nvPr>
            <p:ph type="pic" sz="quarter" idx="14"/>
          </p:nvPr>
        </p:nvSpPr>
        <p:spPr>
          <a:xfrm>
            <a:off x="8180107" y="1020923"/>
            <a:ext cx="3145899" cy="233072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59" name="drop.png"/>
          <p:cNvSpPr>
            <a:spLocks noGrp="1"/>
          </p:cNvSpPr>
          <p:nvPr>
            <p:ph type="pic" sz="quarter" idx="15"/>
          </p:nvPr>
        </p:nvSpPr>
        <p:spPr>
          <a:xfrm>
            <a:off x="4858789" y="3536833"/>
            <a:ext cx="6467218" cy="233072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8601490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copy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drop.png"/>
          <p:cNvSpPr>
            <a:spLocks noGrp="1"/>
          </p:cNvSpPr>
          <p:nvPr>
            <p:ph type="pic" sz="quarter" idx="13"/>
          </p:nvPr>
        </p:nvSpPr>
        <p:spPr>
          <a:xfrm>
            <a:off x="0" y="2044250"/>
            <a:ext cx="3258982" cy="440227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74" name="drop.png"/>
          <p:cNvSpPr>
            <a:spLocks noGrp="1"/>
          </p:cNvSpPr>
          <p:nvPr>
            <p:ph type="pic" sz="quarter" idx="14"/>
          </p:nvPr>
        </p:nvSpPr>
        <p:spPr>
          <a:xfrm>
            <a:off x="3545062" y="0"/>
            <a:ext cx="3236739" cy="353523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02019492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D652736-F4D7-4176-9687-C28ADB91331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638550"/>
          </a:xfrm>
          <a:custGeom>
            <a:avLst/>
            <a:gdLst>
              <a:gd name="connsiteX0" fmla="*/ 0 w 12192000"/>
              <a:gd name="connsiteY0" fmla="*/ 0 h 3638550"/>
              <a:gd name="connsiteX1" fmla="*/ 12192000 w 12192000"/>
              <a:gd name="connsiteY1" fmla="*/ 0 h 3638550"/>
              <a:gd name="connsiteX2" fmla="*/ 12192000 w 12192000"/>
              <a:gd name="connsiteY2" fmla="*/ 3638550 h 3638550"/>
              <a:gd name="connsiteX3" fmla="*/ 0 w 12192000"/>
              <a:gd name="connsiteY3" fmla="*/ 3638550 h 3638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638550">
                <a:moveTo>
                  <a:pt x="0" y="0"/>
                </a:moveTo>
                <a:lnTo>
                  <a:pt x="12192000" y="0"/>
                </a:lnTo>
                <a:lnTo>
                  <a:pt x="12192000" y="3638550"/>
                </a:lnTo>
                <a:lnTo>
                  <a:pt x="0" y="3638550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241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568288" cy="6857999"/>
          </a:xfrm>
          <a:custGeom>
            <a:avLst/>
            <a:gdLst>
              <a:gd name="connsiteX0" fmla="*/ 0 w 5568288"/>
              <a:gd name="connsiteY0" fmla="*/ 4287077 h 6857999"/>
              <a:gd name="connsiteX1" fmla="*/ 2394392 w 5568288"/>
              <a:gd name="connsiteY1" fmla="*/ 4287077 h 6857999"/>
              <a:gd name="connsiteX2" fmla="*/ 2394392 w 5568288"/>
              <a:gd name="connsiteY2" fmla="*/ 6857999 h 6857999"/>
              <a:gd name="connsiteX3" fmla="*/ 0 w 5568288"/>
              <a:gd name="connsiteY3" fmla="*/ 6857999 h 6857999"/>
              <a:gd name="connsiteX4" fmla="*/ 2653638 w 5568288"/>
              <a:gd name="connsiteY4" fmla="*/ 1866901 h 6857999"/>
              <a:gd name="connsiteX5" fmla="*/ 5568288 w 5568288"/>
              <a:gd name="connsiteY5" fmla="*/ 1866901 h 6857999"/>
              <a:gd name="connsiteX6" fmla="*/ 5568288 w 5568288"/>
              <a:gd name="connsiteY6" fmla="*/ 6857999 h 6857999"/>
              <a:gd name="connsiteX7" fmla="*/ 2653638 w 5568288"/>
              <a:gd name="connsiteY7" fmla="*/ 6857999 h 6857999"/>
              <a:gd name="connsiteX8" fmla="*/ 0 w 5568288"/>
              <a:gd name="connsiteY8" fmla="*/ 0 h 6857999"/>
              <a:gd name="connsiteX9" fmla="*/ 516340 w 5568288"/>
              <a:gd name="connsiteY9" fmla="*/ 0 h 6857999"/>
              <a:gd name="connsiteX10" fmla="*/ 2407928 w 5568288"/>
              <a:gd name="connsiteY10" fmla="*/ 0 h 6857999"/>
              <a:gd name="connsiteX11" fmla="*/ 2924268 w 5568288"/>
              <a:gd name="connsiteY11" fmla="*/ 0 h 6857999"/>
              <a:gd name="connsiteX12" fmla="*/ 2924268 w 5568288"/>
              <a:gd name="connsiteY12" fmla="*/ 1685497 h 6857999"/>
              <a:gd name="connsiteX13" fmla="*/ 2407928 w 5568288"/>
              <a:gd name="connsiteY13" fmla="*/ 1685497 h 6857999"/>
              <a:gd name="connsiteX14" fmla="*/ 2407928 w 5568288"/>
              <a:gd name="connsiteY14" fmla="*/ 4114800 h 6857999"/>
              <a:gd name="connsiteX15" fmla="*/ 0 w 5568288"/>
              <a:gd name="connsiteY15" fmla="*/ 411480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568288" h="6857999">
                <a:moveTo>
                  <a:pt x="0" y="4287077"/>
                </a:moveTo>
                <a:lnTo>
                  <a:pt x="2394392" y="4287077"/>
                </a:lnTo>
                <a:lnTo>
                  <a:pt x="2394392" y="6857999"/>
                </a:lnTo>
                <a:lnTo>
                  <a:pt x="0" y="6857999"/>
                </a:lnTo>
                <a:close/>
                <a:moveTo>
                  <a:pt x="2653638" y="1866901"/>
                </a:moveTo>
                <a:lnTo>
                  <a:pt x="5568288" y="1866901"/>
                </a:lnTo>
                <a:lnTo>
                  <a:pt x="5568288" y="6857999"/>
                </a:lnTo>
                <a:lnTo>
                  <a:pt x="2653638" y="6857999"/>
                </a:lnTo>
                <a:close/>
                <a:moveTo>
                  <a:pt x="0" y="0"/>
                </a:moveTo>
                <a:lnTo>
                  <a:pt x="516340" y="0"/>
                </a:lnTo>
                <a:lnTo>
                  <a:pt x="2407928" y="0"/>
                </a:lnTo>
                <a:lnTo>
                  <a:pt x="2924268" y="0"/>
                </a:lnTo>
                <a:lnTo>
                  <a:pt x="2924268" y="1685497"/>
                </a:lnTo>
                <a:lnTo>
                  <a:pt x="2407928" y="1685497"/>
                </a:lnTo>
                <a:lnTo>
                  <a:pt x="2407928" y="4114800"/>
                </a:lnTo>
                <a:lnTo>
                  <a:pt x="0" y="411480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13893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6251818" y="630777"/>
            <a:ext cx="4916889" cy="5596445"/>
          </a:xfrm>
          <a:custGeom>
            <a:avLst/>
            <a:gdLst>
              <a:gd name="connsiteX0" fmla="*/ 4045768 w 4916889"/>
              <a:gd name="connsiteY0" fmla="*/ 3658076 h 5596445"/>
              <a:gd name="connsiteX1" fmla="*/ 4909216 w 4916889"/>
              <a:gd name="connsiteY1" fmla="*/ 3658346 h 5596445"/>
              <a:gd name="connsiteX2" fmla="*/ 4908946 w 4916889"/>
              <a:gd name="connsiteY2" fmla="*/ 4521796 h 5596445"/>
              <a:gd name="connsiteX3" fmla="*/ 4045497 w 4916889"/>
              <a:gd name="connsiteY3" fmla="*/ 4521524 h 5596445"/>
              <a:gd name="connsiteX4" fmla="*/ 2021278 w 4916889"/>
              <a:gd name="connsiteY4" fmla="*/ 3657270 h 5596445"/>
              <a:gd name="connsiteX5" fmla="*/ 3959846 w 4916889"/>
              <a:gd name="connsiteY5" fmla="*/ 3657877 h 5596445"/>
              <a:gd name="connsiteX6" fmla="*/ 3959239 w 4916889"/>
              <a:gd name="connsiteY6" fmla="*/ 5596445 h 5596445"/>
              <a:gd name="connsiteX7" fmla="*/ 2020671 w 4916889"/>
              <a:gd name="connsiteY7" fmla="*/ 5595837 h 5596445"/>
              <a:gd name="connsiteX8" fmla="*/ 1161889 w 4916889"/>
              <a:gd name="connsiteY8" fmla="*/ 3652280 h 5596445"/>
              <a:gd name="connsiteX9" fmla="*/ 1932753 w 4916889"/>
              <a:gd name="connsiteY9" fmla="*/ 3652521 h 5596445"/>
              <a:gd name="connsiteX10" fmla="*/ 1932515 w 4916889"/>
              <a:gd name="connsiteY10" fmla="*/ 4410179 h 5596445"/>
              <a:gd name="connsiteX11" fmla="*/ 1161651 w 4916889"/>
              <a:gd name="connsiteY11" fmla="*/ 4409937 h 5596445"/>
              <a:gd name="connsiteX12" fmla="*/ 2020659 w 4916889"/>
              <a:gd name="connsiteY12" fmla="*/ 1673491 h 5596445"/>
              <a:gd name="connsiteX13" fmla="*/ 4916889 w 4916889"/>
              <a:gd name="connsiteY13" fmla="*/ 1674399 h 5596445"/>
              <a:gd name="connsiteX14" fmla="*/ 4916295 w 4916889"/>
              <a:gd name="connsiteY14" fmla="*/ 3571860 h 5596445"/>
              <a:gd name="connsiteX15" fmla="*/ 2020065 w 4916889"/>
              <a:gd name="connsiteY15" fmla="*/ 3570951 h 5596445"/>
              <a:gd name="connsiteX16" fmla="*/ 595 w 4916889"/>
              <a:gd name="connsiteY16" fmla="*/ 1667378 h 5596445"/>
              <a:gd name="connsiteX17" fmla="*/ 1931131 w 4916889"/>
              <a:gd name="connsiteY17" fmla="*/ 1667984 h 5596445"/>
              <a:gd name="connsiteX18" fmla="*/ 1930537 w 4916889"/>
              <a:gd name="connsiteY18" fmla="*/ 3565444 h 5596445"/>
              <a:gd name="connsiteX19" fmla="*/ 0 w 4916889"/>
              <a:gd name="connsiteY19" fmla="*/ 3564838 h 5596445"/>
              <a:gd name="connsiteX20" fmla="*/ 1168830 w 4916889"/>
              <a:gd name="connsiteY20" fmla="*/ 817467 h 5596445"/>
              <a:gd name="connsiteX21" fmla="*/ 1939694 w 4916889"/>
              <a:gd name="connsiteY21" fmla="*/ 817708 h 5596445"/>
              <a:gd name="connsiteX22" fmla="*/ 1939456 w 4916889"/>
              <a:gd name="connsiteY22" fmla="*/ 1575365 h 5596445"/>
              <a:gd name="connsiteX23" fmla="*/ 1168592 w 4916889"/>
              <a:gd name="connsiteY23" fmla="*/ 1575123 h 5596445"/>
              <a:gd name="connsiteX24" fmla="*/ 2037158 w 4916889"/>
              <a:gd name="connsiteY24" fmla="*/ 0 h 5596445"/>
              <a:gd name="connsiteX25" fmla="*/ 3616249 w 4916889"/>
              <a:gd name="connsiteY25" fmla="*/ 495 h 5596445"/>
              <a:gd name="connsiteX26" fmla="*/ 3615754 w 4916889"/>
              <a:gd name="connsiteY26" fmla="*/ 1579586 h 5596445"/>
              <a:gd name="connsiteX27" fmla="*/ 2036664 w 4916889"/>
              <a:gd name="connsiteY27" fmla="*/ 1579090 h 5596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916889" h="5596445">
                <a:moveTo>
                  <a:pt x="4045768" y="3658076"/>
                </a:moveTo>
                <a:lnTo>
                  <a:pt x="4909216" y="3658346"/>
                </a:lnTo>
                <a:lnTo>
                  <a:pt x="4908946" y="4521796"/>
                </a:lnTo>
                <a:lnTo>
                  <a:pt x="4045497" y="4521524"/>
                </a:lnTo>
                <a:close/>
                <a:moveTo>
                  <a:pt x="2021278" y="3657270"/>
                </a:moveTo>
                <a:lnTo>
                  <a:pt x="3959846" y="3657877"/>
                </a:lnTo>
                <a:lnTo>
                  <a:pt x="3959239" y="5596445"/>
                </a:lnTo>
                <a:lnTo>
                  <a:pt x="2020671" y="5595837"/>
                </a:lnTo>
                <a:close/>
                <a:moveTo>
                  <a:pt x="1161889" y="3652280"/>
                </a:moveTo>
                <a:lnTo>
                  <a:pt x="1932753" y="3652521"/>
                </a:lnTo>
                <a:lnTo>
                  <a:pt x="1932515" y="4410179"/>
                </a:lnTo>
                <a:lnTo>
                  <a:pt x="1161651" y="4409937"/>
                </a:lnTo>
                <a:close/>
                <a:moveTo>
                  <a:pt x="2020659" y="1673491"/>
                </a:moveTo>
                <a:lnTo>
                  <a:pt x="4916889" y="1674399"/>
                </a:lnTo>
                <a:lnTo>
                  <a:pt x="4916295" y="3571860"/>
                </a:lnTo>
                <a:lnTo>
                  <a:pt x="2020065" y="3570951"/>
                </a:lnTo>
                <a:close/>
                <a:moveTo>
                  <a:pt x="595" y="1667378"/>
                </a:moveTo>
                <a:lnTo>
                  <a:pt x="1931131" y="1667984"/>
                </a:lnTo>
                <a:lnTo>
                  <a:pt x="1930537" y="3565444"/>
                </a:lnTo>
                <a:lnTo>
                  <a:pt x="0" y="3564838"/>
                </a:lnTo>
                <a:close/>
                <a:moveTo>
                  <a:pt x="1168830" y="817467"/>
                </a:moveTo>
                <a:lnTo>
                  <a:pt x="1939694" y="817708"/>
                </a:lnTo>
                <a:lnTo>
                  <a:pt x="1939456" y="1575365"/>
                </a:lnTo>
                <a:lnTo>
                  <a:pt x="1168592" y="1575123"/>
                </a:lnTo>
                <a:close/>
                <a:moveTo>
                  <a:pt x="2037158" y="0"/>
                </a:moveTo>
                <a:lnTo>
                  <a:pt x="3616249" y="495"/>
                </a:lnTo>
                <a:lnTo>
                  <a:pt x="3615754" y="1579586"/>
                </a:lnTo>
                <a:lnTo>
                  <a:pt x="2036664" y="157909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11608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9F68F03C-01BD-42EA-A003-7175F08961F3}"/>
              </a:ext>
            </a:extLst>
          </p:cNvPr>
          <p:cNvSpPr/>
          <p:nvPr userDrawn="1"/>
        </p:nvSpPr>
        <p:spPr>
          <a:xfrm>
            <a:off x="1610832" y="1156675"/>
            <a:ext cx="4544647" cy="4544647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2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1030232" y="403381"/>
            <a:ext cx="5705848" cy="6051237"/>
          </a:xfrm>
          <a:custGeom>
            <a:avLst/>
            <a:gdLst>
              <a:gd name="connsiteX0" fmla="*/ 1343449 w 4461827"/>
              <a:gd name="connsiteY0" fmla="*/ 5092249 h 6051237"/>
              <a:gd name="connsiteX1" fmla="*/ 1801194 w 4461827"/>
              <a:gd name="connsiteY1" fmla="*/ 5092249 h 6051237"/>
              <a:gd name="connsiteX2" fmla="*/ 1801194 w 4461827"/>
              <a:gd name="connsiteY2" fmla="*/ 5675093 h 6051237"/>
              <a:gd name="connsiteX3" fmla="*/ 1343449 w 4461827"/>
              <a:gd name="connsiteY3" fmla="*/ 5675093 h 6051237"/>
              <a:gd name="connsiteX4" fmla="*/ 1915802 w 4461827"/>
              <a:gd name="connsiteY4" fmla="*/ 5092248 h 6051237"/>
              <a:gd name="connsiteX5" fmla="*/ 2867940 w 4461827"/>
              <a:gd name="connsiteY5" fmla="*/ 5092248 h 6051237"/>
              <a:gd name="connsiteX6" fmla="*/ 2867940 w 4461827"/>
              <a:gd name="connsiteY6" fmla="*/ 6051237 h 6051237"/>
              <a:gd name="connsiteX7" fmla="*/ 1915802 w 4461827"/>
              <a:gd name="connsiteY7" fmla="*/ 6051237 h 6051237"/>
              <a:gd name="connsiteX8" fmla="*/ 355352 w 4461827"/>
              <a:gd name="connsiteY8" fmla="*/ 4794469 h 6051237"/>
              <a:gd name="connsiteX9" fmla="*/ 1228841 w 4461827"/>
              <a:gd name="connsiteY9" fmla="*/ 4794469 h 6051237"/>
              <a:gd name="connsiteX10" fmla="*/ 1228841 w 4461827"/>
              <a:gd name="connsiteY10" fmla="*/ 5674242 h 6051237"/>
              <a:gd name="connsiteX11" fmla="*/ 355352 w 4461827"/>
              <a:gd name="connsiteY11" fmla="*/ 5674242 h 6051237"/>
              <a:gd name="connsiteX12" fmla="*/ 2982548 w 4461827"/>
              <a:gd name="connsiteY12" fmla="*/ 4369328 h 6051237"/>
              <a:gd name="connsiteX13" fmla="*/ 3934687 w 4461827"/>
              <a:gd name="connsiteY13" fmla="*/ 4369328 h 6051237"/>
              <a:gd name="connsiteX14" fmla="*/ 3934687 w 4461827"/>
              <a:gd name="connsiteY14" fmla="*/ 5328317 h 6051237"/>
              <a:gd name="connsiteX15" fmla="*/ 2982548 w 4461827"/>
              <a:gd name="connsiteY15" fmla="*/ 5328317 h 6051237"/>
              <a:gd name="connsiteX16" fmla="*/ 0 w 4461827"/>
              <a:gd name="connsiteY16" fmla="*/ 3445265 h 6051237"/>
              <a:gd name="connsiteX17" fmla="*/ 1228841 w 4461827"/>
              <a:gd name="connsiteY17" fmla="*/ 3445265 h 6051237"/>
              <a:gd name="connsiteX18" fmla="*/ 1228841 w 4461827"/>
              <a:gd name="connsiteY18" fmla="*/ 4682947 h 6051237"/>
              <a:gd name="connsiteX19" fmla="*/ 0 w 4461827"/>
              <a:gd name="connsiteY19" fmla="*/ 4682947 h 6051237"/>
              <a:gd name="connsiteX20" fmla="*/ 1343449 w 4461827"/>
              <a:gd name="connsiteY20" fmla="*/ 3440211 h 6051237"/>
              <a:gd name="connsiteX21" fmla="*/ 2867940 w 4461827"/>
              <a:gd name="connsiteY21" fmla="*/ 3440211 h 6051237"/>
              <a:gd name="connsiteX22" fmla="*/ 2867940 w 4461827"/>
              <a:gd name="connsiteY22" fmla="*/ 4975671 h 6051237"/>
              <a:gd name="connsiteX23" fmla="*/ 1343449 w 4461827"/>
              <a:gd name="connsiteY23" fmla="*/ 4975671 h 6051237"/>
              <a:gd name="connsiteX24" fmla="*/ 2982548 w 4461827"/>
              <a:gd name="connsiteY24" fmla="*/ 2989610 h 6051237"/>
              <a:gd name="connsiteX25" fmla="*/ 4207986 w 4461827"/>
              <a:gd name="connsiteY25" fmla="*/ 2989610 h 6051237"/>
              <a:gd name="connsiteX26" fmla="*/ 4207986 w 4461827"/>
              <a:gd name="connsiteY26" fmla="*/ 4223864 h 6051237"/>
              <a:gd name="connsiteX27" fmla="*/ 2982548 w 4461827"/>
              <a:gd name="connsiteY27" fmla="*/ 4223864 h 6051237"/>
              <a:gd name="connsiteX28" fmla="*/ 1642503 w 4461827"/>
              <a:gd name="connsiteY28" fmla="*/ 2089381 h 6051237"/>
              <a:gd name="connsiteX29" fmla="*/ 2867940 w 4461827"/>
              <a:gd name="connsiteY29" fmla="*/ 2089381 h 6051237"/>
              <a:gd name="connsiteX30" fmla="*/ 2867940 w 4461827"/>
              <a:gd name="connsiteY30" fmla="*/ 3323634 h 6051237"/>
              <a:gd name="connsiteX31" fmla="*/ 1642503 w 4461827"/>
              <a:gd name="connsiteY31" fmla="*/ 3323634 h 6051237"/>
              <a:gd name="connsiteX32" fmla="*/ 48616 w 4461827"/>
              <a:gd name="connsiteY32" fmla="*/ 1843823 h 6051237"/>
              <a:gd name="connsiteX33" fmla="*/ 1527895 w 4461827"/>
              <a:gd name="connsiteY33" fmla="*/ 1843823 h 6051237"/>
              <a:gd name="connsiteX34" fmla="*/ 1527895 w 4461827"/>
              <a:gd name="connsiteY34" fmla="*/ 3333743 h 6051237"/>
              <a:gd name="connsiteX35" fmla="*/ 48616 w 4461827"/>
              <a:gd name="connsiteY35" fmla="*/ 3333743 h 6051237"/>
              <a:gd name="connsiteX36" fmla="*/ 2982548 w 4461827"/>
              <a:gd name="connsiteY36" fmla="*/ 1354224 h 6051237"/>
              <a:gd name="connsiteX37" fmla="*/ 4461827 w 4461827"/>
              <a:gd name="connsiteY37" fmla="*/ 1354224 h 6051237"/>
              <a:gd name="connsiteX38" fmla="*/ 4461827 w 4461827"/>
              <a:gd name="connsiteY38" fmla="*/ 2844145 h 6051237"/>
              <a:gd name="connsiteX39" fmla="*/ 2982548 w 4461827"/>
              <a:gd name="connsiteY39" fmla="*/ 2844145 h 6051237"/>
              <a:gd name="connsiteX40" fmla="*/ 2109353 w 4461827"/>
              <a:gd name="connsiteY40" fmla="*/ 1208759 h 6051237"/>
              <a:gd name="connsiteX41" fmla="*/ 2867941 w 4461827"/>
              <a:gd name="connsiteY41" fmla="*/ 1208759 h 6051237"/>
              <a:gd name="connsiteX42" fmla="*/ 2867941 w 4461827"/>
              <a:gd name="connsiteY42" fmla="*/ 1972804 h 6051237"/>
              <a:gd name="connsiteX43" fmla="*/ 2109353 w 4461827"/>
              <a:gd name="connsiteY43" fmla="*/ 1972804 h 6051237"/>
              <a:gd name="connsiteX44" fmla="*/ 1642503 w 4461827"/>
              <a:gd name="connsiteY44" fmla="*/ 1208759 h 6051237"/>
              <a:gd name="connsiteX45" fmla="*/ 1985640 w 4461827"/>
              <a:gd name="connsiteY45" fmla="*/ 1208759 h 6051237"/>
              <a:gd name="connsiteX46" fmla="*/ 1985640 w 4461827"/>
              <a:gd name="connsiteY46" fmla="*/ 1972804 h 6051237"/>
              <a:gd name="connsiteX47" fmla="*/ 1642503 w 4461827"/>
              <a:gd name="connsiteY47" fmla="*/ 1972804 h 6051237"/>
              <a:gd name="connsiteX48" fmla="*/ 302457 w 4461827"/>
              <a:gd name="connsiteY48" fmla="*/ 640117 h 6051237"/>
              <a:gd name="connsiteX49" fmla="*/ 1527895 w 4461827"/>
              <a:gd name="connsiteY49" fmla="*/ 640117 h 6051237"/>
              <a:gd name="connsiteX50" fmla="*/ 1527895 w 4461827"/>
              <a:gd name="connsiteY50" fmla="*/ 1732299 h 6051237"/>
              <a:gd name="connsiteX51" fmla="*/ 302457 w 4461827"/>
              <a:gd name="connsiteY51" fmla="*/ 1732299 h 6051237"/>
              <a:gd name="connsiteX52" fmla="*/ 2982548 w 4461827"/>
              <a:gd name="connsiteY52" fmla="*/ 249770 h 6051237"/>
              <a:gd name="connsiteX53" fmla="*/ 3934687 w 4461827"/>
              <a:gd name="connsiteY53" fmla="*/ 249770 h 6051237"/>
              <a:gd name="connsiteX54" fmla="*/ 3934687 w 4461827"/>
              <a:gd name="connsiteY54" fmla="*/ 1208759 h 6051237"/>
              <a:gd name="connsiteX55" fmla="*/ 2982548 w 4461827"/>
              <a:gd name="connsiteY55" fmla="*/ 1208759 h 6051237"/>
              <a:gd name="connsiteX56" fmla="*/ 1642504 w 4461827"/>
              <a:gd name="connsiteY56" fmla="*/ 0 h 6051237"/>
              <a:gd name="connsiteX57" fmla="*/ 2867941 w 4461827"/>
              <a:gd name="connsiteY57" fmla="*/ 0 h 6051237"/>
              <a:gd name="connsiteX58" fmla="*/ 2867941 w 4461827"/>
              <a:gd name="connsiteY58" fmla="*/ 1092182 h 6051237"/>
              <a:gd name="connsiteX59" fmla="*/ 1642504 w 4461827"/>
              <a:gd name="connsiteY59" fmla="*/ 1092182 h 6051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4461827" h="6051237">
                <a:moveTo>
                  <a:pt x="1343449" y="5092249"/>
                </a:moveTo>
                <a:lnTo>
                  <a:pt x="1801194" y="5092249"/>
                </a:lnTo>
                <a:lnTo>
                  <a:pt x="1801194" y="5675093"/>
                </a:lnTo>
                <a:lnTo>
                  <a:pt x="1343449" y="5675093"/>
                </a:lnTo>
                <a:close/>
                <a:moveTo>
                  <a:pt x="1915802" y="5092248"/>
                </a:moveTo>
                <a:lnTo>
                  <a:pt x="2867940" y="5092248"/>
                </a:lnTo>
                <a:lnTo>
                  <a:pt x="2867940" y="6051237"/>
                </a:lnTo>
                <a:lnTo>
                  <a:pt x="1915802" y="6051237"/>
                </a:lnTo>
                <a:close/>
                <a:moveTo>
                  <a:pt x="355352" y="4794469"/>
                </a:moveTo>
                <a:lnTo>
                  <a:pt x="1228841" y="4794469"/>
                </a:lnTo>
                <a:lnTo>
                  <a:pt x="1228841" y="5674242"/>
                </a:lnTo>
                <a:lnTo>
                  <a:pt x="355352" y="5674242"/>
                </a:lnTo>
                <a:close/>
                <a:moveTo>
                  <a:pt x="2982548" y="4369328"/>
                </a:moveTo>
                <a:lnTo>
                  <a:pt x="3934687" y="4369328"/>
                </a:lnTo>
                <a:lnTo>
                  <a:pt x="3934687" y="5328317"/>
                </a:lnTo>
                <a:lnTo>
                  <a:pt x="2982548" y="5328317"/>
                </a:lnTo>
                <a:close/>
                <a:moveTo>
                  <a:pt x="0" y="3445265"/>
                </a:moveTo>
                <a:lnTo>
                  <a:pt x="1228841" y="3445265"/>
                </a:lnTo>
                <a:lnTo>
                  <a:pt x="1228841" y="4682947"/>
                </a:lnTo>
                <a:lnTo>
                  <a:pt x="0" y="4682947"/>
                </a:lnTo>
                <a:close/>
                <a:moveTo>
                  <a:pt x="1343449" y="3440211"/>
                </a:moveTo>
                <a:lnTo>
                  <a:pt x="2867940" y="3440211"/>
                </a:lnTo>
                <a:lnTo>
                  <a:pt x="2867940" y="4975671"/>
                </a:lnTo>
                <a:lnTo>
                  <a:pt x="1343449" y="4975671"/>
                </a:lnTo>
                <a:close/>
                <a:moveTo>
                  <a:pt x="2982548" y="2989610"/>
                </a:moveTo>
                <a:lnTo>
                  <a:pt x="4207986" y="2989610"/>
                </a:lnTo>
                <a:lnTo>
                  <a:pt x="4207986" y="4223864"/>
                </a:lnTo>
                <a:lnTo>
                  <a:pt x="2982548" y="4223864"/>
                </a:lnTo>
                <a:close/>
                <a:moveTo>
                  <a:pt x="1642503" y="2089381"/>
                </a:moveTo>
                <a:lnTo>
                  <a:pt x="2867940" y="2089381"/>
                </a:lnTo>
                <a:lnTo>
                  <a:pt x="2867940" y="3323634"/>
                </a:lnTo>
                <a:lnTo>
                  <a:pt x="1642503" y="3323634"/>
                </a:lnTo>
                <a:close/>
                <a:moveTo>
                  <a:pt x="48616" y="1843823"/>
                </a:moveTo>
                <a:lnTo>
                  <a:pt x="1527895" y="1843823"/>
                </a:lnTo>
                <a:lnTo>
                  <a:pt x="1527895" y="3333743"/>
                </a:lnTo>
                <a:lnTo>
                  <a:pt x="48616" y="3333743"/>
                </a:lnTo>
                <a:close/>
                <a:moveTo>
                  <a:pt x="2982548" y="1354224"/>
                </a:moveTo>
                <a:lnTo>
                  <a:pt x="4461827" y="1354224"/>
                </a:lnTo>
                <a:lnTo>
                  <a:pt x="4461827" y="2844145"/>
                </a:lnTo>
                <a:lnTo>
                  <a:pt x="2982548" y="2844145"/>
                </a:lnTo>
                <a:close/>
                <a:moveTo>
                  <a:pt x="2109353" y="1208759"/>
                </a:moveTo>
                <a:lnTo>
                  <a:pt x="2867941" y="1208759"/>
                </a:lnTo>
                <a:lnTo>
                  <a:pt x="2867941" y="1972804"/>
                </a:lnTo>
                <a:lnTo>
                  <a:pt x="2109353" y="1972804"/>
                </a:lnTo>
                <a:close/>
                <a:moveTo>
                  <a:pt x="1642503" y="1208759"/>
                </a:moveTo>
                <a:lnTo>
                  <a:pt x="1985640" y="1208759"/>
                </a:lnTo>
                <a:lnTo>
                  <a:pt x="1985640" y="1972804"/>
                </a:lnTo>
                <a:lnTo>
                  <a:pt x="1642503" y="1972804"/>
                </a:lnTo>
                <a:close/>
                <a:moveTo>
                  <a:pt x="302457" y="640117"/>
                </a:moveTo>
                <a:lnTo>
                  <a:pt x="1527895" y="640117"/>
                </a:lnTo>
                <a:lnTo>
                  <a:pt x="1527895" y="1732299"/>
                </a:lnTo>
                <a:lnTo>
                  <a:pt x="302457" y="1732299"/>
                </a:lnTo>
                <a:close/>
                <a:moveTo>
                  <a:pt x="2982548" y="249770"/>
                </a:moveTo>
                <a:lnTo>
                  <a:pt x="3934687" y="249770"/>
                </a:lnTo>
                <a:lnTo>
                  <a:pt x="3934687" y="1208759"/>
                </a:lnTo>
                <a:lnTo>
                  <a:pt x="2982548" y="1208759"/>
                </a:lnTo>
                <a:close/>
                <a:moveTo>
                  <a:pt x="1642504" y="0"/>
                </a:moveTo>
                <a:lnTo>
                  <a:pt x="2867941" y="0"/>
                </a:lnTo>
                <a:lnTo>
                  <a:pt x="2867941" y="1092182"/>
                </a:lnTo>
                <a:lnTo>
                  <a:pt x="1642504" y="1092182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23122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E2D616A-63D0-403F-B792-CBB8A067823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54388" y="3503526"/>
            <a:ext cx="4869873" cy="2473355"/>
          </a:xfrm>
          <a:custGeom>
            <a:avLst/>
            <a:gdLst>
              <a:gd name="connsiteX0" fmla="*/ 0 w 4869873"/>
              <a:gd name="connsiteY0" fmla="*/ 0 h 2473355"/>
              <a:gd name="connsiteX1" fmla="*/ 4869873 w 4869873"/>
              <a:gd name="connsiteY1" fmla="*/ 0 h 2473355"/>
              <a:gd name="connsiteX2" fmla="*/ 4869873 w 4869873"/>
              <a:gd name="connsiteY2" fmla="*/ 2473355 h 2473355"/>
              <a:gd name="connsiteX3" fmla="*/ 0 w 4869873"/>
              <a:gd name="connsiteY3" fmla="*/ 2473355 h 2473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69873" h="2473355">
                <a:moveTo>
                  <a:pt x="0" y="0"/>
                </a:moveTo>
                <a:lnTo>
                  <a:pt x="4869873" y="0"/>
                </a:lnTo>
                <a:lnTo>
                  <a:pt x="4869873" y="2473355"/>
                </a:lnTo>
                <a:lnTo>
                  <a:pt x="0" y="247335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 anchor="ctr" anchorCtr="1"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A09D70F0-516E-4A5B-AE97-7514A642919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54387" y="820161"/>
            <a:ext cx="4869873" cy="2473355"/>
          </a:xfrm>
          <a:custGeom>
            <a:avLst/>
            <a:gdLst>
              <a:gd name="connsiteX0" fmla="*/ 0 w 4869873"/>
              <a:gd name="connsiteY0" fmla="*/ 0 h 2473355"/>
              <a:gd name="connsiteX1" fmla="*/ 4869873 w 4869873"/>
              <a:gd name="connsiteY1" fmla="*/ 0 h 2473355"/>
              <a:gd name="connsiteX2" fmla="*/ 4869873 w 4869873"/>
              <a:gd name="connsiteY2" fmla="*/ 2473355 h 2473355"/>
              <a:gd name="connsiteX3" fmla="*/ 0 w 4869873"/>
              <a:gd name="connsiteY3" fmla="*/ 2473355 h 2473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69873" h="2473355">
                <a:moveTo>
                  <a:pt x="0" y="0"/>
                </a:moveTo>
                <a:lnTo>
                  <a:pt x="4869873" y="0"/>
                </a:lnTo>
                <a:lnTo>
                  <a:pt x="4869873" y="2473355"/>
                </a:lnTo>
                <a:lnTo>
                  <a:pt x="0" y="247335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 anchor="ctr" anchorCtr="1"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284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3316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60" r:id="rId3"/>
    <p:sldLayoutId id="2147483661" r:id="rId4"/>
    <p:sldLayoutId id="2147483662" r:id="rId5"/>
    <p:sldLayoutId id="2147483663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hayurhama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hayurhama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/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9CC3852-6E1E-4965-B01B-4AD2106606A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6577B9-B939-4ADD-81E1-0F2E3885965F}"/>
              </a:ext>
            </a:extLst>
          </p:cNvPr>
          <p:cNvSpPr txBox="1"/>
          <p:nvPr/>
        </p:nvSpPr>
        <p:spPr>
          <a:xfrm>
            <a:off x="1370315" y="1942521"/>
            <a:ext cx="9451370" cy="193899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id-ID" sz="6000" b="1" dirty="0">
                <a:solidFill>
                  <a:schemeClr val="bg1"/>
                </a:solidFill>
              </a:rPr>
              <a:t>Mengubah Sifat Manajemen </a:t>
            </a:r>
            <a:endParaRPr lang="en-US" sz="6000" b="1" dirty="0">
              <a:solidFill>
                <a:schemeClr val="bg1"/>
              </a:solidFill>
            </a:endParaRPr>
          </a:p>
          <a:p>
            <a:pPr algn="ctr"/>
            <a:r>
              <a:rPr lang="id-ID" sz="6000" b="1" dirty="0">
                <a:solidFill>
                  <a:schemeClr val="bg1"/>
                </a:solidFill>
              </a:rPr>
              <a:t>Sumber Daya Manusia</a:t>
            </a:r>
            <a:endParaRPr lang="en-US" sz="6000" b="1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7C63BB3-F4BC-4BF2-AE73-A3E12E18AED2}"/>
              </a:ext>
            </a:extLst>
          </p:cNvPr>
          <p:cNvGrpSpPr/>
          <p:nvPr/>
        </p:nvGrpSpPr>
        <p:grpSpPr>
          <a:xfrm>
            <a:off x="8077200" y="778933"/>
            <a:ext cx="3123876" cy="5130800"/>
            <a:chOff x="8077200" y="778933"/>
            <a:chExt cx="3123876" cy="5130800"/>
          </a:xfrm>
          <a:solidFill>
            <a:srgbClr val="92D050">
              <a:alpha val="96000"/>
            </a:srgbClr>
          </a:solidFill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187519E3-939F-443F-A2AD-75A9D2B39C76}"/>
                </a:ext>
              </a:extLst>
            </p:cNvPr>
            <p:cNvSpPr/>
            <p:nvPr/>
          </p:nvSpPr>
          <p:spPr>
            <a:xfrm>
              <a:off x="8077200" y="778933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D95B622-EAF6-40D3-B4A1-F6B704E2076D}"/>
                </a:ext>
              </a:extLst>
            </p:cNvPr>
            <p:cNvSpPr/>
            <p:nvPr/>
          </p:nvSpPr>
          <p:spPr>
            <a:xfrm>
              <a:off x="10888132" y="5749189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0DEAE2C-5E83-4E1D-9533-86A54F0C2AA1}"/>
                </a:ext>
              </a:extLst>
            </p:cNvPr>
            <p:cNvSpPr/>
            <p:nvPr/>
          </p:nvSpPr>
          <p:spPr>
            <a:xfrm>
              <a:off x="11040532" y="2379457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12CF09B-6F44-4BFE-BD5A-259C25F18385}"/>
              </a:ext>
            </a:extLst>
          </p:cNvPr>
          <p:cNvGrpSpPr/>
          <p:nvPr/>
        </p:nvGrpSpPr>
        <p:grpSpPr>
          <a:xfrm>
            <a:off x="1492348" y="752626"/>
            <a:ext cx="3123876" cy="5130800"/>
            <a:chOff x="8077200" y="778933"/>
            <a:chExt cx="3123876" cy="5130800"/>
          </a:xfrm>
          <a:solidFill>
            <a:srgbClr val="92D050">
              <a:alpha val="96000"/>
            </a:srgbClr>
          </a:solidFill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788D09A6-6125-43B2-9A91-9CC0D3AFD975}"/>
                </a:ext>
              </a:extLst>
            </p:cNvPr>
            <p:cNvSpPr/>
            <p:nvPr/>
          </p:nvSpPr>
          <p:spPr>
            <a:xfrm>
              <a:off x="8077200" y="778933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D91463BD-82C6-4A4F-9E47-CAF8362EB887}"/>
                </a:ext>
              </a:extLst>
            </p:cNvPr>
            <p:cNvSpPr/>
            <p:nvPr/>
          </p:nvSpPr>
          <p:spPr>
            <a:xfrm>
              <a:off x="10888132" y="5749189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DCC61646-C44F-438F-BA34-310B2EB31BB5}"/>
                </a:ext>
              </a:extLst>
            </p:cNvPr>
            <p:cNvSpPr/>
            <p:nvPr/>
          </p:nvSpPr>
          <p:spPr>
            <a:xfrm>
              <a:off x="11040532" y="2379457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TextBox 1">
            <a:extLst>
              <a:ext uri="{FF2B5EF4-FFF2-40B4-BE49-F238E27FC236}">
                <a16:creationId xmlns:a16="http://schemas.microsoft.com/office/drawing/2014/main" id="{EF97DEF9-EEEA-4F16-BE86-D1E5F27655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4180344"/>
            <a:ext cx="5867400" cy="267765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Bhayu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Rhama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,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Ph.D</a:t>
            </a: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bhayurhama@fisip.upr.ac.id</a:t>
            </a:r>
          </a:p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  <a:ea typeface="Tahoma" pitchFamily="34" charset="0"/>
                <a:cs typeface="Tahoma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www.bhayurhama.com</a:t>
            </a:r>
            <a:endParaRPr lang="en-US" sz="2400" b="1" dirty="0">
              <a:solidFill>
                <a:schemeClr val="accent2">
                  <a:lumMod val="60000"/>
                  <a:lumOff val="40000"/>
                </a:schemeClr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endParaRPr lang="en-US" sz="2400" b="1" dirty="0">
              <a:solidFill>
                <a:schemeClr val="accent2">
                  <a:lumMod val="60000"/>
                  <a:lumOff val="40000"/>
                </a:schemeClr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defTabSz="914400" eaLnBrk="1" hangingPunct="1"/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Universitas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Palangka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Raya</a:t>
            </a:r>
          </a:p>
          <a:p>
            <a:pPr algn="r" defTabSz="914400" eaLnBrk="1" hangingPunct="1"/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Fakultas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Sosial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dan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Politik</a:t>
            </a: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9949931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>
            <a:off x="1286609" y="1027664"/>
            <a:ext cx="8661412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d-ID" sz="3200" b="1" dirty="0">
                <a:latin typeface="+mn-lt"/>
              </a:rPr>
              <a:t>Sifat Manajemen Sumber Daya Manusia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1286612" y="2323652"/>
            <a:ext cx="8356338" cy="35089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d-ID" dirty="0"/>
              <a:t>Manajemen SDM dimulai dari sebuah operasi administrasi yang berhubungan dengan penggajian, riwayat pekerjaan, dan pengaturan sosial.</a:t>
            </a:r>
          </a:p>
          <a:p>
            <a:pPr algn="just"/>
            <a:r>
              <a:rPr lang="id-ID" dirty="0"/>
              <a:t>Siapakah manajer SDM?</a:t>
            </a:r>
            <a:r>
              <a:rPr lang="en-GB" dirty="0"/>
              <a:t> </a:t>
            </a:r>
            <a:r>
              <a:rPr lang="id-ID" dirty="0"/>
              <a:t>setiap manajer di sebuah organisasi adalah seorang manajer SDM.</a:t>
            </a:r>
          </a:p>
        </p:txBody>
      </p: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1707515" y="1027664"/>
            <a:ext cx="8399883" cy="71405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d-ID" sz="3200" b="1" dirty="0">
                <a:latin typeface="+mn-lt"/>
              </a:rPr>
              <a:t>Aktivitas SDM</a:t>
            </a: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1751060" y="2323652"/>
            <a:ext cx="8356338" cy="3508977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d-ID" sz="3200" dirty="0"/>
              <a:t>Manajemen SDM terdiri atas beberapa kelompok aktivitas yang saling berhubungan yang terjadi dalam konteks organisasi.</a:t>
            </a:r>
          </a:p>
          <a:p>
            <a:pPr marL="514350" indent="-514350" algn="just">
              <a:buFont typeface="+mj-lt"/>
              <a:buAutoNum type="arabicPeriod"/>
            </a:pPr>
            <a:endParaRPr lang="id-ID" sz="3200" dirty="0"/>
          </a:p>
        </p:txBody>
      </p:sp>
    </p:spTree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 txBox="1">
            <a:spLocks/>
          </p:cNvSpPr>
          <p:nvPr/>
        </p:nvSpPr>
        <p:spPr>
          <a:xfrm>
            <a:off x="1286609" y="1419542"/>
            <a:ext cx="8661412" cy="5715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d-ID" sz="3200" b="1" dirty="0">
                <a:latin typeface="+mn-lt"/>
              </a:rPr>
              <a:t>Aktivitas SDM</a:t>
            </a: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1286611" y="2323651"/>
            <a:ext cx="8661409" cy="350897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d-ID" sz="2000" dirty="0"/>
              <a:t>Tujuh aktivitas SDM: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2000" dirty="0"/>
              <a:t>Perencanaan dan analisis SDM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2000" dirty="0"/>
              <a:t>Peluang pekerjaan yang sama (EEO)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2000" dirty="0"/>
              <a:t>Pengangkatan pegawai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2000" dirty="0"/>
              <a:t>Pengembangan SDM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2000" dirty="0"/>
              <a:t>Kompensasi dan tunjangan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2000" dirty="0"/>
              <a:t>Kesehatan, keselamatan, dan keamanan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2000" dirty="0"/>
              <a:t>Hubungan karyawan dan buruh/ manajemen</a:t>
            </a:r>
          </a:p>
        </p:txBody>
      </p:sp>
    </p:spTree>
    <p:extLst>
      <p:ext uri="{BB962C8B-B14F-4D97-AF65-F5344CB8AC3E}">
        <p14:creationId xmlns:p14="http://schemas.microsoft.com/office/powerpoint/2010/main" val="1009115974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BDCA921-6676-4387-9489-53202A522D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23" name="Title 1"/>
          <p:cNvSpPr txBox="1">
            <a:spLocks/>
          </p:cNvSpPr>
          <p:nvPr/>
        </p:nvSpPr>
        <p:spPr>
          <a:xfrm>
            <a:off x="1286609" y="1463084"/>
            <a:ext cx="8661412" cy="5715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d-ID" sz="3200" b="1" dirty="0">
                <a:latin typeface="+mn-lt"/>
              </a:rPr>
              <a:t>Tantangan Manajemen SDM</a:t>
            </a: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1286611" y="2323652"/>
            <a:ext cx="8661409" cy="350897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d-ID" sz="2000" dirty="0"/>
              <a:t>Perubahan signifikan yang dihadapi manajemen SDM :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id-ID" sz="2000" dirty="0"/>
              <a:t>Perubahan ekonomi dan teknologi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id-ID" sz="2000" dirty="0"/>
              <a:t>Ketersediaan dan kualitas angkatan kerja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id-ID" sz="2000" dirty="0"/>
              <a:t>Pertumbuhan dalam angkatan kerja tidak tetap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id-ID" sz="2000" dirty="0"/>
              <a:t>Persoalan demografi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id-ID" sz="2000" dirty="0"/>
              <a:t>Penyeimbangan pekerjaan/keluarga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id-ID" sz="2000" dirty="0"/>
              <a:t>Penyusunan ulang organisasional dan merger/akuisisi</a:t>
            </a:r>
          </a:p>
        </p:txBody>
      </p:sp>
    </p:spTree>
    <p:extLst>
      <p:ext uri="{BB962C8B-B14F-4D97-AF65-F5344CB8AC3E}">
        <p14:creationId xmlns:p14="http://schemas.microsoft.com/office/powerpoint/2010/main" val="199358742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C394D55-E3A0-453E-8E88-8EF23CEA6C3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73775" y="359838"/>
            <a:ext cx="5705848" cy="6051237"/>
          </a:xfrm>
        </p:spPr>
      </p:sp>
      <p:sp>
        <p:nvSpPr>
          <p:cNvPr id="11" name="Title 1"/>
          <p:cNvSpPr txBox="1">
            <a:spLocks/>
          </p:cNvSpPr>
          <p:nvPr/>
        </p:nvSpPr>
        <p:spPr>
          <a:xfrm>
            <a:off x="1286609" y="1477598"/>
            <a:ext cx="8661412" cy="699536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d-ID" sz="3200" b="1">
                <a:latin typeface="+mn-lt"/>
              </a:rPr>
              <a:t>Perubahan Ekonomi dan Teknologi</a:t>
            </a:r>
            <a:endParaRPr lang="id-ID" sz="3200" b="1" dirty="0">
              <a:latin typeface="+mn-lt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286611" y="2323652"/>
            <a:ext cx="8661409" cy="350897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d-ID" sz="3200" dirty="0"/>
              <a:t>Perubahan ekonomi mengubah pola pekerjaan atau jabatan secara global.</a:t>
            </a:r>
          </a:p>
          <a:p>
            <a:pPr marL="0" indent="0" algn="just">
              <a:buNone/>
            </a:pPr>
            <a:r>
              <a:rPr lang="id-ID" sz="3200" dirty="0"/>
              <a:t>Contoh : tekanan pesaing global mengakibatkan banyak perusahaan AS menutup fasilitas, meningkatkan produktivitas, dan mengurangi biaya buruh.</a:t>
            </a:r>
          </a:p>
        </p:txBody>
      </p:sp>
    </p:spTree>
    <p:extLst>
      <p:ext uri="{BB962C8B-B14F-4D97-AF65-F5344CB8AC3E}">
        <p14:creationId xmlns:p14="http://schemas.microsoft.com/office/powerpoint/2010/main" val="2030297656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D59D9DC3-EFF5-4D78-89C4-F0FB5F39330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68FCA021-F81D-4DFE-8B53-E86D3DE7077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13" name="Title 1"/>
          <p:cNvSpPr txBox="1">
            <a:spLocks/>
          </p:cNvSpPr>
          <p:nvPr/>
        </p:nvSpPr>
        <p:spPr>
          <a:xfrm>
            <a:off x="1286609" y="1027664"/>
            <a:ext cx="8356341" cy="1143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d-ID" sz="3200" b="1" dirty="0">
                <a:latin typeface="+mn-lt"/>
              </a:rPr>
              <a:t>Ketersediaan dan Kualitas Angkatan Kerja</a:t>
            </a: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1286612" y="2323652"/>
            <a:ext cx="8356338" cy="350897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d-ID" dirty="0"/>
              <a:t>Kekurangan angkatan kerja muncul karena kurangnya persediaan SDM yang memiliki ketrampilan yang dibutuhkan perusahaan.</a:t>
            </a:r>
          </a:p>
          <a:p>
            <a:r>
              <a:rPr lang="id-ID" dirty="0"/>
              <a:t>Kurangnya ketrampilan perlu adanya evaluasi dan menyediakan pelatihan</a:t>
            </a:r>
          </a:p>
        </p:txBody>
      </p:sp>
    </p:spTree>
    <p:extLst>
      <p:ext uri="{BB962C8B-B14F-4D97-AF65-F5344CB8AC3E}">
        <p14:creationId xmlns:p14="http://schemas.microsoft.com/office/powerpoint/2010/main" val="3739961360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CEE5CF2-6FA7-4285-AEFC-31D8B59C0119}"/>
              </a:ext>
            </a:extLst>
          </p:cNvPr>
          <p:cNvSpPr>
            <a:spLocks noGrp="1"/>
          </p:cNvSpPr>
          <p:nvPr>
            <p:ph type="pic" idx="13"/>
          </p:nvPr>
        </p:nvSpPr>
        <p:spPr/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85DD2E2-B8C0-4BF4-9BFC-D445BF6F36A9}"/>
              </a:ext>
            </a:extLst>
          </p:cNvPr>
          <p:cNvSpPr/>
          <p:nvPr/>
        </p:nvSpPr>
        <p:spPr>
          <a:xfrm>
            <a:off x="5038916" y="3929559"/>
            <a:ext cx="2114168" cy="30777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+mj-lt"/>
                <a:cs typeface="Segoe UI" panose="020B0502040204020203" pitchFamily="34" charset="0"/>
              </a:rPr>
              <a:t>Creative Business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286611" y="886766"/>
            <a:ext cx="8661409" cy="520923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d-ID" sz="3200" b="1" dirty="0"/>
              <a:t>Pertumbuhan dalam Angkatan Kerja Tidak Tetap</a:t>
            </a:r>
          </a:p>
          <a:p>
            <a:pPr marL="0" indent="0" algn="just">
              <a:buNone/>
            </a:pPr>
            <a:endParaRPr lang="en-US" sz="2000" dirty="0"/>
          </a:p>
          <a:p>
            <a:pPr algn="just"/>
            <a:r>
              <a:rPr lang="id-ID" sz="2000" dirty="0"/>
              <a:t>10% angkatan kerja di sebuah perusahaan besar adalah karyawan tidak tetap/ karyawan lepas.</a:t>
            </a:r>
          </a:p>
          <a:p>
            <a:pPr algn="just"/>
            <a:r>
              <a:rPr lang="id-ID" sz="2000" dirty="0"/>
              <a:t>Penggunaan karyawan tidak tetap sebagai suatu cara untuk menstabilkan angkatan kerja.</a:t>
            </a:r>
            <a:endParaRPr lang="en-US" sz="2000" dirty="0"/>
          </a:p>
          <a:p>
            <a:pPr marL="0" indent="0" algn="just">
              <a:buNone/>
            </a:pPr>
            <a:endParaRPr lang="en-US" sz="2000" dirty="0"/>
          </a:p>
          <a:p>
            <a:pPr marL="0" indent="0" algn="ctr">
              <a:buNone/>
            </a:pPr>
            <a:r>
              <a:rPr lang="id-ID" sz="3200" b="1" dirty="0"/>
              <a:t>Demogafi dan Perbedaan</a:t>
            </a:r>
            <a:endParaRPr lang="en-US" sz="3200" b="1" dirty="0"/>
          </a:p>
          <a:p>
            <a:pPr algn="just"/>
            <a:endParaRPr lang="en-US" sz="2000" dirty="0"/>
          </a:p>
          <a:p>
            <a:r>
              <a:rPr lang="id-ID" sz="2000" dirty="0"/>
              <a:t>Ras</a:t>
            </a:r>
          </a:p>
          <a:p>
            <a:r>
              <a:rPr lang="id-ID" sz="2000" dirty="0"/>
              <a:t>Gender</a:t>
            </a:r>
          </a:p>
          <a:p>
            <a:r>
              <a:rPr lang="id-ID" sz="2000" dirty="0"/>
              <a:t>Usia rata-rata angkatan kerja</a:t>
            </a:r>
          </a:p>
          <a:p>
            <a:pPr algn="just"/>
            <a:endParaRPr lang="id-ID" sz="2000" dirty="0"/>
          </a:p>
        </p:txBody>
      </p:sp>
    </p:spTree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CC297C7-FB8A-4C38-8749-41A0AF877CC4}"/>
              </a:ext>
            </a:extLst>
          </p:cNvPr>
          <p:cNvSpPr/>
          <p:nvPr/>
        </p:nvSpPr>
        <p:spPr>
          <a:xfrm>
            <a:off x="0" y="0"/>
            <a:ext cx="12192000" cy="3638550"/>
          </a:xfrm>
          <a:prstGeom prst="rect">
            <a:avLst/>
          </a:prstGeom>
          <a:solidFill>
            <a:schemeClr val="tx2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9AFFD364-3B2C-4C1B-80B2-98AD6634663B}"/>
              </a:ext>
            </a:extLst>
          </p:cNvPr>
          <p:cNvSpPr/>
          <p:nvPr/>
        </p:nvSpPr>
        <p:spPr>
          <a:xfrm>
            <a:off x="2478057" y="2155553"/>
            <a:ext cx="1891958" cy="189195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03200" dist="50800" dir="5400000" algn="ctr" rotWithShape="0">
              <a:srgbClr val="000000">
                <a:alpha val="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8793A617-48B3-44E2-B2D2-1A86E225AD11}"/>
              </a:ext>
            </a:extLst>
          </p:cNvPr>
          <p:cNvSpPr/>
          <p:nvPr/>
        </p:nvSpPr>
        <p:spPr>
          <a:xfrm>
            <a:off x="5607675" y="2155553"/>
            <a:ext cx="1891958" cy="189195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03200" dist="50800" dir="5400000" algn="ctr" rotWithShape="0">
              <a:srgbClr val="000000">
                <a:alpha val="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653806FD-48F8-40A8-87CF-1F84FEE4F950}"/>
              </a:ext>
            </a:extLst>
          </p:cNvPr>
          <p:cNvSpPr/>
          <p:nvPr/>
        </p:nvSpPr>
        <p:spPr>
          <a:xfrm>
            <a:off x="8769991" y="2155553"/>
            <a:ext cx="1891958" cy="189195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03200" dist="50800" dir="5400000" algn="ctr" rotWithShape="0">
              <a:srgbClr val="000000">
                <a:alpha val="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3" name="Group 1271">
            <a:extLst>
              <a:ext uri="{FF2B5EF4-FFF2-40B4-BE49-F238E27FC236}">
                <a16:creationId xmlns:a16="http://schemas.microsoft.com/office/drawing/2014/main" id="{1DB09019-6BE5-4948-A7A9-ED8304543F8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123910" y="3015780"/>
            <a:ext cx="332973" cy="332224"/>
            <a:chOff x="5524" y="4270"/>
            <a:chExt cx="1328" cy="1325"/>
          </a:xfrm>
          <a:solidFill>
            <a:schemeClr val="accent1"/>
          </a:solidFill>
        </p:grpSpPr>
        <p:sp>
          <p:nvSpPr>
            <p:cNvPr id="44" name="Freeform 1273">
              <a:extLst>
                <a:ext uri="{FF2B5EF4-FFF2-40B4-BE49-F238E27FC236}">
                  <a16:creationId xmlns:a16="http://schemas.microsoft.com/office/drawing/2014/main" id="{D24A78C0-2E93-4284-92CE-13166B40D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4" y="4270"/>
              <a:ext cx="491" cy="498"/>
            </a:xfrm>
            <a:custGeom>
              <a:avLst/>
              <a:gdLst>
                <a:gd name="T0" fmla="*/ 980 w 980"/>
                <a:gd name="T1" fmla="*/ 0 h 996"/>
                <a:gd name="T2" fmla="*/ 952 w 980"/>
                <a:gd name="T3" fmla="*/ 46 h 996"/>
                <a:gd name="T4" fmla="*/ 921 w 980"/>
                <a:gd name="T5" fmla="*/ 94 h 996"/>
                <a:gd name="T6" fmla="*/ 890 w 980"/>
                <a:gd name="T7" fmla="*/ 145 h 996"/>
                <a:gd name="T8" fmla="*/ 856 w 980"/>
                <a:gd name="T9" fmla="*/ 198 h 996"/>
                <a:gd name="T10" fmla="*/ 819 w 980"/>
                <a:gd name="T11" fmla="*/ 255 h 996"/>
                <a:gd name="T12" fmla="*/ 781 w 980"/>
                <a:gd name="T13" fmla="*/ 314 h 996"/>
                <a:gd name="T14" fmla="*/ 740 w 980"/>
                <a:gd name="T15" fmla="*/ 376 h 996"/>
                <a:gd name="T16" fmla="*/ 696 w 980"/>
                <a:gd name="T17" fmla="*/ 444 h 996"/>
                <a:gd name="T18" fmla="*/ 649 w 980"/>
                <a:gd name="T19" fmla="*/ 514 h 996"/>
                <a:gd name="T20" fmla="*/ 599 w 980"/>
                <a:gd name="T21" fmla="*/ 588 h 996"/>
                <a:gd name="T22" fmla="*/ 546 w 980"/>
                <a:gd name="T23" fmla="*/ 665 h 996"/>
                <a:gd name="T24" fmla="*/ 491 w 980"/>
                <a:gd name="T25" fmla="*/ 748 h 996"/>
                <a:gd name="T26" fmla="*/ 431 w 980"/>
                <a:gd name="T27" fmla="*/ 834 h 996"/>
                <a:gd name="T28" fmla="*/ 369 w 980"/>
                <a:gd name="T29" fmla="*/ 926 h 996"/>
                <a:gd name="T30" fmla="*/ 347 w 980"/>
                <a:gd name="T31" fmla="*/ 960 h 996"/>
                <a:gd name="T32" fmla="*/ 331 w 980"/>
                <a:gd name="T33" fmla="*/ 996 h 996"/>
                <a:gd name="T34" fmla="*/ 0 w 980"/>
                <a:gd name="T35" fmla="*/ 666 h 996"/>
                <a:gd name="T36" fmla="*/ 2 w 980"/>
                <a:gd name="T37" fmla="*/ 664 h 996"/>
                <a:gd name="T38" fmla="*/ 8 w 980"/>
                <a:gd name="T39" fmla="*/ 657 h 996"/>
                <a:gd name="T40" fmla="*/ 18 w 980"/>
                <a:gd name="T41" fmla="*/ 645 h 996"/>
                <a:gd name="T42" fmla="*/ 30 w 980"/>
                <a:gd name="T43" fmla="*/ 629 h 996"/>
                <a:gd name="T44" fmla="*/ 47 w 980"/>
                <a:gd name="T45" fmla="*/ 609 h 996"/>
                <a:gd name="T46" fmla="*/ 66 w 980"/>
                <a:gd name="T47" fmla="*/ 588 h 996"/>
                <a:gd name="T48" fmla="*/ 89 w 980"/>
                <a:gd name="T49" fmla="*/ 561 h 996"/>
                <a:gd name="T50" fmla="*/ 115 w 980"/>
                <a:gd name="T51" fmla="*/ 533 h 996"/>
                <a:gd name="T52" fmla="*/ 144 w 980"/>
                <a:gd name="T53" fmla="*/ 503 h 996"/>
                <a:gd name="T54" fmla="*/ 174 w 980"/>
                <a:gd name="T55" fmla="*/ 471 h 996"/>
                <a:gd name="T56" fmla="*/ 208 w 980"/>
                <a:gd name="T57" fmla="*/ 438 h 996"/>
                <a:gd name="T58" fmla="*/ 244 w 980"/>
                <a:gd name="T59" fmla="*/ 403 h 996"/>
                <a:gd name="T60" fmla="*/ 283 w 980"/>
                <a:gd name="T61" fmla="*/ 368 h 996"/>
                <a:gd name="T62" fmla="*/ 324 w 980"/>
                <a:gd name="T63" fmla="*/ 332 h 996"/>
                <a:gd name="T64" fmla="*/ 366 w 980"/>
                <a:gd name="T65" fmla="*/ 296 h 996"/>
                <a:gd name="T66" fmla="*/ 410 w 980"/>
                <a:gd name="T67" fmla="*/ 261 h 996"/>
                <a:gd name="T68" fmla="*/ 457 w 980"/>
                <a:gd name="T69" fmla="*/ 226 h 996"/>
                <a:gd name="T70" fmla="*/ 504 w 980"/>
                <a:gd name="T71" fmla="*/ 192 h 996"/>
                <a:gd name="T72" fmla="*/ 554 w 980"/>
                <a:gd name="T73" fmla="*/ 160 h 996"/>
                <a:gd name="T74" fmla="*/ 603 w 980"/>
                <a:gd name="T75" fmla="*/ 130 h 996"/>
                <a:gd name="T76" fmla="*/ 655 w 980"/>
                <a:gd name="T77" fmla="*/ 102 h 996"/>
                <a:gd name="T78" fmla="*/ 707 w 980"/>
                <a:gd name="T79" fmla="*/ 76 h 996"/>
                <a:gd name="T80" fmla="*/ 761 w 980"/>
                <a:gd name="T81" fmla="*/ 54 h 996"/>
                <a:gd name="T82" fmla="*/ 815 w 980"/>
                <a:gd name="T83" fmla="*/ 35 h 996"/>
                <a:gd name="T84" fmla="*/ 870 w 980"/>
                <a:gd name="T85" fmla="*/ 19 h 996"/>
                <a:gd name="T86" fmla="*/ 925 w 980"/>
                <a:gd name="T87" fmla="*/ 7 h 996"/>
                <a:gd name="T88" fmla="*/ 980 w 980"/>
                <a:gd name="T89" fmla="*/ 0 h 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80" h="996">
                  <a:moveTo>
                    <a:pt x="980" y="0"/>
                  </a:moveTo>
                  <a:lnTo>
                    <a:pt x="952" y="46"/>
                  </a:lnTo>
                  <a:lnTo>
                    <a:pt x="921" y="94"/>
                  </a:lnTo>
                  <a:lnTo>
                    <a:pt x="890" y="145"/>
                  </a:lnTo>
                  <a:lnTo>
                    <a:pt x="856" y="198"/>
                  </a:lnTo>
                  <a:lnTo>
                    <a:pt x="819" y="255"/>
                  </a:lnTo>
                  <a:lnTo>
                    <a:pt x="781" y="314"/>
                  </a:lnTo>
                  <a:lnTo>
                    <a:pt x="740" y="376"/>
                  </a:lnTo>
                  <a:lnTo>
                    <a:pt x="696" y="444"/>
                  </a:lnTo>
                  <a:lnTo>
                    <a:pt x="649" y="514"/>
                  </a:lnTo>
                  <a:lnTo>
                    <a:pt x="599" y="588"/>
                  </a:lnTo>
                  <a:lnTo>
                    <a:pt x="546" y="665"/>
                  </a:lnTo>
                  <a:lnTo>
                    <a:pt x="491" y="748"/>
                  </a:lnTo>
                  <a:lnTo>
                    <a:pt x="431" y="834"/>
                  </a:lnTo>
                  <a:lnTo>
                    <a:pt x="369" y="926"/>
                  </a:lnTo>
                  <a:lnTo>
                    <a:pt x="347" y="960"/>
                  </a:lnTo>
                  <a:lnTo>
                    <a:pt x="331" y="996"/>
                  </a:lnTo>
                  <a:lnTo>
                    <a:pt x="0" y="666"/>
                  </a:lnTo>
                  <a:lnTo>
                    <a:pt x="2" y="664"/>
                  </a:lnTo>
                  <a:lnTo>
                    <a:pt x="8" y="657"/>
                  </a:lnTo>
                  <a:lnTo>
                    <a:pt x="18" y="645"/>
                  </a:lnTo>
                  <a:lnTo>
                    <a:pt x="30" y="629"/>
                  </a:lnTo>
                  <a:lnTo>
                    <a:pt x="47" y="609"/>
                  </a:lnTo>
                  <a:lnTo>
                    <a:pt x="66" y="588"/>
                  </a:lnTo>
                  <a:lnTo>
                    <a:pt x="89" y="561"/>
                  </a:lnTo>
                  <a:lnTo>
                    <a:pt x="115" y="533"/>
                  </a:lnTo>
                  <a:lnTo>
                    <a:pt x="144" y="503"/>
                  </a:lnTo>
                  <a:lnTo>
                    <a:pt x="174" y="471"/>
                  </a:lnTo>
                  <a:lnTo>
                    <a:pt x="208" y="438"/>
                  </a:lnTo>
                  <a:lnTo>
                    <a:pt x="244" y="403"/>
                  </a:lnTo>
                  <a:lnTo>
                    <a:pt x="283" y="368"/>
                  </a:lnTo>
                  <a:lnTo>
                    <a:pt x="324" y="332"/>
                  </a:lnTo>
                  <a:lnTo>
                    <a:pt x="366" y="296"/>
                  </a:lnTo>
                  <a:lnTo>
                    <a:pt x="410" y="261"/>
                  </a:lnTo>
                  <a:lnTo>
                    <a:pt x="457" y="226"/>
                  </a:lnTo>
                  <a:lnTo>
                    <a:pt x="504" y="192"/>
                  </a:lnTo>
                  <a:lnTo>
                    <a:pt x="554" y="160"/>
                  </a:lnTo>
                  <a:lnTo>
                    <a:pt x="603" y="130"/>
                  </a:lnTo>
                  <a:lnTo>
                    <a:pt x="655" y="102"/>
                  </a:lnTo>
                  <a:lnTo>
                    <a:pt x="707" y="76"/>
                  </a:lnTo>
                  <a:lnTo>
                    <a:pt x="761" y="54"/>
                  </a:lnTo>
                  <a:lnTo>
                    <a:pt x="815" y="35"/>
                  </a:lnTo>
                  <a:lnTo>
                    <a:pt x="870" y="19"/>
                  </a:lnTo>
                  <a:lnTo>
                    <a:pt x="925" y="7"/>
                  </a:lnTo>
                  <a:lnTo>
                    <a:pt x="98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n-US" sz="1798">
                <a:solidFill>
                  <a:schemeClr val="bg1"/>
                </a:solidFill>
              </a:endParaRPr>
            </a:p>
          </p:txBody>
        </p:sp>
        <p:sp>
          <p:nvSpPr>
            <p:cNvPr id="45" name="Freeform 1274">
              <a:extLst>
                <a:ext uri="{FF2B5EF4-FFF2-40B4-BE49-F238E27FC236}">
                  <a16:creationId xmlns:a16="http://schemas.microsoft.com/office/drawing/2014/main" id="{EE7379EA-D747-4214-919E-1AFFFDBE8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4" y="5106"/>
              <a:ext cx="498" cy="489"/>
            </a:xfrm>
            <a:custGeom>
              <a:avLst/>
              <a:gdLst>
                <a:gd name="T0" fmla="*/ 998 w 998"/>
                <a:gd name="T1" fmla="*/ 0 h 979"/>
                <a:gd name="T2" fmla="*/ 990 w 998"/>
                <a:gd name="T3" fmla="*/ 55 h 979"/>
                <a:gd name="T4" fmla="*/ 978 w 998"/>
                <a:gd name="T5" fmla="*/ 111 h 979"/>
                <a:gd name="T6" fmla="*/ 963 w 998"/>
                <a:gd name="T7" fmla="*/ 165 h 979"/>
                <a:gd name="T8" fmla="*/ 943 w 998"/>
                <a:gd name="T9" fmla="*/ 220 h 979"/>
                <a:gd name="T10" fmla="*/ 920 w 998"/>
                <a:gd name="T11" fmla="*/ 273 h 979"/>
                <a:gd name="T12" fmla="*/ 895 w 998"/>
                <a:gd name="T13" fmla="*/ 326 h 979"/>
                <a:gd name="T14" fmla="*/ 867 w 998"/>
                <a:gd name="T15" fmla="*/ 377 h 979"/>
                <a:gd name="T16" fmla="*/ 837 w 998"/>
                <a:gd name="T17" fmla="*/ 427 h 979"/>
                <a:gd name="T18" fmla="*/ 804 w 998"/>
                <a:gd name="T19" fmla="*/ 477 h 979"/>
                <a:gd name="T20" fmla="*/ 770 w 998"/>
                <a:gd name="T21" fmla="*/ 524 h 979"/>
                <a:gd name="T22" fmla="*/ 736 w 998"/>
                <a:gd name="T23" fmla="*/ 570 h 979"/>
                <a:gd name="T24" fmla="*/ 700 w 998"/>
                <a:gd name="T25" fmla="*/ 614 h 979"/>
                <a:gd name="T26" fmla="*/ 665 w 998"/>
                <a:gd name="T27" fmla="*/ 657 h 979"/>
                <a:gd name="T28" fmla="*/ 629 w 998"/>
                <a:gd name="T29" fmla="*/ 698 h 979"/>
                <a:gd name="T30" fmla="*/ 594 w 998"/>
                <a:gd name="T31" fmla="*/ 736 h 979"/>
                <a:gd name="T32" fmla="*/ 559 w 998"/>
                <a:gd name="T33" fmla="*/ 771 h 979"/>
                <a:gd name="T34" fmla="*/ 525 w 998"/>
                <a:gd name="T35" fmla="*/ 805 h 979"/>
                <a:gd name="T36" fmla="*/ 494 w 998"/>
                <a:gd name="T37" fmla="*/ 837 h 979"/>
                <a:gd name="T38" fmla="*/ 463 w 998"/>
                <a:gd name="T39" fmla="*/ 866 h 979"/>
                <a:gd name="T40" fmla="*/ 434 w 998"/>
                <a:gd name="T41" fmla="*/ 891 h 979"/>
                <a:gd name="T42" fmla="*/ 409 w 998"/>
                <a:gd name="T43" fmla="*/ 914 h 979"/>
                <a:gd name="T44" fmla="*/ 386 w 998"/>
                <a:gd name="T45" fmla="*/ 933 h 979"/>
                <a:gd name="T46" fmla="*/ 367 w 998"/>
                <a:gd name="T47" fmla="*/ 949 h 979"/>
                <a:gd name="T48" fmla="*/ 351 w 998"/>
                <a:gd name="T49" fmla="*/ 962 h 979"/>
                <a:gd name="T50" fmla="*/ 340 w 998"/>
                <a:gd name="T51" fmla="*/ 972 h 979"/>
                <a:gd name="T52" fmla="*/ 333 w 998"/>
                <a:gd name="T53" fmla="*/ 978 h 979"/>
                <a:gd name="T54" fmla="*/ 330 w 998"/>
                <a:gd name="T55" fmla="*/ 979 h 979"/>
                <a:gd name="T56" fmla="*/ 0 w 998"/>
                <a:gd name="T57" fmla="*/ 649 h 979"/>
                <a:gd name="T58" fmla="*/ 35 w 998"/>
                <a:gd name="T59" fmla="*/ 633 h 979"/>
                <a:gd name="T60" fmla="*/ 70 w 998"/>
                <a:gd name="T61" fmla="*/ 612 h 979"/>
                <a:gd name="T62" fmla="*/ 161 w 998"/>
                <a:gd name="T63" fmla="*/ 549 h 979"/>
                <a:gd name="T64" fmla="*/ 248 w 998"/>
                <a:gd name="T65" fmla="*/ 490 h 979"/>
                <a:gd name="T66" fmla="*/ 330 w 998"/>
                <a:gd name="T67" fmla="*/ 433 h 979"/>
                <a:gd name="T68" fmla="*/ 409 w 998"/>
                <a:gd name="T69" fmla="*/ 381 h 979"/>
                <a:gd name="T70" fmla="*/ 483 w 998"/>
                <a:gd name="T71" fmla="*/ 332 h 979"/>
                <a:gd name="T72" fmla="*/ 553 w 998"/>
                <a:gd name="T73" fmla="*/ 285 h 979"/>
                <a:gd name="T74" fmla="*/ 619 w 998"/>
                <a:gd name="T75" fmla="*/ 241 h 979"/>
                <a:gd name="T76" fmla="*/ 682 w 998"/>
                <a:gd name="T77" fmla="*/ 200 h 979"/>
                <a:gd name="T78" fmla="*/ 743 w 998"/>
                <a:gd name="T79" fmla="*/ 162 h 979"/>
                <a:gd name="T80" fmla="*/ 799 w 998"/>
                <a:gd name="T81" fmla="*/ 125 h 979"/>
                <a:gd name="T82" fmla="*/ 853 w 998"/>
                <a:gd name="T83" fmla="*/ 92 h 979"/>
                <a:gd name="T84" fmla="*/ 903 w 998"/>
                <a:gd name="T85" fmla="*/ 59 h 979"/>
                <a:gd name="T86" fmla="*/ 952 w 998"/>
                <a:gd name="T87" fmla="*/ 29 h 979"/>
                <a:gd name="T88" fmla="*/ 998 w 998"/>
                <a:gd name="T89" fmla="*/ 0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98" h="979">
                  <a:moveTo>
                    <a:pt x="998" y="0"/>
                  </a:moveTo>
                  <a:lnTo>
                    <a:pt x="990" y="55"/>
                  </a:lnTo>
                  <a:lnTo>
                    <a:pt x="978" y="111"/>
                  </a:lnTo>
                  <a:lnTo>
                    <a:pt x="963" y="165"/>
                  </a:lnTo>
                  <a:lnTo>
                    <a:pt x="943" y="220"/>
                  </a:lnTo>
                  <a:lnTo>
                    <a:pt x="920" y="273"/>
                  </a:lnTo>
                  <a:lnTo>
                    <a:pt x="895" y="326"/>
                  </a:lnTo>
                  <a:lnTo>
                    <a:pt x="867" y="377"/>
                  </a:lnTo>
                  <a:lnTo>
                    <a:pt x="837" y="427"/>
                  </a:lnTo>
                  <a:lnTo>
                    <a:pt x="804" y="477"/>
                  </a:lnTo>
                  <a:lnTo>
                    <a:pt x="770" y="524"/>
                  </a:lnTo>
                  <a:lnTo>
                    <a:pt x="736" y="570"/>
                  </a:lnTo>
                  <a:lnTo>
                    <a:pt x="700" y="614"/>
                  </a:lnTo>
                  <a:lnTo>
                    <a:pt x="665" y="657"/>
                  </a:lnTo>
                  <a:lnTo>
                    <a:pt x="629" y="698"/>
                  </a:lnTo>
                  <a:lnTo>
                    <a:pt x="594" y="736"/>
                  </a:lnTo>
                  <a:lnTo>
                    <a:pt x="559" y="771"/>
                  </a:lnTo>
                  <a:lnTo>
                    <a:pt x="525" y="805"/>
                  </a:lnTo>
                  <a:lnTo>
                    <a:pt x="494" y="837"/>
                  </a:lnTo>
                  <a:lnTo>
                    <a:pt x="463" y="866"/>
                  </a:lnTo>
                  <a:lnTo>
                    <a:pt x="434" y="891"/>
                  </a:lnTo>
                  <a:lnTo>
                    <a:pt x="409" y="914"/>
                  </a:lnTo>
                  <a:lnTo>
                    <a:pt x="386" y="933"/>
                  </a:lnTo>
                  <a:lnTo>
                    <a:pt x="367" y="949"/>
                  </a:lnTo>
                  <a:lnTo>
                    <a:pt x="351" y="962"/>
                  </a:lnTo>
                  <a:lnTo>
                    <a:pt x="340" y="972"/>
                  </a:lnTo>
                  <a:lnTo>
                    <a:pt x="333" y="978"/>
                  </a:lnTo>
                  <a:lnTo>
                    <a:pt x="330" y="979"/>
                  </a:lnTo>
                  <a:lnTo>
                    <a:pt x="0" y="649"/>
                  </a:lnTo>
                  <a:lnTo>
                    <a:pt x="35" y="633"/>
                  </a:lnTo>
                  <a:lnTo>
                    <a:pt x="70" y="612"/>
                  </a:lnTo>
                  <a:lnTo>
                    <a:pt x="161" y="549"/>
                  </a:lnTo>
                  <a:lnTo>
                    <a:pt x="248" y="490"/>
                  </a:lnTo>
                  <a:lnTo>
                    <a:pt x="330" y="433"/>
                  </a:lnTo>
                  <a:lnTo>
                    <a:pt x="409" y="381"/>
                  </a:lnTo>
                  <a:lnTo>
                    <a:pt x="483" y="332"/>
                  </a:lnTo>
                  <a:lnTo>
                    <a:pt x="553" y="285"/>
                  </a:lnTo>
                  <a:lnTo>
                    <a:pt x="619" y="241"/>
                  </a:lnTo>
                  <a:lnTo>
                    <a:pt x="682" y="200"/>
                  </a:lnTo>
                  <a:lnTo>
                    <a:pt x="743" y="162"/>
                  </a:lnTo>
                  <a:lnTo>
                    <a:pt x="799" y="125"/>
                  </a:lnTo>
                  <a:lnTo>
                    <a:pt x="853" y="92"/>
                  </a:lnTo>
                  <a:lnTo>
                    <a:pt x="903" y="59"/>
                  </a:lnTo>
                  <a:lnTo>
                    <a:pt x="952" y="29"/>
                  </a:lnTo>
                  <a:lnTo>
                    <a:pt x="99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n-US" sz="1798">
                <a:solidFill>
                  <a:schemeClr val="bg1"/>
                </a:solidFill>
              </a:endParaRPr>
            </a:p>
          </p:txBody>
        </p:sp>
      </p:grpSp>
      <p:sp>
        <p:nvSpPr>
          <p:cNvPr id="23" name="Title 1"/>
          <p:cNvSpPr txBox="1">
            <a:spLocks/>
          </p:cNvSpPr>
          <p:nvPr/>
        </p:nvSpPr>
        <p:spPr>
          <a:xfrm>
            <a:off x="1736543" y="897038"/>
            <a:ext cx="8356341" cy="5715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d-ID" sz="3200" b="1" dirty="0">
                <a:latin typeface="+mn-lt"/>
              </a:rPr>
              <a:t>Penyusunan Ulang Organisasi, Merger/Akuisisi</a:t>
            </a: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1736543" y="1786633"/>
            <a:ext cx="8356338" cy="453434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d-ID" sz="2000" dirty="0"/>
              <a:t>Penyusunan ulang agar menjadi lebih kompetitif</a:t>
            </a:r>
          </a:p>
          <a:p>
            <a:pPr algn="just"/>
            <a:r>
              <a:rPr lang="id-ID" sz="2000" dirty="0"/>
              <a:t>Merger dan akuisisi untuk menjamin daya saing global</a:t>
            </a:r>
            <a:endParaRPr lang="en-US" sz="2000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id-ID" sz="3200" b="1" dirty="0"/>
              <a:t>Peran Manajemen SDM</a:t>
            </a:r>
            <a:endParaRPr lang="en-US" sz="3200" b="1" dirty="0"/>
          </a:p>
          <a:p>
            <a:r>
              <a:rPr lang="id-ID" sz="2000" dirty="0"/>
              <a:t>Peran Administratif untuk SDM</a:t>
            </a:r>
          </a:p>
          <a:p>
            <a:r>
              <a:rPr lang="id-ID" sz="2000" dirty="0"/>
              <a:t>Peran Penasihat Karyawan untuk SDM</a:t>
            </a:r>
          </a:p>
          <a:p>
            <a:r>
              <a:rPr lang="id-ID" sz="2000" dirty="0"/>
              <a:t>Peran operasional untuk SDM</a:t>
            </a:r>
          </a:p>
          <a:p>
            <a:r>
              <a:rPr lang="id-ID" sz="2000" dirty="0"/>
              <a:t>Peran Strategis untuk SDM</a:t>
            </a:r>
          </a:p>
          <a:p>
            <a:pPr marL="0" indent="0" algn="ctr">
              <a:buNone/>
            </a:pPr>
            <a:endParaRPr lang="id-ID" sz="3200" b="1" dirty="0"/>
          </a:p>
        </p:txBody>
      </p:sp>
    </p:spTree>
    <p:extLst>
      <p:ext uri="{BB962C8B-B14F-4D97-AF65-F5344CB8AC3E}">
        <p14:creationId xmlns:p14="http://schemas.microsoft.com/office/powerpoint/2010/main" val="630187439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3095D4A0-32A2-480B-B5A7-1B1A40CBD6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89849" y="1710209"/>
            <a:ext cx="3362504" cy="1659510"/>
          </a:xfrm>
        </p:spPr>
      </p:sp>
      <p:sp>
        <p:nvSpPr>
          <p:cNvPr id="34" name="Title 1"/>
          <p:cNvSpPr txBox="1">
            <a:spLocks/>
          </p:cNvSpPr>
          <p:nvPr/>
        </p:nvSpPr>
        <p:spPr>
          <a:xfrm>
            <a:off x="1765571" y="418076"/>
            <a:ext cx="8356341" cy="5715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d-ID" sz="3200" b="1">
                <a:latin typeface="+mn-lt"/>
              </a:rPr>
              <a:t>Etika dan SDM</a:t>
            </a:r>
            <a:endParaRPr lang="id-ID" sz="3200" b="1" dirty="0">
              <a:latin typeface="+mn-lt"/>
            </a:endParaRPr>
          </a:p>
        </p:txBody>
      </p:sp>
      <p:sp>
        <p:nvSpPr>
          <p:cNvPr id="37" name="Content Placeholder 2"/>
          <p:cNvSpPr txBox="1">
            <a:spLocks/>
          </p:cNvSpPr>
          <p:nvPr/>
        </p:nvSpPr>
        <p:spPr>
          <a:xfrm>
            <a:off x="1765574" y="1278644"/>
            <a:ext cx="8356338" cy="522375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d-ID" sz="2000" dirty="0"/>
              <a:t>Persoalan etika dalam manajemen, memiliki 5 dimensi: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id-ID" sz="2000" dirty="0"/>
              <a:t>Konsekuensi yang diperpanjang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id-ID" sz="2000" dirty="0"/>
              <a:t>Lebih dari satu alternatif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id-ID" sz="2000" dirty="0"/>
              <a:t>Hasil yang berbaur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id-ID" sz="2000" dirty="0"/>
              <a:t>Konsekuensi yang tidak pasti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id-ID" sz="2000" dirty="0"/>
              <a:t>Pengaruh-pengaruh pribadi</a:t>
            </a:r>
            <a:endParaRPr lang="en-US" sz="2000" dirty="0"/>
          </a:p>
          <a:p>
            <a:pPr marL="514350" indent="-514350">
              <a:buFont typeface="+mj-lt"/>
              <a:buAutoNum type="arabicPeriod"/>
            </a:pPr>
            <a:endParaRPr lang="en-US" sz="2000" dirty="0"/>
          </a:p>
          <a:p>
            <a:pPr marL="0" indent="0" algn="ctr">
              <a:buNone/>
            </a:pPr>
            <a:r>
              <a:rPr lang="id-ID" sz="3200" b="1" dirty="0"/>
              <a:t>Persoalan Etika dalam Manajemen SDM</a:t>
            </a:r>
            <a:endParaRPr lang="en-US" sz="3200" b="1" dirty="0"/>
          </a:p>
          <a:p>
            <a:pPr algn="just"/>
            <a:r>
              <a:rPr lang="id-ID" sz="2000" dirty="0"/>
              <a:t>Profesional SDM dihadapkan pada persoalan etika secara terus menerus. </a:t>
            </a:r>
          </a:p>
          <a:p>
            <a:pPr algn="just"/>
            <a:r>
              <a:rPr lang="id-ID" sz="2000" dirty="0"/>
              <a:t>Berdasar sebuh studi, sebagian besar karyawan yang disurvei menjumpai </a:t>
            </a:r>
            <a:r>
              <a:rPr lang="id-ID" sz="2000" u="sng" dirty="0"/>
              <a:t>perilaku yang tidak etis di tempat kerja</a:t>
            </a:r>
            <a:r>
              <a:rPr lang="id-ID" sz="2000" dirty="0"/>
              <a:t>.</a:t>
            </a:r>
          </a:p>
          <a:p>
            <a:pPr algn="just"/>
            <a:r>
              <a:rPr lang="id-ID" sz="2000" dirty="0"/>
              <a:t>Cara menyampaikan persoalan etika di organisasi</a:t>
            </a:r>
          </a:p>
          <a:p>
            <a:pPr marL="0" indent="0" algn="ctr">
              <a:buNone/>
            </a:pPr>
            <a:endParaRPr lang="id-ID" sz="3200" b="1" dirty="0"/>
          </a:p>
        </p:txBody>
      </p:sp>
    </p:spTree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1286609" y="1027664"/>
            <a:ext cx="8661412" cy="5715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d-ID" sz="3200" b="1" dirty="0">
                <a:latin typeface="+mn-lt"/>
              </a:rPr>
              <a:t>Kompetensi dan Karir Manajemen SDM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286612" y="1844680"/>
            <a:ext cx="8661409" cy="350897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d-ID" dirty="0"/>
              <a:t>Peran generalis SDM : seseorang yang memiliki tanggungjawab untuk mengerjakan berbagai aktivitas SDM.</a:t>
            </a:r>
          </a:p>
          <a:p>
            <a:pPr algn="just"/>
            <a:r>
              <a:rPr lang="id-ID" dirty="0"/>
              <a:t>Peran spesialis SDM : seseorang yang memiliki pengetahuan yang luas dan keahlian dalam bidang SDM tertentu.</a:t>
            </a:r>
          </a:p>
        </p:txBody>
      </p:sp>
    </p:spTree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1"/>
          <p:cNvSpPr txBox="1">
            <a:spLocks/>
          </p:cNvSpPr>
          <p:nvPr/>
        </p:nvSpPr>
        <p:spPr>
          <a:xfrm>
            <a:off x="1547861" y="1027664"/>
            <a:ext cx="8661412" cy="5715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d-ID" sz="3200" b="1">
                <a:latin typeface="+mn-lt"/>
              </a:rPr>
              <a:t>Pengetahuan Khusus MSDM</a:t>
            </a:r>
            <a:endParaRPr lang="id-ID" sz="3200" b="1" dirty="0">
              <a:latin typeface="+mn-lt"/>
            </a:endParaRPr>
          </a:p>
        </p:txBody>
      </p:sp>
      <p:sp>
        <p:nvSpPr>
          <p:cNvPr id="37" name="Content Placeholder 2"/>
          <p:cNvSpPr txBox="1">
            <a:spLocks/>
          </p:cNvSpPr>
          <p:nvPr/>
        </p:nvSpPr>
        <p:spPr>
          <a:xfrm>
            <a:off x="1547863" y="2062400"/>
            <a:ext cx="8661409" cy="350897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dirty="0" err="1"/>
              <a:t>Profesional</a:t>
            </a:r>
            <a:r>
              <a:rPr lang="en-US" dirty="0"/>
              <a:t> SDM </a:t>
            </a:r>
            <a:r>
              <a:rPr lang="en-US" dirty="0" err="1"/>
              <a:t>membutuhkan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pengetahuan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pekerjaan</a:t>
            </a:r>
            <a:r>
              <a:rPr lang="en-US" dirty="0"/>
              <a:t>,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,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keuangan</a:t>
            </a:r>
            <a:r>
              <a:rPr lang="en-US" dirty="0"/>
              <a:t>,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statistik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.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kasus</a:t>
            </a:r>
            <a:r>
              <a:rPr lang="en-US" dirty="0"/>
              <a:t>, </a:t>
            </a:r>
            <a:r>
              <a:rPr lang="en-US" dirty="0" err="1"/>
              <a:t>mereka</a:t>
            </a:r>
            <a:r>
              <a:rPr lang="en-US" dirty="0"/>
              <a:t> </a:t>
            </a:r>
            <a:r>
              <a:rPr lang="en-US" dirty="0" err="1"/>
              <a:t>membutuhkan</a:t>
            </a:r>
            <a:r>
              <a:rPr lang="en-US" dirty="0"/>
              <a:t> </a:t>
            </a:r>
            <a:r>
              <a:rPr lang="en-US" dirty="0" err="1"/>
              <a:t>pengetahuan</a:t>
            </a:r>
            <a:r>
              <a:rPr lang="en-US" dirty="0"/>
              <a:t> yang </a:t>
            </a:r>
            <a:r>
              <a:rPr lang="en-US" dirty="0" err="1"/>
              <a:t>ekstensif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peraturan</a:t>
            </a:r>
            <a:r>
              <a:rPr lang="en-US" dirty="0"/>
              <a:t> </a:t>
            </a:r>
            <a:r>
              <a:rPr lang="en-US" dirty="0" err="1"/>
              <a:t>kesetaraan</a:t>
            </a:r>
            <a:r>
              <a:rPr lang="en-US" dirty="0"/>
              <a:t> </a:t>
            </a:r>
            <a:r>
              <a:rPr lang="en-US" dirty="0" err="1"/>
              <a:t>kesempatan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peraturan</a:t>
            </a:r>
            <a:r>
              <a:rPr lang="en-US" dirty="0"/>
              <a:t> </a:t>
            </a:r>
            <a:r>
              <a:rPr lang="en-US" dirty="0" err="1"/>
              <a:t>gaji</a:t>
            </a:r>
            <a:r>
              <a:rPr lang="en-US" dirty="0"/>
              <a:t>/jam.</a:t>
            </a:r>
            <a:endParaRPr lang="id-ID" dirty="0"/>
          </a:p>
        </p:txBody>
      </p:sp>
    </p:spTree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9CC3852-6E1E-4965-B01B-4AD2106606A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86577B9-B939-4ADD-81E1-0F2E3885965F}"/>
              </a:ext>
            </a:extLst>
          </p:cNvPr>
          <p:cNvSpPr txBox="1"/>
          <p:nvPr/>
        </p:nvSpPr>
        <p:spPr>
          <a:xfrm>
            <a:off x="2337313" y="2705725"/>
            <a:ext cx="751737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88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Terima </a:t>
            </a:r>
            <a:r>
              <a:rPr lang="id-ID" sz="8800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400000" scaled="0"/>
                </a:gradFill>
                <a:latin typeface="Aharoni" panose="02010803020104030203" pitchFamily="2" charset="-79"/>
                <a:cs typeface="Aharoni" panose="02010803020104030203" pitchFamily="2" charset="-79"/>
              </a:rPr>
              <a:t>Kasih</a:t>
            </a:r>
            <a:endParaRPr lang="en-US" sz="8800" dirty="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400000" scaled="0"/>
              </a:gra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7C63BB3-F4BC-4BF2-AE73-A3E12E18AED2}"/>
              </a:ext>
            </a:extLst>
          </p:cNvPr>
          <p:cNvGrpSpPr/>
          <p:nvPr/>
        </p:nvGrpSpPr>
        <p:grpSpPr>
          <a:xfrm>
            <a:off x="8077200" y="778933"/>
            <a:ext cx="3123876" cy="5130800"/>
            <a:chOff x="8077200" y="778933"/>
            <a:chExt cx="3123876" cy="5130800"/>
          </a:xfrm>
          <a:solidFill>
            <a:srgbClr val="92D050">
              <a:alpha val="96000"/>
            </a:srgbClr>
          </a:solidFill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87519E3-939F-443F-A2AD-75A9D2B39C76}"/>
                </a:ext>
              </a:extLst>
            </p:cNvPr>
            <p:cNvSpPr/>
            <p:nvPr/>
          </p:nvSpPr>
          <p:spPr>
            <a:xfrm>
              <a:off x="8077200" y="778933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9D95B622-EAF6-40D3-B4A1-F6B704E2076D}"/>
                </a:ext>
              </a:extLst>
            </p:cNvPr>
            <p:cNvSpPr/>
            <p:nvPr/>
          </p:nvSpPr>
          <p:spPr>
            <a:xfrm>
              <a:off x="10888132" y="5749189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0DEAE2C-5E83-4E1D-9533-86A54F0C2AA1}"/>
                </a:ext>
              </a:extLst>
            </p:cNvPr>
            <p:cNvSpPr/>
            <p:nvPr/>
          </p:nvSpPr>
          <p:spPr>
            <a:xfrm>
              <a:off x="11040532" y="2379457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12CF09B-6F44-4BFE-BD5A-259C25F18385}"/>
              </a:ext>
            </a:extLst>
          </p:cNvPr>
          <p:cNvGrpSpPr/>
          <p:nvPr/>
        </p:nvGrpSpPr>
        <p:grpSpPr>
          <a:xfrm>
            <a:off x="1492348" y="752626"/>
            <a:ext cx="3123876" cy="5130800"/>
            <a:chOff x="8077200" y="778933"/>
            <a:chExt cx="3123876" cy="5130800"/>
          </a:xfrm>
          <a:solidFill>
            <a:srgbClr val="92D050">
              <a:alpha val="96000"/>
            </a:srgbClr>
          </a:solidFill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788D09A6-6125-43B2-9A91-9CC0D3AFD975}"/>
                </a:ext>
              </a:extLst>
            </p:cNvPr>
            <p:cNvSpPr/>
            <p:nvPr/>
          </p:nvSpPr>
          <p:spPr>
            <a:xfrm>
              <a:off x="8077200" y="778933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91463BD-82C6-4A4F-9E47-CAF8362EB887}"/>
                </a:ext>
              </a:extLst>
            </p:cNvPr>
            <p:cNvSpPr/>
            <p:nvPr/>
          </p:nvSpPr>
          <p:spPr>
            <a:xfrm>
              <a:off x="10888132" y="5749189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DCC61646-C44F-438F-BA34-310B2EB31BB5}"/>
                </a:ext>
              </a:extLst>
            </p:cNvPr>
            <p:cNvSpPr/>
            <p:nvPr/>
          </p:nvSpPr>
          <p:spPr>
            <a:xfrm>
              <a:off x="11040532" y="2379457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TextBox 1">
            <a:extLst>
              <a:ext uri="{FF2B5EF4-FFF2-40B4-BE49-F238E27FC236}">
                <a16:creationId xmlns:a16="http://schemas.microsoft.com/office/drawing/2014/main" id="{C1A581E8-B2FE-4B95-9788-E391987022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4180344"/>
            <a:ext cx="5867400" cy="267765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Bhayu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Rhama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,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Ph.D</a:t>
            </a: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bhayurhama@fisip.upr.ac.id</a:t>
            </a:r>
          </a:p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  <a:ea typeface="Tahoma" pitchFamily="34" charset="0"/>
                <a:cs typeface="Tahoma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www.bhayurhama.com</a:t>
            </a:r>
            <a:endParaRPr lang="en-US" sz="2400" b="1" dirty="0">
              <a:solidFill>
                <a:schemeClr val="accent2">
                  <a:lumMod val="60000"/>
                  <a:lumOff val="40000"/>
                </a:schemeClr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endParaRPr lang="en-US" sz="2400" b="1" dirty="0">
              <a:solidFill>
                <a:schemeClr val="accent2">
                  <a:lumMod val="60000"/>
                  <a:lumOff val="40000"/>
                </a:schemeClr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defTabSz="914400" eaLnBrk="1" hangingPunct="1"/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Universitas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Palangka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Raya</a:t>
            </a:r>
          </a:p>
          <a:p>
            <a:pPr algn="r" defTabSz="914400" eaLnBrk="1" hangingPunct="1"/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Fakultas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Sosial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dan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Politik</a:t>
            </a: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364806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 Theme">
  <a:themeElements>
    <a:clrScheme name="Custom 3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CCFF"/>
      </a:accent1>
      <a:accent2>
        <a:srgbClr val="00B0F0"/>
      </a:accent2>
      <a:accent3>
        <a:srgbClr val="00CCFF"/>
      </a:accent3>
      <a:accent4>
        <a:srgbClr val="00B0F0"/>
      </a:accent4>
      <a:accent5>
        <a:srgbClr val="00CCFF"/>
      </a:accent5>
      <a:accent6>
        <a:srgbClr val="00B0F0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492</Words>
  <Application>Microsoft Office PowerPoint</Application>
  <PresentationFormat>Widescreen</PresentationFormat>
  <Paragraphs>81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Aharoni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Rani Maranita</dc:creator>
  <cp:lastModifiedBy>bhayu</cp:lastModifiedBy>
  <cp:revision>67</cp:revision>
  <dcterms:created xsi:type="dcterms:W3CDTF">2018-12-02T06:07:05Z</dcterms:created>
  <dcterms:modified xsi:type="dcterms:W3CDTF">2020-09-28T15:04:59Z</dcterms:modified>
</cp:coreProperties>
</file>