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767" r:id="rId2"/>
    <p:sldId id="268" r:id="rId3"/>
    <p:sldId id="280" r:id="rId4"/>
    <p:sldId id="633" r:id="rId5"/>
    <p:sldId id="630" r:id="rId6"/>
    <p:sldId id="634" r:id="rId7"/>
    <p:sldId id="766" r:id="rId8"/>
    <p:sldId id="257" r:id="rId9"/>
    <p:sldId id="262" r:id="rId10"/>
    <p:sldId id="264" r:id="rId11"/>
    <p:sldId id="284" r:id="rId12"/>
    <p:sldId id="11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37" autoAdjust="0"/>
  </p:normalViewPr>
  <p:slideViewPr>
    <p:cSldViewPr snapToGrid="0">
      <p:cViewPr varScale="1">
        <p:scale>
          <a:sx n="82" d="100"/>
          <a:sy n="82" d="100"/>
        </p:scale>
        <p:origin x="81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319FCC-F4F2-4842-92F7-494F2EB5CE2E}" type="datetimeFigureOut">
              <a:rPr lang="en-US" smtClean="0"/>
              <a:t>9/28/2020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0538B-CBBB-419E-8485-BF4A1896AC85}" type="slidenum">
              <a:rPr lang="en-US" smtClean="0"/>
              <a:t>‹#›</a:t>
            </a:fld>
            <a:endParaRPr lang="en-US"/>
          </a:p>
        </p:txBody>
      </p:sp>
    </p:spTree>
    <p:extLst>
      <p:ext uri="{BB962C8B-B14F-4D97-AF65-F5344CB8AC3E}">
        <p14:creationId xmlns:p14="http://schemas.microsoft.com/office/powerpoint/2010/main" val="214363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0538B-CBBB-419E-8485-BF4A1896AC85}" type="slidenum">
              <a:rPr lang="en-US" smtClean="0"/>
              <a:t>2</a:t>
            </a:fld>
            <a:endParaRPr lang="en-US"/>
          </a:p>
        </p:txBody>
      </p:sp>
    </p:spTree>
    <p:extLst>
      <p:ext uri="{BB962C8B-B14F-4D97-AF65-F5344CB8AC3E}">
        <p14:creationId xmlns:p14="http://schemas.microsoft.com/office/powerpoint/2010/main" val="1536595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33FFF8C7-A8DC-4C34-A22E-315180C324F5}" type="slidenum">
              <a:rPr lang="en-US" smtClean="0"/>
              <a:t>6</a:t>
            </a:fld>
            <a:endParaRPr lang="en-US"/>
          </a:p>
        </p:txBody>
      </p:sp>
    </p:spTree>
    <p:extLst>
      <p:ext uri="{BB962C8B-B14F-4D97-AF65-F5344CB8AC3E}">
        <p14:creationId xmlns:p14="http://schemas.microsoft.com/office/powerpoint/2010/main" val="3466803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A00C2EB-693C-40C7-8D39-6CB1085BD1A2}"/>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717071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45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copy 19">
    <p:bg>
      <p:bgPr>
        <a:solidFill>
          <a:srgbClr val="FFFFFF"/>
        </a:solidFill>
        <a:effectLst/>
      </p:bgPr>
    </p:bg>
    <p:spTree>
      <p:nvGrpSpPr>
        <p:cNvPr id="1" name=""/>
        <p:cNvGrpSpPr/>
        <p:nvPr/>
      </p:nvGrpSpPr>
      <p:grpSpPr>
        <a:xfrm>
          <a:off x="0" y="0"/>
          <a:ext cx="0" cy="0"/>
          <a:chOff x="0" y="0"/>
          <a:chExt cx="0" cy="0"/>
        </a:xfrm>
      </p:grpSpPr>
      <p:sp>
        <p:nvSpPr>
          <p:cNvPr id="190" name="drop.png"/>
          <p:cNvSpPr>
            <a:spLocks noGrp="1"/>
          </p:cNvSpPr>
          <p:nvPr>
            <p:ph type="pic" idx="13"/>
          </p:nvPr>
        </p:nvSpPr>
        <p:spPr>
          <a:xfrm>
            <a:off x="-1" y="-2117"/>
            <a:ext cx="12192001" cy="4426060"/>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33117665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copy 3">
    <p:bg>
      <p:bgPr>
        <a:solidFill>
          <a:srgbClr val="FFFFFF"/>
        </a:solidFill>
        <a:effectLst/>
      </p:bgPr>
    </p:bg>
    <p:spTree>
      <p:nvGrpSpPr>
        <p:cNvPr id="1" name=""/>
        <p:cNvGrpSpPr/>
        <p:nvPr/>
      </p:nvGrpSpPr>
      <p:grpSpPr>
        <a:xfrm>
          <a:off x="0" y="0"/>
          <a:ext cx="0" cy="0"/>
          <a:chOff x="0" y="0"/>
          <a:chExt cx="0" cy="0"/>
        </a:xfrm>
      </p:grpSpPr>
      <p:sp>
        <p:nvSpPr>
          <p:cNvPr id="43" name="Rectangle"/>
          <p:cNvSpPr/>
          <p:nvPr/>
        </p:nvSpPr>
        <p:spPr>
          <a:xfrm>
            <a:off x="823306" y="2318483"/>
            <a:ext cx="3359821" cy="3651239"/>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4" name="Rectangle"/>
          <p:cNvSpPr/>
          <p:nvPr/>
        </p:nvSpPr>
        <p:spPr>
          <a:xfrm>
            <a:off x="4418579"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5" name="Rectangle"/>
          <p:cNvSpPr/>
          <p:nvPr/>
        </p:nvSpPr>
        <p:spPr>
          <a:xfrm>
            <a:off x="8013851" y="2318483"/>
            <a:ext cx="3359821" cy="3651251"/>
          </a:xfrm>
          <a:prstGeom prst="rect">
            <a:avLst/>
          </a:prstGeom>
          <a:solidFill>
            <a:srgbClr val="FFFFFF"/>
          </a:solidFill>
          <a:ln w="25400">
            <a:noFill/>
            <a:miter lim="400000"/>
          </a:ln>
          <a:effectLst>
            <a:outerShdw blurRad="495300" dist="117471" dir="2714754" rotWithShape="0">
              <a:srgbClr val="000000">
                <a:alpha val="4507"/>
              </a:srgbClr>
            </a:outerShdw>
          </a:effectLst>
        </p:spPr>
        <p:txBody>
          <a:bodyPr lIns="0" tIns="0" rIns="0" bIns="0" anchor="ctr"/>
          <a:lstStyle/>
          <a:p>
            <a:pPr>
              <a:defRPr sz="2200" b="0">
                <a:solidFill>
                  <a:srgbClr val="FFFFFF"/>
                </a:solidFill>
                <a:latin typeface="+mj-lt"/>
                <a:ea typeface="+mj-ea"/>
                <a:cs typeface="+mj-cs"/>
                <a:sym typeface="Roboto Slab Regular"/>
              </a:defRPr>
            </a:pPr>
            <a:endParaRPr sz="1100"/>
          </a:p>
        </p:txBody>
      </p:sp>
      <p:sp>
        <p:nvSpPr>
          <p:cNvPr id="46" name="drop.png"/>
          <p:cNvSpPr>
            <a:spLocks noGrp="1"/>
          </p:cNvSpPr>
          <p:nvPr>
            <p:ph type="pic" sz="quarter" idx="13"/>
          </p:nvPr>
        </p:nvSpPr>
        <p:spPr>
          <a:xfrm>
            <a:off x="818329"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7" name="drop.png"/>
          <p:cNvSpPr>
            <a:spLocks noGrp="1"/>
          </p:cNvSpPr>
          <p:nvPr>
            <p:ph type="pic" sz="quarter" idx="14"/>
          </p:nvPr>
        </p:nvSpPr>
        <p:spPr>
          <a:xfrm>
            <a:off x="4410887"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
        <p:nvSpPr>
          <p:cNvPr id="48" name="drop.png"/>
          <p:cNvSpPr>
            <a:spLocks noGrp="1"/>
          </p:cNvSpPr>
          <p:nvPr>
            <p:ph type="pic" sz="quarter" idx="15"/>
          </p:nvPr>
        </p:nvSpPr>
        <p:spPr>
          <a:xfrm>
            <a:off x="8003445" y="2319797"/>
            <a:ext cx="3362504" cy="1659510"/>
          </a:xfrm>
          <a:prstGeom prst="rect">
            <a:avLst/>
          </a:prstGeom>
          <a:solidFill>
            <a:schemeClr val="bg2">
              <a:lumMod val="90000"/>
            </a:schemeClr>
          </a:solidFill>
        </p:spPr>
        <p:txBody>
          <a:bodyPr lIns="91439" tIns="45719" rIns="91439" bIns="45719" anchor="t">
            <a:noAutofit/>
          </a:bodyPr>
          <a:lstStyle>
            <a:lvl1pPr marL="0" indent="0">
              <a:buNone/>
              <a:defRPr/>
            </a:lvl1pPr>
          </a:lstStyle>
          <a:p>
            <a:endParaRPr/>
          </a:p>
        </p:txBody>
      </p:sp>
    </p:spTree>
    <p:extLst>
      <p:ext uri="{BB962C8B-B14F-4D97-AF65-F5344CB8AC3E}">
        <p14:creationId xmlns:p14="http://schemas.microsoft.com/office/powerpoint/2010/main" val="135457055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copy 4">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0FB656-9409-4586-90BC-DFD8AD9941D7}"/>
              </a:ext>
            </a:extLst>
          </p:cNvPr>
          <p:cNvSpPr/>
          <p:nvPr userDrawn="1"/>
        </p:nvSpPr>
        <p:spPr>
          <a:xfrm>
            <a:off x="8180107" y="0"/>
            <a:ext cx="4011893" cy="6858000"/>
          </a:xfrm>
          <a:prstGeom prst="rect">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rop.png"/>
          <p:cNvSpPr>
            <a:spLocks noGrp="1"/>
          </p:cNvSpPr>
          <p:nvPr>
            <p:ph type="pic" sz="quarter" idx="14"/>
          </p:nvPr>
        </p:nvSpPr>
        <p:spPr>
          <a:xfrm>
            <a:off x="8180107" y="1020923"/>
            <a:ext cx="3145899" cy="2330725"/>
          </a:xfrm>
          <a:prstGeom prst="rect">
            <a:avLst/>
          </a:prstGeom>
          <a:solidFill>
            <a:schemeClr val="bg2">
              <a:lumMod val="90000"/>
            </a:schemeClr>
          </a:solidFill>
        </p:spPr>
        <p:txBody>
          <a:bodyPr lIns="91439" tIns="45719" rIns="91439" bIns="45719" anchor="t">
            <a:noAutofit/>
          </a:bodyPr>
          <a:lstStyle/>
          <a:p>
            <a:endParaRPr/>
          </a:p>
        </p:txBody>
      </p:sp>
      <p:sp>
        <p:nvSpPr>
          <p:cNvPr id="59" name="drop.png"/>
          <p:cNvSpPr>
            <a:spLocks noGrp="1"/>
          </p:cNvSpPr>
          <p:nvPr>
            <p:ph type="pic" sz="quarter" idx="15"/>
          </p:nvPr>
        </p:nvSpPr>
        <p:spPr>
          <a:xfrm>
            <a:off x="4858789" y="3536833"/>
            <a:ext cx="6467218" cy="2330724"/>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178601490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copy 17">
    <p:bg>
      <p:bgPr>
        <a:solidFill>
          <a:srgbClr val="FFFFFF"/>
        </a:solidFill>
        <a:effectLst/>
      </p:bgPr>
    </p:bg>
    <p:spTree>
      <p:nvGrpSpPr>
        <p:cNvPr id="1" name=""/>
        <p:cNvGrpSpPr/>
        <p:nvPr/>
      </p:nvGrpSpPr>
      <p:grpSpPr>
        <a:xfrm>
          <a:off x="0" y="0"/>
          <a:ext cx="0" cy="0"/>
          <a:chOff x="0" y="0"/>
          <a:chExt cx="0" cy="0"/>
        </a:xfrm>
      </p:grpSpPr>
      <p:sp>
        <p:nvSpPr>
          <p:cNvPr id="173" name="drop.png"/>
          <p:cNvSpPr>
            <a:spLocks noGrp="1"/>
          </p:cNvSpPr>
          <p:nvPr>
            <p:ph type="pic" sz="quarter" idx="13"/>
          </p:nvPr>
        </p:nvSpPr>
        <p:spPr>
          <a:xfrm>
            <a:off x="0" y="2044250"/>
            <a:ext cx="3258982" cy="4402270"/>
          </a:xfrm>
          <a:prstGeom prst="rect">
            <a:avLst/>
          </a:prstGeom>
          <a:solidFill>
            <a:schemeClr val="bg2">
              <a:lumMod val="90000"/>
            </a:schemeClr>
          </a:solidFill>
        </p:spPr>
        <p:txBody>
          <a:bodyPr lIns="91439" tIns="45719" rIns="91439" bIns="45719" anchor="t">
            <a:noAutofit/>
          </a:bodyPr>
          <a:lstStyle/>
          <a:p>
            <a:endParaRPr/>
          </a:p>
        </p:txBody>
      </p:sp>
      <p:sp>
        <p:nvSpPr>
          <p:cNvPr id="174" name="drop.png"/>
          <p:cNvSpPr>
            <a:spLocks noGrp="1"/>
          </p:cNvSpPr>
          <p:nvPr>
            <p:ph type="pic" sz="quarter" idx="14"/>
          </p:nvPr>
        </p:nvSpPr>
        <p:spPr>
          <a:xfrm>
            <a:off x="3545062" y="0"/>
            <a:ext cx="3236739" cy="3535239"/>
          </a:xfrm>
          <a:prstGeom prst="rect">
            <a:avLst/>
          </a:prstGeom>
          <a:solidFill>
            <a:schemeClr val="bg2">
              <a:lumMod val="90000"/>
            </a:schemeClr>
          </a:solidFill>
        </p:spPr>
        <p:txBody>
          <a:bodyPr lIns="91439" tIns="45719" rIns="91439" bIns="45719" anchor="t">
            <a:noAutofit/>
          </a:bodyPr>
          <a:lstStyle/>
          <a:p>
            <a:endParaRPr/>
          </a:p>
        </p:txBody>
      </p:sp>
    </p:spTree>
    <p:extLst>
      <p:ext uri="{BB962C8B-B14F-4D97-AF65-F5344CB8AC3E}">
        <p14:creationId xmlns:p14="http://schemas.microsoft.com/office/powerpoint/2010/main" val="24020194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D652736-F4D7-4176-9687-C28ADB913319}"/>
              </a:ext>
            </a:extLst>
          </p:cNvPr>
          <p:cNvSpPr>
            <a:spLocks noGrp="1"/>
          </p:cNvSpPr>
          <p:nvPr>
            <p:ph type="pic" sz="quarter" idx="10"/>
          </p:nvPr>
        </p:nvSpPr>
        <p:spPr>
          <a:xfrm>
            <a:off x="0" y="0"/>
            <a:ext cx="12192000" cy="3638550"/>
          </a:xfrm>
          <a:custGeom>
            <a:avLst/>
            <a:gdLst>
              <a:gd name="connsiteX0" fmla="*/ 0 w 12192000"/>
              <a:gd name="connsiteY0" fmla="*/ 0 h 3638550"/>
              <a:gd name="connsiteX1" fmla="*/ 12192000 w 12192000"/>
              <a:gd name="connsiteY1" fmla="*/ 0 h 3638550"/>
              <a:gd name="connsiteX2" fmla="*/ 12192000 w 12192000"/>
              <a:gd name="connsiteY2" fmla="*/ 3638550 h 3638550"/>
              <a:gd name="connsiteX3" fmla="*/ 0 w 12192000"/>
              <a:gd name="connsiteY3" fmla="*/ 3638550 h 3638550"/>
            </a:gdLst>
            <a:ahLst/>
            <a:cxnLst>
              <a:cxn ang="0">
                <a:pos x="connsiteX0" y="connsiteY0"/>
              </a:cxn>
              <a:cxn ang="0">
                <a:pos x="connsiteX1" y="connsiteY1"/>
              </a:cxn>
              <a:cxn ang="0">
                <a:pos x="connsiteX2" y="connsiteY2"/>
              </a:cxn>
              <a:cxn ang="0">
                <a:pos x="connsiteX3" y="connsiteY3"/>
              </a:cxn>
            </a:cxnLst>
            <a:rect l="l" t="t" r="r" b="b"/>
            <a:pathLst>
              <a:path w="12192000" h="3638550">
                <a:moveTo>
                  <a:pt x="0" y="0"/>
                </a:moveTo>
                <a:lnTo>
                  <a:pt x="12192000" y="0"/>
                </a:lnTo>
                <a:lnTo>
                  <a:pt x="12192000" y="3638550"/>
                </a:lnTo>
                <a:lnTo>
                  <a:pt x="0" y="3638550"/>
                </a:lnTo>
                <a:close/>
              </a:path>
            </a:pathLst>
          </a:custGeom>
          <a:noFill/>
        </p:spPr>
        <p:txBody>
          <a:bodyPr wrap="square">
            <a:noAutofit/>
          </a:bodyPr>
          <a:lstStyle>
            <a:lvl1pPr>
              <a:defRPr sz="800"/>
            </a:lvl1pPr>
          </a:lstStyle>
          <a:p>
            <a:endParaRPr lang="en-US"/>
          </a:p>
        </p:txBody>
      </p:sp>
    </p:spTree>
    <p:extLst>
      <p:ext uri="{BB962C8B-B14F-4D97-AF65-F5344CB8AC3E}">
        <p14:creationId xmlns:p14="http://schemas.microsoft.com/office/powerpoint/2010/main" val="2994241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0_Blank">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5568288" cy="6857999"/>
          </a:xfrm>
          <a:custGeom>
            <a:avLst/>
            <a:gdLst>
              <a:gd name="connsiteX0" fmla="*/ 0 w 5568288"/>
              <a:gd name="connsiteY0" fmla="*/ 4287077 h 6857999"/>
              <a:gd name="connsiteX1" fmla="*/ 2394392 w 5568288"/>
              <a:gd name="connsiteY1" fmla="*/ 4287077 h 6857999"/>
              <a:gd name="connsiteX2" fmla="*/ 2394392 w 5568288"/>
              <a:gd name="connsiteY2" fmla="*/ 6857999 h 6857999"/>
              <a:gd name="connsiteX3" fmla="*/ 0 w 5568288"/>
              <a:gd name="connsiteY3" fmla="*/ 6857999 h 6857999"/>
              <a:gd name="connsiteX4" fmla="*/ 2653638 w 5568288"/>
              <a:gd name="connsiteY4" fmla="*/ 1866901 h 6857999"/>
              <a:gd name="connsiteX5" fmla="*/ 5568288 w 5568288"/>
              <a:gd name="connsiteY5" fmla="*/ 1866901 h 6857999"/>
              <a:gd name="connsiteX6" fmla="*/ 5568288 w 5568288"/>
              <a:gd name="connsiteY6" fmla="*/ 6857999 h 6857999"/>
              <a:gd name="connsiteX7" fmla="*/ 2653638 w 5568288"/>
              <a:gd name="connsiteY7" fmla="*/ 6857999 h 6857999"/>
              <a:gd name="connsiteX8" fmla="*/ 0 w 5568288"/>
              <a:gd name="connsiteY8" fmla="*/ 0 h 6857999"/>
              <a:gd name="connsiteX9" fmla="*/ 516340 w 5568288"/>
              <a:gd name="connsiteY9" fmla="*/ 0 h 6857999"/>
              <a:gd name="connsiteX10" fmla="*/ 2407928 w 5568288"/>
              <a:gd name="connsiteY10" fmla="*/ 0 h 6857999"/>
              <a:gd name="connsiteX11" fmla="*/ 2924268 w 5568288"/>
              <a:gd name="connsiteY11" fmla="*/ 0 h 6857999"/>
              <a:gd name="connsiteX12" fmla="*/ 2924268 w 5568288"/>
              <a:gd name="connsiteY12" fmla="*/ 1685497 h 6857999"/>
              <a:gd name="connsiteX13" fmla="*/ 2407928 w 5568288"/>
              <a:gd name="connsiteY13" fmla="*/ 1685497 h 6857999"/>
              <a:gd name="connsiteX14" fmla="*/ 2407928 w 5568288"/>
              <a:gd name="connsiteY14" fmla="*/ 4114800 h 6857999"/>
              <a:gd name="connsiteX15" fmla="*/ 0 w 5568288"/>
              <a:gd name="connsiteY15" fmla="*/ 41148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8288" h="6857999">
                <a:moveTo>
                  <a:pt x="0" y="4287077"/>
                </a:moveTo>
                <a:lnTo>
                  <a:pt x="2394392" y="4287077"/>
                </a:lnTo>
                <a:lnTo>
                  <a:pt x="2394392" y="6857999"/>
                </a:lnTo>
                <a:lnTo>
                  <a:pt x="0" y="6857999"/>
                </a:lnTo>
                <a:close/>
                <a:moveTo>
                  <a:pt x="2653638" y="1866901"/>
                </a:moveTo>
                <a:lnTo>
                  <a:pt x="5568288" y="1866901"/>
                </a:lnTo>
                <a:lnTo>
                  <a:pt x="5568288" y="6857999"/>
                </a:lnTo>
                <a:lnTo>
                  <a:pt x="2653638" y="6857999"/>
                </a:lnTo>
                <a:close/>
                <a:moveTo>
                  <a:pt x="0" y="0"/>
                </a:moveTo>
                <a:lnTo>
                  <a:pt x="516340" y="0"/>
                </a:lnTo>
                <a:lnTo>
                  <a:pt x="2407928" y="0"/>
                </a:lnTo>
                <a:lnTo>
                  <a:pt x="2924268" y="0"/>
                </a:lnTo>
                <a:lnTo>
                  <a:pt x="2924268" y="1685497"/>
                </a:lnTo>
                <a:lnTo>
                  <a:pt x="2407928" y="1685497"/>
                </a:lnTo>
                <a:lnTo>
                  <a:pt x="2407928" y="4114800"/>
                </a:lnTo>
                <a:lnTo>
                  <a:pt x="0" y="411480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361389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4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251818" y="630777"/>
            <a:ext cx="4916889" cy="5596445"/>
          </a:xfrm>
          <a:custGeom>
            <a:avLst/>
            <a:gdLst>
              <a:gd name="connsiteX0" fmla="*/ 4045768 w 4916889"/>
              <a:gd name="connsiteY0" fmla="*/ 3658076 h 5596445"/>
              <a:gd name="connsiteX1" fmla="*/ 4909216 w 4916889"/>
              <a:gd name="connsiteY1" fmla="*/ 3658346 h 5596445"/>
              <a:gd name="connsiteX2" fmla="*/ 4908946 w 4916889"/>
              <a:gd name="connsiteY2" fmla="*/ 4521796 h 5596445"/>
              <a:gd name="connsiteX3" fmla="*/ 4045497 w 4916889"/>
              <a:gd name="connsiteY3" fmla="*/ 4521524 h 5596445"/>
              <a:gd name="connsiteX4" fmla="*/ 2021278 w 4916889"/>
              <a:gd name="connsiteY4" fmla="*/ 3657270 h 5596445"/>
              <a:gd name="connsiteX5" fmla="*/ 3959846 w 4916889"/>
              <a:gd name="connsiteY5" fmla="*/ 3657877 h 5596445"/>
              <a:gd name="connsiteX6" fmla="*/ 3959239 w 4916889"/>
              <a:gd name="connsiteY6" fmla="*/ 5596445 h 5596445"/>
              <a:gd name="connsiteX7" fmla="*/ 2020671 w 4916889"/>
              <a:gd name="connsiteY7" fmla="*/ 5595837 h 5596445"/>
              <a:gd name="connsiteX8" fmla="*/ 1161889 w 4916889"/>
              <a:gd name="connsiteY8" fmla="*/ 3652280 h 5596445"/>
              <a:gd name="connsiteX9" fmla="*/ 1932753 w 4916889"/>
              <a:gd name="connsiteY9" fmla="*/ 3652521 h 5596445"/>
              <a:gd name="connsiteX10" fmla="*/ 1932515 w 4916889"/>
              <a:gd name="connsiteY10" fmla="*/ 4410179 h 5596445"/>
              <a:gd name="connsiteX11" fmla="*/ 1161651 w 4916889"/>
              <a:gd name="connsiteY11" fmla="*/ 4409937 h 5596445"/>
              <a:gd name="connsiteX12" fmla="*/ 2020659 w 4916889"/>
              <a:gd name="connsiteY12" fmla="*/ 1673491 h 5596445"/>
              <a:gd name="connsiteX13" fmla="*/ 4916889 w 4916889"/>
              <a:gd name="connsiteY13" fmla="*/ 1674399 h 5596445"/>
              <a:gd name="connsiteX14" fmla="*/ 4916295 w 4916889"/>
              <a:gd name="connsiteY14" fmla="*/ 3571860 h 5596445"/>
              <a:gd name="connsiteX15" fmla="*/ 2020065 w 4916889"/>
              <a:gd name="connsiteY15" fmla="*/ 3570951 h 5596445"/>
              <a:gd name="connsiteX16" fmla="*/ 595 w 4916889"/>
              <a:gd name="connsiteY16" fmla="*/ 1667378 h 5596445"/>
              <a:gd name="connsiteX17" fmla="*/ 1931131 w 4916889"/>
              <a:gd name="connsiteY17" fmla="*/ 1667984 h 5596445"/>
              <a:gd name="connsiteX18" fmla="*/ 1930537 w 4916889"/>
              <a:gd name="connsiteY18" fmla="*/ 3565444 h 5596445"/>
              <a:gd name="connsiteX19" fmla="*/ 0 w 4916889"/>
              <a:gd name="connsiteY19" fmla="*/ 3564838 h 5596445"/>
              <a:gd name="connsiteX20" fmla="*/ 1168830 w 4916889"/>
              <a:gd name="connsiteY20" fmla="*/ 817467 h 5596445"/>
              <a:gd name="connsiteX21" fmla="*/ 1939694 w 4916889"/>
              <a:gd name="connsiteY21" fmla="*/ 817708 h 5596445"/>
              <a:gd name="connsiteX22" fmla="*/ 1939456 w 4916889"/>
              <a:gd name="connsiteY22" fmla="*/ 1575365 h 5596445"/>
              <a:gd name="connsiteX23" fmla="*/ 1168592 w 4916889"/>
              <a:gd name="connsiteY23" fmla="*/ 1575123 h 5596445"/>
              <a:gd name="connsiteX24" fmla="*/ 2037158 w 4916889"/>
              <a:gd name="connsiteY24" fmla="*/ 0 h 5596445"/>
              <a:gd name="connsiteX25" fmla="*/ 3616249 w 4916889"/>
              <a:gd name="connsiteY25" fmla="*/ 495 h 5596445"/>
              <a:gd name="connsiteX26" fmla="*/ 3615754 w 4916889"/>
              <a:gd name="connsiteY26" fmla="*/ 1579586 h 5596445"/>
              <a:gd name="connsiteX27" fmla="*/ 2036664 w 4916889"/>
              <a:gd name="connsiteY27" fmla="*/ 1579090 h 55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16889" h="5596445">
                <a:moveTo>
                  <a:pt x="4045768" y="3658076"/>
                </a:moveTo>
                <a:lnTo>
                  <a:pt x="4909216" y="3658346"/>
                </a:lnTo>
                <a:lnTo>
                  <a:pt x="4908946" y="4521796"/>
                </a:lnTo>
                <a:lnTo>
                  <a:pt x="4045497" y="4521524"/>
                </a:lnTo>
                <a:close/>
                <a:moveTo>
                  <a:pt x="2021278" y="3657270"/>
                </a:moveTo>
                <a:lnTo>
                  <a:pt x="3959846" y="3657877"/>
                </a:lnTo>
                <a:lnTo>
                  <a:pt x="3959239" y="5596445"/>
                </a:lnTo>
                <a:lnTo>
                  <a:pt x="2020671" y="5595837"/>
                </a:lnTo>
                <a:close/>
                <a:moveTo>
                  <a:pt x="1161889" y="3652280"/>
                </a:moveTo>
                <a:lnTo>
                  <a:pt x="1932753" y="3652521"/>
                </a:lnTo>
                <a:lnTo>
                  <a:pt x="1932515" y="4410179"/>
                </a:lnTo>
                <a:lnTo>
                  <a:pt x="1161651" y="4409937"/>
                </a:lnTo>
                <a:close/>
                <a:moveTo>
                  <a:pt x="2020659" y="1673491"/>
                </a:moveTo>
                <a:lnTo>
                  <a:pt x="4916889" y="1674399"/>
                </a:lnTo>
                <a:lnTo>
                  <a:pt x="4916295" y="3571860"/>
                </a:lnTo>
                <a:lnTo>
                  <a:pt x="2020065" y="3570951"/>
                </a:lnTo>
                <a:close/>
                <a:moveTo>
                  <a:pt x="595" y="1667378"/>
                </a:moveTo>
                <a:lnTo>
                  <a:pt x="1931131" y="1667984"/>
                </a:lnTo>
                <a:lnTo>
                  <a:pt x="1930537" y="3565444"/>
                </a:lnTo>
                <a:lnTo>
                  <a:pt x="0" y="3564838"/>
                </a:lnTo>
                <a:close/>
                <a:moveTo>
                  <a:pt x="1168830" y="817467"/>
                </a:moveTo>
                <a:lnTo>
                  <a:pt x="1939694" y="817708"/>
                </a:lnTo>
                <a:lnTo>
                  <a:pt x="1939456" y="1575365"/>
                </a:lnTo>
                <a:lnTo>
                  <a:pt x="1168592" y="1575123"/>
                </a:lnTo>
                <a:close/>
                <a:moveTo>
                  <a:pt x="2037158" y="0"/>
                </a:moveTo>
                <a:lnTo>
                  <a:pt x="3616249" y="495"/>
                </a:lnTo>
                <a:lnTo>
                  <a:pt x="3615754" y="1579586"/>
                </a:lnTo>
                <a:lnTo>
                  <a:pt x="2036664" y="1579090"/>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191160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3_Blank">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9F68F03C-01BD-42EA-A003-7175F08961F3}"/>
              </a:ext>
            </a:extLst>
          </p:cNvPr>
          <p:cNvSpPr/>
          <p:nvPr userDrawn="1"/>
        </p:nvSpPr>
        <p:spPr>
          <a:xfrm>
            <a:off x="1610832" y="1156675"/>
            <a:ext cx="4544647" cy="4544647"/>
          </a:xfrm>
          <a:prstGeom prst="ellipse">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1030232" y="403381"/>
            <a:ext cx="5705848" cy="6051237"/>
          </a:xfrm>
          <a:custGeom>
            <a:avLst/>
            <a:gdLst>
              <a:gd name="connsiteX0" fmla="*/ 1343449 w 4461827"/>
              <a:gd name="connsiteY0" fmla="*/ 5092249 h 6051237"/>
              <a:gd name="connsiteX1" fmla="*/ 1801194 w 4461827"/>
              <a:gd name="connsiteY1" fmla="*/ 5092249 h 6051237"/>
              <a:gd name="connsiteX2" fmla="*/ 1801194 w 4461827"/>
              <a:gd name="connsiteY2" fmla="*/ 5675093 h 6051237"/>
              <a:gd name="connsiteX3" fmla="*/ 1343449 w 4461827"/>
              <a:gd name="connsiteY3" fmla="*/ 5675093 h 6051237"/>
              <a:gd name="connsiteX4" fmla="*/ 1915802 w 4461827"/>
              <a:gd name="connsiteY4" fmla="*/ 5092248 h 6051237"/>
              <a:gd name="connsiteX5" fmla="*/ 2867940 w 4461827"/>
              <a:gd name="connsiteY5" fmla="*/ 5092248 h 6051237"/>
              <a:gd name="connsiteX6" fmla="*/ 2867940 w 4461827"/>
              <a:gd name="connsiteY6" fmla="*/ 6051237 h 6051237"/>
              <a:gd name="connsiteX7" fmla="*/ 1915802 w 4461827"/>
              <a:gd name="connsiteY7" fmla="*/ 6051237 h 6051237"/>
              <a:gd name="connsiteX8" fmla="*/ 355352 w 4461827"/>
              <a:gd name="connsiteY8" fmla="*/ 4794469 h 6051237"/>
              <a:gd name="connsiteX9" fmla="*/ 1228841 w 4461827"/>
              <a:gd name="connsiteY9" fmla="*/ 4794469 h 6051237"/>
              <a:gd name="connsiteX10" fmla="*/ 1228841 w 4461827"/>
              <a:gd name="connsiteY10" fmla="*/ 5674242 h 6051237"/>
              <a:gd name="connsiteX11" fmla="*/ 355352 w 4461827"/>
              <a:gd name="connsiteY11" fmla="*/ 5674242 h 6051237"/>
              <a:gd name="connsiteX12" fmla="*/ 2982548 w 4461827"/>
              <a:gd name="connsiteY12" fmla="*/ 4369328 h 6051237"/>
              <a:gd name="connsiteX13" fmla="*/ 3934687 w 4461827"/>
              <a:gd name="connsiteY13" fmla="*/ 4369328 h 6051237"/>
              <a:gd name="connsiteX14" fmla="*/ 3934687 w 4461827"/>
              <a:gd name="connsiteY14" fmla="*/ 5328317 h 6051237"/>
              <a:gd name="connsiteX15" fmla="*/ 2982548 w 4461827"/>
              <a:gd name="connsiteY15" fmla="*/ 5328317 h 6051237"/>
              <a:gd name="connsiteX16" fmla="*/ 0 w 4461827"/>
              <a:gd name="connsiteY16" fmla="*/ 3445265 h 6051237"/>
              <a:gd name="connsiteX17" fmla="*/ 1228841 w 4461827"/>
              <a:gd name="connsiteY17" fmla="*/ 3445265 h 6051237"/>
              <a:gd name="connsiteX18" fmla="*/ 1228841 w 4461827"/>
              <a:gd name="connsiteY18" fmla="*/ 4682947 h 6051237"/>
              <a:gd name="connsiteX19" fmla="*/ 0 w 4461827"/>
              <a:gd name="connsiteY19" fmla="*/ 4682947 h 6051237"/>
              <a:gd name="connsiteX20" fmla="*/ 1343449 w 4461827"/>
              <a:gd name="connsiteY20" fmla="*/ 3440211 h 6051237"/>
              <a:gd name="connsiteX21" fmla="*/ 2867940 w 4461827"/>
              <a:gd name="connsiteY21" fmla="*/ 3440211 h 6051237"/>
              <a:gd name="connsiteX22" fmla="*/ 2867940 w 4461827"/>
              <a:gd name="connsiteY22" fmla="*/ 4975671 h 6051237"/>
              <a:gd name="connsiteX23" fmla="*/ 1343449 w 4461827"/>
              <a:gd name="connsiteY23" fmla="*/ 4975671 h 6051237"/>
              <a:gd name="connsiteX24" fmla="*/ 2982548 w 4461827"/>
              <a:gd name="connsiteY24" fmla="*/ 2989610 h 6051237"/>
              <a:gd name="connsiteX25" fmla="*/ 4207986 w 4461827"/>
              <a:gd name="connsiteY25" fmla="*/ 2989610 h 6051237"/>
              <a:gd name="connsiteX26" fmla="*/ 4207986 w 4461827"/>
              <a:gd name="connsiteY26" fmla="*/ 4223864 h 6051237"/>
              <a:gd name="connsiteX27" fmla="*/ 2982548 w 4461827"/>
              <a:gd name="connsiteY27" fmla="*/ 4223864 h 6051237"/>
              <a:gd name="connsiteX28" fmla="*/ 1642503 w 4461827"/>
              <a:gd name="connsiteY28" fmla="*/ 2089381 h 6051237"/>
              <a:gd name="connsiteX29" fmla="*/ 2867940 w 4461827"/>
              <a:gd name="connsiteY29" fmla="*/ 2089381 h 6051237"/>
              <a:gd name="connsiteX30" fmla="*/ 2867940 w 4461827"/>
              <a:gd name="connsiteY30" fmla="*/ 3323634 h 6051237"/>
              <a:gd name="connsiteX31" fmla="*/ 1642503 w 4461827"/>
              <a:gd name="connsiteY31" fmla="*/ 3323634 h 6051237"/>
              <a:gd name="connsiteX32" fmla="*/ 48616 w 4461827"/>
              <a:gd name="connsiteY32" fmla="*/ 1843823 h 6051237"/>
              <a:gd name="connsiteX33" fmla="*/ 1527895 w 4461827"/>
              <a:gd name="connsiteY33" fmla="*/ 1843823 h 6051237"/>
              <a:gd name="connsiteX34" fmla="*/ 1527895 w 4461827"/>
              <a:gd name="connsiteY34" fmla="*/ 3333743 h 6051237"/>
              <a:gd name="connsiteX35" fmla="*/ 48616 w 4461827"/>
              <a:gd name="connsiteY35" fmla="*/ 3333743 h 6051237"/>
              <a:gd name="connsiteX36" fmla="*/ 2982548 w 4461827"/>
              <a:gd name="connsiteY36" fmla="*/ 1354224 h 6051237"/>
              <a:gd name="connsiteX37" fmla="*/ 4461827 w 4461827"/>
              <a:gd name="connsiteY37" fmla="*/ 1354224 h 6051237"/>
              <a:gd name="connsiteX38" fmla="*/ 4461827 w 4461827"/>
              <a:gd name="connsiteY38" fmla="*/ 2844145 h 6051237"/>
              <a:gd name="connsiteX39" fmla="*/ 2982548 w 4461827"/>
              <a:gd name="connsiteY39" fmla="*/ 2844145 h 6051237"/>
              <a:gd name="connsiteX40" fmla="*/ 2109353 w 4461827"/>
              <a:gd name="connsiteY40" fmla="*/ 1208759 h 6051237"/>
              <a:gd name="connsiteX41" fmla="*/ 2867941 w 4461827"/>
              <a:gd name="connsiteY41" fmla="*/ 1208759 h 6051237"/>
              <a:gd name="connsiteX42" fmla="*/ 2867941 w 4461827"/>
              <a:gd name="connsiteY42" fmla="*/ 1972804 h 6051237"/>
              <a:gd name="connsiteX43" fmla="*/ 2109353 w 4461827"/>
              <a:gd name="connsiteY43" fmla="*/ 1972804 h 6051237"/>
              <a:gd name="connsiteX44" fmla="*/ 1642503 w 4461827"/>
              <a:gd name="connsiteY44" fmla="*/ 1208759 h 6051237"/>
              <a:gd name="connsiteX45" fmla="*/ 1985640 w 4461827"/>
              <a:gd name="connsiteY45" fmla="*/ 1208759 h 6051237"/>
              <a:gd name="connsiteX46" fmla="*/ 1985640 w 4461827"/>
              <a:gd name="connsiteY46" fmla="*/ 1972804 h 6051237"/>
              <a:gd name="connsiteX47" fmla="*/ 1642503 w 4461827"/>
              <a:gd name="connsiteY47" fmla="*/ 1972804 h 6051237"/>
              <a:gd name="connsiteX48" fmla="*/ 302457 w 4461827"/>
              <a:gd name="connsiteY48" fmla="*/ 640117 h 6051237"/>
              <a:gd name="connsiteX49" fmla="*/ 1527895 w 4461827"/>
              <a:gd name="connsiteY49" fmla="*/ 640117 h 6051237"/>
              <a:gd name="connsiteX50" fmla="*/ 1527895 w 4461827"/>
              <a:gd name="connsiteY50" fmla="*/ 1732299 h 6051237"/>
              <a:gd name="connsiteX51" fmla="*/ 302457 w 4461827"/>
              <a:gd name="connsiteY51" fmla="*/ 1732299 h 6051237"/>
              <a:gd name="connsiteX52" fmla="*/ 2982548 w 4461827"/>
              <a:gd name="connsiteY52" fmla="*/ 249770 h 6051237"/>
              <a:gd name="connsiteX53" fmla="*/ 3934687 w 4461827"/>
              <a:gd name="connsiteY53" fmla="*/ 249770 h 6051237"/>
              <a:gd name="connsiteX54" fmla="*/ 3934687 w 4461827"/>
              <a:gd name="connsiteY54" fmla="*/ 1208759 h 6051237"/>
              <a:gd name="connsiteX55" fmla="*/ 2982548 w 4461827"/>
              <a:gd name="connsiteY55" fmla="*/ 1208759 h 6051237"/>
              <a:gd name="connsiteX56" fmla="*/ 1642504 w 4461827"/>
              <a:gd name="connsiteY56" fmla="*/ 0 h 6051237"/>
              <a:gd name="connsiteX57" fmla="*/ 2867941 w 4461827"/>
              <a:gd name="connsiteY57" fmla="*/ 0 h 6051237"/>
              <a:gd name="connsiteX58" fmla="*/ 2867941 w 4461827"/>
              <a:gd name="connsiteY58" fmla="*/ 1092182 h 6051237"/>
              <a:gd name="connsiteX59" fmla="*/ 1642504 w 4461827"/>
              <a:gd name="connsiteY59" fmla="*/ 1092182 h 605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61827" h="6051237">
                <a:moveTo>
                  <a:pt x="1343449" y="5092249"/>
                </a:moveTo>
                <a:lnTo>
                  <a:pt x="1801194" y="5092249"/>
                </a:lnTo>
                <a:lnTo>
                  <a:pt x="1801194" y="5675093"/>
                </a:lnTo>
                <a:lnTo>
                  <a:pt x="1343449" y="5675093"/>
                </a:lnTo>
                <a:close/>
                <a:moveTo>
                  <a:pt x="1915802" y="5092248"/>
                </a:moveTo>
                <a:lnTo>
                  <a:pt x="2867940" y="5092248"/>
                </a:lnTo>
                <a:lnTo>
                  <a:pt x="2867940" y="6051237"/>
                </a:lnTo>
                <a:lnTo>
                  <a:pt x="1915802" y="6051237"/>
                </a:lnTo>
                <a:close/>
                <a:moveTo>
                  <a:pt x="355352" y="4794469"/>
                </a:moveTo>
                <a:lnTo>
                  <a:pt x="1228841" y="4794469"/>
                </a:lnTo>
                <a:lnTo>
                  <a:pt x="1228841" y="5674242"/>
                </a:lnTo>
                <a:lnTo>
                  <a:pt x="355352" y="5674242"/>
                </a:lnTo>
                <a:close/>
                <a:moveTo>
                  <a:pt x="2982548" y="4369328"/>
                </a:moveTo>
                <a:lnTo>
                  <a:pt x="3934687" y="4369328"/>
                </a:lnTo>
                <a:lnTo>
                  <a:pt x="3934687" y="5328317"/>
                </a:lnTo>
                <a:lnTo>
                  <a:pt x="2982548" y="5328317"/>
                </a:lnTo>
                <a:close/>
                <a:moveTo>
                  <a:pt x="0" y="3445265"/>
                </a:moveTo>
                <a:lnTo>
                  <a:pt x="1228841" y="3445265"/>
                </a:lnTo>
                <a:lnTo>
                  <a:pt x="1228841" y="4682947"/>
                </a:lnTo>
                <a:lnTo>
                  <a:pt x="0" y="4682947"/>
                </a:lnTo>
                <a:close/>
                <a:moveTo>
                  <a:pt x="1343449" y="3440211"/>
                </a:moveTo>
                <a:lnTo>
                  <a:pt x="2867940" y="3440211"/>
                </a:lnTo>
                <a:lnTo>
                  <a:pt x="2867940" y="4975671"/>
                </a:lnTo>
                <a:lnTo>
                  <a:pt x="1343449" y="4975671"/>
                </a:lnTo>
                <a:close/>
                <a:moveTo>
                  <a:pt x="2982548" y="2989610"/>
                </a:moveTo>
                <a:lnTo>
                  <a:pt x="4207986" y="2989610"/>
                </a:lnTo>
                <a:lnTo>
                  <a:pt x="4207986" y="4223864"/>
                </a:lnTo>
                <a:lnTo>
                  <a:pt x="2982548" y="4223864"/>
                </a:lnTo>
                <a:close/>
                <a:moveTo>
                  <a:pt x="1642503" y="2089381"/>
                </a:moveTo>
                <a:lnTo>
                  <a:pt x="2867940" y="2089381"/>
                </a:lnTo>
                <a:lnTo>
                  <a:pt x="2867940" y="3323634"/>
                </a:lnTo>
                <a:lnTo>
                  <a:pt x="1642503" y="3323634"/>
                </a:lnTo>
                <a:close/>
                <a:moveTo>
                  <a:pt x="48616" y="1843823"/>
                </a:moveTo>
                <a:lnTo>
                  <a:pt x="1527895" y="1843823"/>
                </a:lnTo>
                <a:lnTo>
                  <a:pt x="1527895" y="3333743"/>
                </a:lnTo>
                <a:lnTo>
                  <a:pt x="48616" y="3333743"/>
                </a:lnTo>
                <a:close/>
                <a:moveTo>
                  <a:pt x="2982548" y="1354224"/>
                </a:moveTo>
                <a:lnTo>
                  <a:pt x="4461827" y="1354224"/>
                </a:lnTo>
                <a:lnTo>
                  <a:pt x="4461827" y="2844145"/>
                </a:lnTo>
                <a:lnTo>
                  <a:pt x="2982548" y="2844145"/>
                </a:lnTo>
                <a:close/>
                <a:moveTo>
                  <a:pt x="2109353" y="1208759"/>
                </a:moveTo>
                <a:lnTo>
                  <a:pt x="2867941" y="1208759"/>
                </a:lnTo>
                <a:lnTo>
                  <a:pt x="2867941" y="1972804"/>
                </a:lnTo>
                <a:lnTo>
                  <a:pt x="2109353" y="1972804"/>
                </a:lnTo>
                <a:close/>
                <a:moveTo>
                  <a:pt x="1642503" y="1208759"/>
                </a:moveTo>
                <a:lnTo>
                  <a:pt x="1985640" y="1208759"/>
                </a:lnTo>
                <a:lnTo>
                  <a:pt x="1985640" y="1972804"/>
                </a:lnTo>
                <a:lnTo>
                  <a:pt x="1642503" y="1972804"/>
                </a:lnTo>
                <a:close/>
                <a:moveTo>
                  <a:pt x="302457" y="640117"/>
                </a:moveTo>
                <a:lnTo>
                  <a:pt x="1527895" y="640117"/>
                </a:lnTo>
                <a:lnTo>
                  <a:pt x="1527895" y="1732299"/>
                </a:lnTo>
                <a:lnTo>
                  <a:pt x="302457" y="1732299"/>
                </a:lnTo>
                <a:close/>
                <a:moveTo>
                  <a:pt x="2982548" y="249770"/>
                </a:moveTo>
                <a:lnTo>
                  <a:pt x="3934687" y="249770"/>
                </a:lnTo>
                <a:lnTo>
                  <a:pt x="3934687" y="1208759"/>
                </a:lnTo>
                <a:lnTo>
                  <a:pt x="2982548" y="1208759"/>
                </a:lnTo>
                <a:close/>
                <a:moveTo>
                  <a:pt x="1642504" y="0"/>
                </a:moveTo>
                <a:lnTo>
                  <a:pt x="2867941" y="0"/>
                </a:lnTo>
                <a:lnTo>
                  <a:pt x="2867941" y="1092182"/>
                </a:lnTo>
                <a:lnTo>
                  <a:pt x="1642504" y="1092182"/>
                </a:lnTo>
                <a:close/>
              </a:path>
            </a:pathLst>
          </a:custGeom>
          <a:solidFill>
            <a:schemeClr val="bg1">
              <a:lumMod val="75000"/>
            </a:schemeClr>
          </a:solidFill>
        </p:spPr>
        <p:txBody>
          <a:bodyPr wrap="square">
            <a:noAutofit/>
          </a:bodyPr>
          <a:lstStyle/>
          <a:p>
            <a:endParaRPr lang="id-ID"/>
          </a:p>
        </p:txBody>
      </p:sp>
    </p:spTree>
    <p:extLst>
      <p:ext uri="{BB962C8B-B14F-4D97-AF65-F5344CB8AC3E}">
        <p14:creationId xmlns:p14="http://schemas.microsoft.com/office/powerpoint/2010/main" val="42231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7_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E2D616A-63D0-403F-B792-CBB8A067823E}"/>
              </a:ext>
            </a:extLst>
          </p:cNvPr>
          <p:cNvSpPr>
            <a:spLocks noGrp="1"/>
          </p:cNvSpPr>
          <p:nvPr>
            <p:ph type="pic" sz="quarter" idx="15"/>
          </p:nvPr>
        </p:nvSpPr>
        <p:spPr>
          <a:xfrm>
            <a:off x="6354388" y="3503526"/>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
        <p:nvSpPr>
          <p:cNvPr id="12" name="Picture Placeholder 11">
            <a:extLst>
              <a:ext uri="{FF2B5EF4-FFF2-40B4-BE49-F238E27FC236}">
                <a16:creationId xmlns:a16="http://schemas.microsoft.com/office/drawing/2014/main" id="{A09D70F0-516E-4A5B-AE97-7514A6429198}"/>
              </a:ext>
            </a:extLst>
          </p:cNvPr>
          <p:cNvSpPr>
            <a:spLocks noGrp="1"/>
          </p:cNvSpPr>
          <p:nvPr>
            <p:ph type="pic" sz="quarter" idx="14"/>
          </p:nvPr>
        </p:nvSpPr>
        <p:spPr>
          <a:xfrm>
            <a:off x="6354387" y="820161"/>
            <a:ext cx="4869873" cy="2473355"/>
          </a:xfrm>
          <a:custGeom>
            <a:avLst/>
            <a:gdLst>
              <a:gd name="connsiteX0" fmla="*/ 0 w 4869873"/>
              <a:gd name="connsiteY0" fmla="*/ 0 h 2473355"/>
              <a:gd name="connsiteX1" fmla="*/ 4869873 w 4869873"/>
              <a:gd name="connsiteY1" fmla="*/ 0 h 2473355"/>
              <a:gd name="connsiteX2" fmla="*/ 4869873 w 4869873"/>
              <a:gd name="connsiteY2" fmla="*/ 2473355 h 2473355"/>
              <a:gd name="connsiteX3" fmla="*/ 0 w 4869873"/>
              <a:gd name="connsiteY3" fmla="*/ 2473355 h 2473355"/>
            </a:gdLst>
            <a:ahLst/>
            <a:cxnLst>
              <a:cxn ang="0">
                <a:pos x="connsiteX0" y="connsiteY0"/>
              </a:cxn>
              <a:cxn ang="0">
                <a:pos x="connsiteX1" y="connsiteY1"/>
              </a:cxn>
              <a:cxn ang="0">
                <a:pos x="connsiteX2" y="connsiteY2"/>
              </a:cxn>
              <a:cxn ang="0">
                <a:pos x="connsiteX3" y="connsiteY3"/>
              </a:cxn>
            </a:cxnLst>
            <a:rect l="l" t="t" r="r" b="b"/>
            <a:pathLst>
              <a:path w="4869873" h="2473355">
                <a:moveTo>
                  <a:pt x="0" y="0"/>
                </a:moveTo>
                <a:lnTo>
                  <a:pt x="4869873" y="0"/>
                </a:lnTo>
                <a:lnTo>
                  <a:pt x="4869873" y="2473355"/>
                </a:lnTo>
                <a:lnTo>
                  <a:pt x="0" y="2473355"/>
                </a:lnTo>
                <a:close/>
              </a:path>
            </a:pathLst>
          </a:custGeom>
          <a:solidFill>
            <a:schemeClr val="bg1">
              <a:lumMod val="75000"/>
            </a:schemeClr>
          </a:solidFill>
        </p:spPr>
        <p:txBody>
          <a:bodyPr wrap="square" anchor="ctr" anchorCtr="1">
            <a:noAutofit/>
          </a:bodyPr>
          <a:lstStyle>
            <a:lvl1pPr marL="0" indent="0">
              <a:buNone/>
              <a:defRPr sz="1600">
                <a:latin typeface="+mn-lt"/>
              </a:defRPr>
            </a:lvl1pPr>
          </a:lstStyle>
          <a:p>
            <a:endParaRPr lang="en-US" dirty="0"/>
          </a:p>
        </p:txBody>
      </p:sp>
    </p:spTree>
    <p:extLst>
      <p:ext uri="{BB962C8B-B14F-4D97-AF65-F5344CB8AC3E}">
        <p14:creationId xmlns:p14="http://schemas.microsoft.com/office/powerpoint/2010/main" val="375028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316172"/>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0" r:id="rId3"/>
    <p:sldLayoutId id="2147483661" r:id="rId4"/>
    <p:sldLayoutId id="2147483662" r:id="rId5"/>
    <p:sldLayoutId id="2147483663"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bhayurhama.com/"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18" name="Rectangle 17">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86577B9-B939-4ADD-81E1-0F2E3885965F}"/>
              </a:ext>
            </a:extLst>
          </p:cNvPr>
          <p:cNvSpPr txBox="1"/>
          <p:nvPr/>
        </p:nvSpPr>
        <p:spPr>
          <a:xfrm>
            <a:off x="467439" y="1657652"/>
            <a:ext cx="11257121"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id-ID" sz="6000" b="1" dirty="0">
                <a:solidFill>
                  <a:schemeClr val="bg1"/>
                </a:solidFill>
              </a:rPr>
              <a:t>KINERJA DAN RETENSI INDIVIDUAL</a:t>
            </a:r>
            <a:endParaRPr lang="en-US" sz="6000" dirty="0">
              <a:solidFill>
                <a:schemeClr val="bg1"/>
              </a:solidFill>
              <a:latin typeface="Aharoni" panose="02010803020104030203" pitchFamily="2" charset="-79"/>
              <a:cs typeface="Aharoni" panose="02010803020104030203" pitchFamily="2" charset="-79"/>
            </a:endParaRPr>
          </a:p>
        </p:txBody>
      </p:sp>
      <p:grpSp>
        <p:nvGrpSpPr>
          <p:cNvPr id="9" name="Group 8">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0" name="Oval 9">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8" name="Oval 27">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EF97DEF9-EEEA-4F16-BE86-D1E5F27655BC}"/>
              </a:ext>
            </a:extLst>
          </p:cNvPr>
          <p:cNvSpPr txBox="1">
            <a:spLocks noChangeArrowheads="1"/>
          </p:cNvSpPr>
          <p:nvPr/>
        </p:nvSpPr>
        <p:spPr bwMode="auto">
          <a:xfrm>
            <a:off x="6324600" y="4184686"/>
            <a:ext cx="5867400" cy="2677656"/>
          </a:xfrm>
          <a:prstGeom prst="rect">
            <a:avLst/>
          </a:prstGeom>
          <a:solidFill>
            <a:schemeClr val="tx1"/>
          </a:solid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accent2">
                    <a:lumMod val="60000"/>
                    <a:lumOff val="40000"/>
                  </a:schemeClr>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accent2">
                  <a:lumMod val="60000"/>
                  <a:lumOff val="40000"/>
                </a:schemeClr>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accent2">
                  <a:lumMod val="60000"/>
                  <a:lumOff val="40000"/>
                </a:schemeClr>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152994993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0" y="764373"/>
            <a:ext cx="11506200" cy="1293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br>
              <a:rPr lang="id-ID" sz="3200" b="1" dirty="0">
                <a:solidFill>
                  <a:schemeClr val="tx1"/>
                </a:solidFill>
              </a:rPr>
            </a:br>
            <a:r>
              <a:rPr lang="id-ID" sz="3200" b="1" dirty="0"/>
              <a:t>Kinerja Karyawan Individual</a:t>
            </a:r>
            <a:br>
              <a:rPr lang="id-ID" sz="3200" b="1" dirty="0"/>
            </a:br>
            <a:br>
              <a:rPr lang="id-ID" sz="3200" b="1" dirty="0">
                <a:solidFill>
                  <a:schemeClr val="bg1"/>
                </a:solidFill>
              </a:rPr>
            </a:br>
            <a:endParaRPr lang="id-ID" sz="3200" b="1" dirty="0">
              <a:solidFill>
                <a:schemeClr val="bg1"/>
              </a:solidFill>
            </a:endParaRPr>
          </a:p>
        </p:txBody>
      </p:sp>
      <p:sp>
        <p:nvSpPr>
          <p:cNvPr id="13" name="Content Placeholder 2"/>
          <p:cNvSpPr txBox="1">
            <a:spLocks/>
          </p:cNvSpPr>
          <p:nvPr/>
        </p:nvSpPr>
        <p:spPr>
          <a:xfrm>
            <a:off x="0" y="2194560"/>
            <a:ext cx="11506200" cy="2958011"/>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Font typeface="Arial" panose="020B0604020202020204" pitchFamily="34" charset="0"/>
              <a:buNone/>
            </a:pPr>
            <a:r>
              <a:rPr lang="id-ID" dirty="0"/>
              <a:t>Kinerja karyawan individual merupakan faktor utama yang menentukan keberhasilan organisasional. Ketika di hubungkan dengan jenis pekerjaan dan menjadi seorang pemberi kerja maka perlu penekanan bahwa seberapa baik para karyawan melakukan pekerjaan mereka mempengaruhi produktivitas dan kinerja organisasional secara signifikan hingga bisa menjadi liabilitas atau bahkan penghambat.</a:t>
            </a:r>
          </a:p>
          <a:p>
            <a:pPr marL="0" indent="0">
              <a:buFont typeface="Arial" panose="020B0604020202020204" pitchFamily="34" charset="0"/>
              <a:buNone/>
            </a:pPr>
            <a:endParaRPr lang="id-ID" sz="32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wipe(down)">
                                      <p:cBhvr>
                                        <p:cTn id="7" dur="580">
                                          <p:stCondLst>
                                            <p:cond delay="0"/>
                                          </p:stCondLst>
                                        </p:cTn>
                                        <p:tgtEl>
                                          <p:spTgt spid="13">
                                            <p:bg/>
                                          </p:spTgt>
                                        </p:tgtEl>
                                      </p:cBhvr>
                                    </p:animEffect>
                                    <p:anim calcmode="lin" valueType="num">
                                      <p:cBhvr>
                                        <p:cTn id="8" dur="1822" tmFilter="0,0; 0.14,0.36; 0.43,0.73; 0.71,0.91; 1.0,1.0">
                                          <p:stCondLst>
                                            <p:cond delay="0"/>
                                          </p:stCondLst>
                                        </p:cTn>
                                        <p:tgtEl>
                                          <p:spTgt spid="1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bg/>
                                          </p:spTgt>
                                        </p:tgtEl>
                                      </p:cBhvr>
                                      <p:to x="100000" y="60000"/>
                                    </p:animScale>
                                    <p:animScale>
                                      <p:cBhvr>
                                        <p:cTn id="14" dur="166" decel="50000">
                                          <p:stCondLst>
                                            <p:cond delay="676"/>
                                          </p:stCondLst>
                                        </p:cTn>
                                        <p:tgtEl>
                                          <p:spTgt spid="13">
                                            <p:bg/>
                                          </p:spTgt>
                                        </p:tgtEl>
                                      </p:cBhvr>
                                      <p:to x="100000" y="100000"/>
                                    </p:animScale>
                                    <p:animScale>
                                      <p:cBhvr>
                                        <p:cTn id="15" dur="26">
                                          <p:stCondLst>
                                            <p:cond delay="1312"/>
                                          </p:stCondLst>
                                        </p:cTn>
                                        <p:tgtEl>
                                          <p:spTgt spid="13">
                                            <p:bg/>
                                          </p:spTgt>
                                        </p:tgtEl>
                                      </p:cBhvr>
                                      <p:to x="100000" y="80000"/>
                                    </p:animScale>
                                    <p:animScale>
                                      <p:cBhvr>
                                        <p:cTn id="16" dur="166" decel="50000">
                                          <p:stCondLst>
                                            <p:cond delay="1338"/>
                                          </p:stCondLst>
                                        </p:cTn>
                                        <p:tgtEl>
                                          <p:spTgt spid="13">
                                            <p:bg/>
                                          </p:spTgt>
                                        </p:tgtEl>
                                      </p:cBhvr>
                                      <p:to x="100000" y="100000"/>
                                    </p:animScale>
                                    <p:animScale>
                                      <p:cBhvr>
                                        <p:cTn id="17" dur="26">
                                          <p:stCondLst>
                                            <p:cond delay="1642"/>
                                          </p:stCondLst>
                                        </p:cTn>
                                        <p:tgtEl>
                                          <p:spTgt spid="13">
                                            <p:bg/>
                                          </p:spTgt>
                                        </p:tgtEl>
                                      </p:cBhvr>
                                      <p:to x="100000" y="90000"/>
                                    </p:animScale>
                                    <p:animScale>
                                      <p:cBhvr>
                                        <p:cTn id="18" dur="166" decel="50000">
                                          <p:stCondLst>
                                            <p:cond delay="1668"/>
                                          </p:stCondLst>
                                        </p:cTn>
                                        <p:tgtEl>
                                          <p:spTgt spid="13">
                                            <p:bg/>
                                          </p:spTgt>
                                        </p:tgtEl>
                                      </p:cBhvr>
                                      <p:to x="100000" y="100000"/>
                                    </p:animScale>
                                    <p:animScale>
                                      <p:cBhvr>
                                        <p:cTn id="19" dur="26">
                                          <p:stCondLst>
                                            <p:cond delay="1808"/>
                                          </p:stCondLst>
                                        </p:cTn>
                                        <p:tgtEl>
                                          <p:spTgt spid="13">
                                            <p:bg/>
                                          </p:spTgt>
                                        </p:tgtEl>
                                      </p:cBhvr>
                                      <p:to x="100000" y="95000"/>
                                    </p:animScale>
                                    <p:animScale>
                                      <p:cBhvr>
                                        <p:cTn id="20" dur="166" decel="50000">
                                          <p:stCondLst>
                                            <p:cond delay="1834"/>
                                          </p:stCondLst>
                                        </p:cTn>
                                        <p:tgtEl>
                                          <p:spTgt spid="1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wipe(down)">
                                      <p:cBhvr>
                                        <p:cTn id="25" dur="580">
                                          <p:stCondLst>
                                            <p:cond delay="0"/>
                                          </p:stCondLst>
                                        </p:cTn>
                                        <p:tgtEl>
                                          <p:spTgt spid="13">
                                            <p:txEl>
                                              <p:pRg st="0" end="0"/>
                                            </p:txEl>
                                          </p:spTgt>
                                        </p:tgtEl>
                                      </p:cBhvr>
                                    </p:animEffect>
                                    <p:anim calcmode="lin" valueType="num">
                                      <p:cBhvr>
                                        <p:cTn id="26"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xEl>
                                              <p:pRg st="0" end="0"/>
                                            </p:txEl>
                                          </p:spTgt>
                                        </p:tgtEl>
                                      </p:cBhvr>
                                      <p:to x="100000" y="60000"/>
                                    </p:animScale>
                                    <p:animScale>
                                      <p:cBhvr>
                                        <p:cTn id="32" dur="166" decel="50000">
                                          <p:stCondLst>
                                            <p:cond delay="676"/>
                                          </p:stCondLst>
                                        </p:cTn>
                                        <p:tgtEl>
                                          <p:spTgt spid="13">
                                            <p:txEl>
                                              <p:pRg st="0" end="0"/>
                                            </p:txEl>
                                          </p:spTgt>
                                        </p:tgtEl>
                                      </p:cBhvr>
                                      <p:to x="100000" y="100000"/>
                                    </p:animScale>
                                    <p:animScale>
                                      <p:cBhvr>
                                        <p:cTn id="33" dur="26">
                                          <p:stCondLst>
                                            <p:cond delay="1312"/>
                                          </p:stCondLst>
                                        </p:cTn>
                                        <p:tgtEl>
                                          <p:spTgt spid="13">
                                            <p:txEl>
                                              <p:pRg st="0" end="0"/>
                                            </p:txEl>
                                          </p:spTgt>
                                        </p:tgtEl>
                                      </p:cBhvr>
                                      <p:to x="100000" y="80000"/>
                                    </p:animScale>
                                    <p:animScale>
                                      <p:cBhvr>
                                        <p:cTn id="34" dur="166" decel="50000">
                                          <p:stCondLst>
                                            <p:cond delay="1338"/>
                                          </p:stCondLst>
                                        </p:cTn>
                                        <p:tgtEl>
                                          <p:spTgt spid="13">
                                            <p:txEl>
                                              <p:pRg st="0" end="0"/>
                                            </p:txEl>
                                          </p:spTgt>
                                        </p:tgtEl>
                                      </p:cBhvr>
                                      <p:to x="100000" y="100000"/>
                                    </p:animScale>
                                    <p:animScale>
                                      <p:cBhvr>
                                        <p:cTn id="35" dur="26">
                                          <p:stCondLst>
                                            <p:cond delay="1642"/>
                                          </p:stCondLst>
                                        </p:cTn>
                                        <p:tgtEl>
                                          <p:spTgt spid="13">
                                            <p:txEl>
                                              <p:pRg st="0" end="0"/>
                                            </p:txEl>
                                          </p:spTgt>
                                        </p:tgtEl>
                                      </p:cBhvr>
                                      <p:to x="100000" y="90000"/>
                                    </p:animScale>
                                    <p:animScale>
                                      <p:cBhvr>
                                        <p:cTn id="36" dur="166" decel="50000">
                                          <p:stCondLst>
                                            <p:cond delay="1668"/>
                                          </p:stCondLst>
                                        </p:cTn>
                                        <p:tgtEl>
                                          <p:spTgt spid="13">
                                            <p:txEl>
                                              <p:pRg st="0" end="0"/>
                                            </p:txEl>
                                          </p:spTgt>
                                        </p:tgtEl>
                                      </p:cBhvr>
                                      <p:to x="100000" y="100000"/>
                                    </p:animScale>
                                    <p:animScale>
                                      <p:cBhvr>
                                        <p:cTn id="37" dur="26">
                                          <p:stCondLst>
                                            <p:cond delay="1808"/>
                                          </p:stCondLst>
                                        </p:cTn>
                                        <p:tgtEl>
                                          <p:spTgt spid="13">
                                            <p:txEl>
                                              <p:pRg st="0" end="0"/>
                                            </p:txEl>
                                          </p:spTgt>
                                        </p:tgtEl>
                                      </p:cBhvr>
                                      <p:to x="100000" y="95000"/>
                                    </p:animScale>
                                    <p:animScale>
                                      <p:cBhvr>
                                        <p:cTn id="38" dur="166" decel="50000">
                                          <p:stCondLst>
                                            <p:cond delay="1834"/>
                                          </p:stCondLst>
                                        </p:cTn>
                                        <p:tgtEl>
                                          <p:spTgt spid="1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F45E74-6FAB-474C-A2D3-9DC21FC722F3}"/>
              </a:ext>
            </a:extLst>
          </p:cNvPr>
          <p:cNvSpPr/>
          <p:nvPr/>
        </p:nvSpPr>
        <p:spPr>
          <a:xfrm>
            <a:off x="0" y="0"/>
            <a:ext cx="782320" cy="65024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p:cNvSpPr txBox="1">
            <a:spLocks/>
          </p:cNvSpPr>
          <p:nvPr/>
        </p:nvSpPr>
        <p:spPr>
          <a:xfrm>
            <a:off x="0" y="1788160"/>
            <a:ext cx="12192000" cy="4024125"/>
          </a:xfrm>
          <a:prstGeom prst="rect">
            <a:avLst/>
          </a:prstGeom>
        </p:spPr>
        <p:style>
          <a:lnRef idx="1">
            <a:schemeClr val="accent3"/>
          </a:lnRef>
          <a:fillRef idx="2">
            <a:schemeClr val="accent3"/>
          </a:fillRef>
          <a:effectRef idx="1">
            <a:schemeClr val="accent3"/>
          </a:effectRef>
          <a:fontRef idx="minor">
            <a:schemeClr val="dk1"/>
          </a:fontRef>
        </p:style>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Font typeface="Arial" panose="020B0604020202020204" pitchFamily="34" charset="0"/>
              <a:buNone/>
            </a:pPr>
            <a:r>
              <a:rPr lang="id-ID" dirty="0"/>
              <a:t>Motivasi (</a:t>
            </a:r>
            <a:r>
              <a:rPr lang="id-ID" i="1" dirty="0"/>
              <a:t>motivation</a:t>
            </a:r>
            <a:r>
              <a:rPr lang="id-ID" dirty="0"/>
              <a:t>) adalah keinginan dalam diri seseorang yang menyebabkan orang tersebut bertindak. Jadi, motivasi adalah sebuah dorongan yang di atur oleh tujuan dan jarang muncul dalam kekosongan. Memahami motivasi sangatlah penting karena kinerja, reaksi terhadap kompensasi dan persoalan sumber daya manusia (SDM) yang lain dipengaruhi dan mempengaruhi motivasi. Beberapa teori motivasi yaitu sebagai berikut :</a:t>
            </a:r>
          </a:p>
          <a:p>
            <a:pPr marL="0" indent="0">
              <a:buFont typeface="Arial" panose="020B0604020202020204" pitchFamily="34" charset="0"/>
              <a:buNone/>
            </a:pPr>
            <a:r>
              <a:rPr lang="id-ID" dirty="0"/>
              <a:t>1. Hierarki kubutuhan maslow.</a:t>
            </a:r>
          </a:p>
          <a:p>
            <a:pPr marL="0" indent="0">
              <a:buFont typeface="Arial" panose="020B0604020202020204" pitchFamily="34" charset="0"/>
              <a:buNone/>
            </a:pPr>
            <a:r>
              <a:rPr lang="id-ID" dirty="0"/>
              <a:t>Suatu teori motivasi manusia yang di kembangkan Abraham Maslow. Dalam teori ini, Maslow mengelompokkan kebutuhan manusia menjadi lima kategori yaitu kebutuhan fisiologis, kebutuhan akan keselamatan dan keamanan, kebutuhan akan kebersamaan dan kasih sayang, kebutuhan akan penghargaan, dan kebutuhan akan aktualisasi diri</a:t>
            </a:r>
          </a:p>
          <a:p>
            <a:pPr marL="0" indent="0" algn="just" fontAlgn="base">
              <a:buFont typeface="Arial" panose="020B0604020202020204" pitchFamily="34" charset="0"/>
              <a:buNone/>
            </a:pPr>
            <a:endParaRPr lang="id-ID" dirty="0"/>
          </a:p>
        </p:txBody>
      </p:sp>
      <p:sp>
        <p:nvSpPr>
          <p:cNvPr id="18" name="Title 1"/>
          <p:cNvSpPr txBox="1">
            <a:spLocks/>
          </p:cNvSpPr>
          <p:nvPr/>
        </p:nvSpPr>
        <p:spPr>
          <a:xfrm>
            <a:off x="0" y="896083"/>
            <a:ext cx="12192000" cy="526311"/>
          </a:xfrm>
          <a:prstGeom prst="rect">
            <a:avLst/>
          </a:prstGeom>
        </p:spPr>
        <p:style>
          <a:lnRef idx="3">
            <a:schemeClr val="lt1"/>
          </a:lnRef>
          <a:fillRef idx="1">
            <a:schemeClr val="accent1"/>
          </a:fillRef>
          <a:effectRef idx="1">
            <a:schemeClr val="accent1"/>
          </a:effectRef>
          <a:fontRef idx="minor">
            <a:schemeClr val="lt1"/>
          </a:fontRef>
        </p:style>
        <p:txBody>
          <a:bodyPr>
            <a:normAutofit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id-ID" sz="3200" b="1"/>
              <a:t>Motivasi Individual</a:t>
            </a:r>
            <a:endParaRPr lang="id-ID" sz="32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bg/>
                                          </p:spTgt>
                                        </p:tgtEl>
                                        <p:attrNameLst>
                                          <p:attrName>style.visibility</p:attrName>
                                        </p:attrNameLst>
                                      </p:cBhvr>
                                      <p:to>
                                        <p:strVal val="visible"/>
                                      </p:to>
                                    </p:set>
                                    <p:anim calcmode="lin" valueType="num">
                                      <p:cBhvr additive="base">
                                        <p:cTn id="7"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7">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 calcmode="lin" valueType="num">
                                      <p:cBhvr additive="base">
                                        <p:cTn id="1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xEl>
                                              <p:pRg st="1" end="1"/>
                                            </p:txEl>
                                          </p:spTgt>
                                        </p:tgtEl>
                                        <p:attrNameLst>
                                          <p:attrName>style.visibility</p:attrName>
                                        </p:attrNameLst>
                                      </p:cBhvr>
                                      <p:to>
                                        <p:strVal val="visible"/>
                                      </p:to>
                                    </p:set>
                                    <p:anim calcmode="lin" valueType="num">
                                      <p:cBhvr additive="base">
                                        <p:cTn id="19"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xEl>
                                              <p:pRg st="2" end="2"/>
                                            </p:txEl>
                                          </p:spTgt>
                                        </p:tgtEl>
                                        <p:attrNameLst>
                                          <p:attrName>style.visibility</p:attrName>
                                        </p:attrNameLst>
                                      </p:cBhvr>
                                      <p:to>
                                        <p:strVal val="visible"/>
                                      </p:to>
                                    </p:set>
                                    <p:anim calcmode="lin" valueType="num">
                                      <p:cBhvr additive="base">
                                        <p:cTn id="25"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AC7D42DC-EBE9-45A7-9862-AF5E9BE6474D}"/>
              </a:ext>
            </a:extLst>
          </p:cNvPr>
          <p:cNvSpPr/>
          <p:nvPr/>
        </p:nvSpPr>
        <p:spPr>
          <a:xfrm>
            <a:off x="10397571" y="959910"/>
            <a:ext cx="1221594" cy="1015351"/>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625A027-B5E9-4E3B-B780-CD5637CB61B0}"/>
              </a:ext>
            </a:extLst>
          </p:cNvPr>
          <p:cNvSpPr/>
          <p:nvPr/>
        </p:nvSpPr>
        <p:spPr>
          <a:xfrm>
            <a:off x="6633754" y="6593840"/>
            <a:ext cx="1221594" cy="26416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a:off x="0" y="1421828"/>
            <a:ext cx="12192000" cy="4340344"/>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Font typeface="Arial" panose="020B0604020202020204" pitchFamily="34" charset="0"/>
              <a:buNone/>
            </a:pPr>
            <a:r>
              <a:rPr lang="id-ID" sz="2400" dirty="0"/>
              <a:t>2. Teori motivasi/higiene herzbeg</a:t>
            </a:r>
          </a:p>
          <a:p>
            <a:pPr marL="0" indent="0" algn="just">
              <a:buFont typeface="Arial" panose="020B0604020202020204" pitchFamily="34" charset="0"/>
              <a:buNone/>
            </a:pPr>
            <a:r>
              <a:rPr lang="id-ID" sz="2400" dirty="0"/>
              <a:t>Suatu teori yang mengasumsikan bahwa sekelompok  faktor, motivator, menyebabkan tingkat kepuasan dan motivasi kerja yang tinggi namun teori ini menimbulkan ketidakpuasan kerja.</a:t>
            </a:r>
          </a:p>
          <a:p>
            <a:pPr marL="0" indent="0" algn="just">
              <a:buFont typeface="Arial" panose="020B0604020202020204" pitchFamily="34" charset="0"/>
              <a:buNone/>
            </a:pPr>
            <a:r>
              <a:rPr lang="id-ID" sz="2400" dirty="0"/>
              <a:t>3. Ekuitas sebagai motivator</a:t>
            </a:r>
          </a:p>
          <a:p>
            <a:pPr marL="0" indent="0" algn="just">
              <a:buFont typeface="Arial" panose="020B0604020202020204" pitchFamily="34" charset="0"/>
              <a:buNone/>
            </a:pPr>
            <a:r>
              <a:rPr lang="id-ID" sz="2400" dirty="0"/>
              <a:t>Hal ini didefinisikan sebagai keadilan yang di rasa dari apa yang di lakukan oleh seseorang dibanding dengan apa yang di terima seseorang dengan kata lain diperlakukannya dengan adil dengan orang lain di tempat kerja.</a:t>
            </a:r>
          </a:p>
          <a:p>
            <a:pPr marL="0" indent="0" algn="just">
              <a:buFont typeface="Arial" panose="020B0604020202020204" pitchFamily="34" charset="0"/>
              <a:buNone/>
            </a:pPr>
            <a:r>
              <a:rPr lang="id-ID" sz="2400" dirty="0"/>
              <a:t>4. Teori harapan</a:t>
            </a:r>
          </a:p>
          <a:p>
            <a:pPr marL="0" indent="0" algn="just">
              <a:buFont typeface="Arial" panose="020B0604020202020204" pitchFamily="34" charset="0"/>
              <a:buNone/>
            </a:pPr>
            <a:r>
              <a:rPr lang="id-ID" sz="2400" dirty="0"/>
              <a:t>Teori ini menyatakan bahwa individu mendasarkan keputusan tentang perilaku mereka pada harapan mereka bahwa satu perilaku atau perilaku lainnya cenderung menimbulkan hasil yang dibutuhkan dan diinginkan.</a:t>
            </a:r>
          </a:p>
          <a:p>
            <a:pPr marL="0" indent="0" algn="just">
              <a:buFont typeface="Arial" panose="020B0604020202020204" pitchFamily="34" charset="0"/>
              <a:buNone/>
            </a:pPr>
            <a:endParaRPr lang="id-ID" sz="2400" dirty="0"/>
          </a:p>
        </p:txBody>
      </p:sp>
    </p:spTree>
    <p:extLst>
      <p:ext uri="{BB962C8B-B14F-4D97-AF65-F5344CB8AC3E}">
        <p14:creationId xmlns:p14="http://schemas.microsoft.com/office/powerpoint/2010/main" val="10091159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 calcmode="lin" valueType="num">
                                      <p:cBhvr>
                                        <p:cTn id="7" dur="1000" fill="hold"/>
                                        <p:tgtEl>
                                          <p:spTgt spid="13">
                                            <p:bg/>
                                          </p:spTgt>
                                        </p:tgtEl>
                                        <p:attrNameLst>
                                          <p:attrName>ppt_w</p:attrName>
                                        </p:attrNameLst>
                                      </p:cBhvr>
                                      <p:tavLst>
                                        <p:tav tm="0">
                                          <p:val>
                                            <p:fltVal val="0"/>
                                          </p:val>
                                        </p:tav>
                                        <p:tav tm="100000">
                                          <p:val>
                                            <p:strVal val="#ppt_w"/>
                                          </p:val>
                                        </p:tav>
                                      </p:tavLst>
                                    </p:anim>
                                    <p:anim calcmode="lin" valueType="num">
                                      <p:cBhvr>
                                        <p:cTn id="8" dur="1000" fill="hold"/>
                                        <p:tgtEl>
                                          <p:spTgt spid="13">
                                            <p:bg/>
                                          </p:spTgt>
                                        </p:tgtEl>
                                        <p:attrNameLst>
                                          <p:attrName>ppt_h</p:attrName>
                                        </p:attrNameLst>
                                      </p:cBhvr>
                                      <p:tavLst>
                                        <p:tav tm="0">
                                          <p:val>
                                            <p:fltVal val="0"/>
                                          </p:val>
                                        </p:tav>
                                        <p:tav tm="100000">
                                          <p:val>
                                            <p:strVal val="#ppt_h"/>
                                          </p:val>
                                        </p:tav>
                                      </p:tavLst>
                                    </p:anim>
                                    <p:anim calcmode="lin" valueType="num">
                                      <p:cBhvr>
                                        <p:cTn id="9" dur="1000" fill="hold"/>
                                        <p:tgtEl>
                                          <p:spTgt spid="13">
                                            <p:bg/>
                                          </p:spTgt>
                                        </p:tgtEl>
                                        <p:attrNameLst>
                                          <p:attrName>style.rotation</p:attrName>
                                        </p:attrNameLst>
                                      </p:cBhvr>
                                      <p:tavLst>
                                        <p:tav tm="0">
                                          <p:val>
                                            <p:fltVal val="90"/>
                                          </p:val>
                                        </p:tav>
                                        <p:tav tm="100000">
                                          <p:val>
                                            <p:fltVal val="0"/>
                                          </p:val>
                                        </p:tav>
                                      </p:tavLst>
                                    </p:anim>
                                    <p:animEffect transition="in" filter="fade">
                                      <p:cBhvr>
                                        <p:cTn id="10" dur="1000"/>
                                        <p:tgtEl>
                                          <p:spTgt spid="1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 calcmode="lin" valueType="num">
                                      <p:cBhvr>
                                        <p:cTn id="15"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1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xEl>
                                              <p:pRg st="1" end="1"/>
                                            </p:txEl>
                                          </p:spTgt>
                                        </p:tgtEl>
                                        <p:attrNameLst>
                                          <p:attrName>style.visibility</p:attrName>
                                        </p:attrNameLst>
                                      </p:cBhvr>
                                      <p:to>
                                        <p:strVal val="visible"/>
                                      </p:to>
                                    </p:set>
                                    <p:anim calcmode="lin" valueType="num">
                                      <p:cBhvr>
                                        <p:cTn id="23" dur="10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1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1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1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 calcmode="lin" valueType="num">
                                      <p:cBhvr>
                                        <p:cTn id="31" dur="1000" fill="hold"/>
                                        <p:tgtEl>
                                          <p:spTgt spid="1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1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1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1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3">
                                            <p:txEl>
                                              <p:pRg st="3" end="3"/>
                                            </p:txEl>
                                          </p:spTgt>
                                        </p:tgtEl>
                                        <p:attrNameLst>
                                          <p:attrName>style.visibility</p:attrName>
                                        </p:attrNameLst>
                                      </p:cBhvr>
                                      <p:to>
                                        <p:strVal val="visible"/>
                                      </p:to>
                                    </p:set>
                                    <p:anim calcmode="lin" valueType="num">
                                      <p:cBhvr>
                                        <p:cTn id="39" dur="1000" fill="hold"/>
                                        <p:tgtEl>
                                          <p:spTgt spid="1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1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1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1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3">
                                            <p:txEl>
                                              <p:pRg st="4" end="4"/>
                                            </p:txEl>
                                          </p:spTgt>
                                        </p:tgtEl>
                                        <p:attrNameLst>
                                          <p:attrName>style.visibility</p:attrName>
                                        </p:attrNameLst>
                                      </p:cBhvr>
                                      <p:to>
                                        <p:strVal val="visible"/>
                                      </p:to>
                                    </p:set>
                                    <p:anim calcmode="lin" valueType="num">
                                      <p:cBhvr>
                                        <p:cTn id="47" dur="1000" fill="hold"/>
                                        <p:tgtEl>
                                          <p:spTgt spid="1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1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1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1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3">
                                            <p:txEl>
                                              <p:pRg st="5" end="5"/>
                                            </p:txEl>
                                          </p:spTgt>
                                        </p:tgtEl>
                                        <p:attrNameLst>
                                          <p:attrName>style.visibility</p:attrName>
                                        </p:attrNameLst>
                                      </p:cBhvr>
                                      <p:to>
                                        <p:strVal val="visible"/>
                                      </p:to>
                                    </p:set>
                                    <p:anim calcmode="lin" valueType="num">
                                      <p:cBhvr>
                                        <p:cTn id="55" dur="1000" fill="hold"/>
                                        <p:tgtEl>
                                          <p:spTgt spid="1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1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1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5A157FE5-73A7-4785-AF0B-3BE48F9CF03E}"/>
              </a:ext>
            </a:extLst>
          </p:cNvPr>
          <p:cNvGrpSpPr/>
          <p:nvPr/>
        </p:nvGrpSpPr>
        <p:grpSpPr>
          <a:xfrm>
            <a:off x="6367453" y="4604200"/>
            <a:ext cx="947057" cy="947057"/>
            <a:chOff x="2371271" y="4973552"/>
            <a:chExt cx="947057" cy="947057"/>
          </a:xfrm>
        </p:grpSpPr>
        <p:sp>
          <p:nvSpPr>
            <p:cNvPr id="48" name="Diamond 47">
              <a:extLst>
                <a:ext uri="{FF2B5EF4-FFF2-40B4-BE49-F238E27FC236}">
                  <a16:creationId xmlns:a16="http://schemas.microsoft.com/office/drawing/2014/main" id="{E5EFA2EB-34CD-4813-B21A-DB0443C1C852}"/>
                </a:ext>
              </a:extLst>
            </p:cNvPr>
            <p:cNvSpPr/>
            <p:nvPr/>
          </p:nvSpPr>
          <p:spPr>
            <a:xfrm>
              <a:off x="2371271" y="4973552"/>
              <a:ext cx="947057" cy="947057"/>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65000"/>
                    <a:lumOff val="35000"/>
                  </a:schemeClr>
                </a:solidFill>
                <a:latin typeface="+mj-lt"/>
              </a:endParaRPr>
            </a:p>
          </p:txBody>
        </p:sp>
        <p:sp>
          <p:nvSpPr>
            <p:cNvPr id="49" name="AutoShape 117">
              <a:extLst>
                <a:ext uri="{FF2B5EF4-FFF2-40B4-BE49-F238E27FC236}">
                  <a16:creationId xmlns:a16="http://schemas.microsoft.com/office/drawing/2014/main" id="{93C5BC8F-684E-4FCF-88A1-C25816D919C4}"/>
                </a:ext>
              </a:extLst>
            </p:cNvPr>
            <p:cNvSpPr>
              <a:spLocks/>
            </p:cNvSpPr>
            <p:nvPr/>
          </p:nvSpPr>
          <p:spPr bwMode="auto">
            <a:xfrm>
              <a:off x="2674371" y="5319186"/>
              <a:ext cx="340856" cy="25578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65000"/>
                    <a:lumOff val="35000"/>
                  </a:schemeClr>
                </a:solidFill>
                <a:effectLst>
                  <a:outerShdw blurRad="38100" dist="38100" dir="2700000" algn="tl">
                    <a:srgbClr val="000000"/>
                  </a:outerShdw>
                </a:effectLst>
                <a:latin typeface="+mj-lt"/>
                <a:sym typeface="Gill Sans" charset="0"/>
              </a:endParaRPr>
            </a:p>
          </p:txBody>
        </p:sp>
      </p:grpSp>
      <p:grpSp>
        <p:nvGrpSpPr>
          <p:cNvPr id="51" name="Group 50">
            <a:extLst>
              <a:ext uri="{FF2B5EF4-FFF2-40B4-BE49-F238E27FC236}">
                <a16:creationId xmlns:a16="http://schemas.microsoft.com/office/drawing/2014/main" id="{9E966071-F479-4D4F-BC6A-10853837538B}"/>
              </a:ext>
            </a:extLst>
          </p:cNvPr>
          <p:cNvGrpSpPr/>
          <p:nvPr/>
        </p:nvGrpSpPr>
        <p:grpSpPr>
          <a:xfrm>
            <a:off x="8315289" y="4604200"/>
            <a:ext cx="947057" cy="947057"/>
            <a:chOff x="3971471" y="4973552"/>
            <a:chExt cx="947057" cy="947057"/>
          </a:xfrm>
        </p:grpSpPr>
        <p:sp>
          <p:nvSpPr>
            <p:cNvPr id="52" name="Diamond 51">
              <a:extLst>
                <a:ext uri="{FF2B5EF4-FFF2-40B4-BE49-F238E27FC236}">
                  <a16:creationId xmlns:a16="http://schemas.microsoft.com/office/drawing/2014/main" id="{6097CE44-E3D6-4B4C-8F43-ED57CC89D860}"/>
                </a:ext>
              </a:extLst>
            </p:cNvPr>
            <p:cNvSpPr/>
            <p:nvPr/>
          </p:nvSpPr>
          <p:spPr>
            <a:xfrm>
              <a:off x="3971471" y="4973552"/>
              <a:ext cx="947057" cy="947057"/>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65000"/>
                    <a:lumOff val="35000"/>
                  </a:schemeClr>
                </a:solidFill>
                <a:latin typeface="+mj-lt"/>
              </a:endParaRPr>
            </a:p>
          </p:txBody>
        </p:sp>
        <p:grpSp>
          <p:nvGrpSpPr>
            <p:cNvPr id="53" name="Group 52">
              <a:extLst>
                <a:ext uri="{FF2B5EF4-FFF2-40B4-BE49-F238E27FC236}">
                  <a16:creationId xmlns:a16="http://schemas.microsoft.com/office/drawing/2014/main" id="{677EBCFC-F06E-45B9-9CBB-66ABF92C6BAA}"/>
                </a:ext>
              </a:extLst>
            </p:cNvPr>
            <p:cNvGrpSpPr/>
            <p:nvPr/>
          </p:nvGrpSpPr>
          <p:grpSpPr>
            <a:xfrm>
              <a:off x="4327884" y="5276360"/>
              <a:ext cx="234230" cy="341440"/>
              <a:chOff x="3582988" y="3510757"/>
              <a:chExt cx="319088" cy="465138"/>
            </a:xfrm>
            <a:solidFill>
              <a:schemeClr val="bg1"/>
            </a:solidFill>
          </p:grpSpPr>
          <p:sp>
            <p:nvSpPr>
              <p:cNvPr id="54" name="AutoShape 113">
                <a:extLst>
                  <a:ext uri="{FF2B5EF4-FFF2-40B4-BE49-F238E27FC236}">
                    <a16:creationId xmlns:a16="http://schemas.microsoft.com/office/drawing/2014/main" id="{1872E998-A35B-47E3-8FB8-1945F48C316D}"/>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65000"/>
                      <a:lumOff val="35000"/>
                    </a:schemeClr>
                  </a:solidFill>
                  <a:effectLst>
                    <a:outerShdw blurRad="38100" dist="38100" dir="2700000" algn="tl">
                      <a:srgbClr val="000000"/>
                    </a:outerShdw>
                  </a:effectLst>
                  <a:latin typeface="+mj-lt"/>
                  <a:sym typeface="Gill Sans" charset="0"/>
                </a:endParaRPr>
              </a:p>
            </p:txBody>
          </p:sp>
          <p:sp>
            <p:nvSpPr>
              <p:cNvPr id="55" name="AutoShape 114">
                <a:extLst>
                  <a:ext uri="{FF2B5EF4-FFF2-40B4-BE49-F238E27FC236}">
                    <a16:creationId xmlns:a16="http://schemas.microsoft.com/office/drawing/2014/main" id="{87789DFE-6FB6-430D-AA5C-7A1793118D99}"/>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65000"/>
                      <a:lumOff val="35000"/>
                    </a:schemeClr>
                  </a:solidFill>
                  <a:effectLst>
                    <a:outerShdw blurRad="38100" dist="38100" dir="2700000" algn="tl">
                      <a:srgbClr val="000000"/>
                    </a:outerShdw>
                  </a:effectLst>
                  <a:latin typeface="+mj-lt"/>
                  <a:sym typeface="Gill Sans" charset="0"/>
                </a:endParaRPr>
              </a:p>
            </p:txBody>
          </p:sp>
        </p:grpSp>
      </p:grpSp>
      <p:grpSp>
        <p:nvGrpSpPr>
          <p:cNvPr id="57" name="Group 56">
            <a:extLst>
              <a:ext uri="{FF2B5EF4-FFF2-40B4-BE49-F238E27FC236}">
                <a16:creationId xmlns:a16="http://schemas.microsoft.com/office/drawing/2014/main" id="{597B30D1-EC90-4730-98AC-A3B423F90D01}"/>
              </a:ext>
            </a:extLst>
          </p:cNvPr>
          <p:cNvGrpSpPr/>
          <p:nvPr/>
        </p:nvGrpSpPr>
        <p:grpSpPr>
          <a:xfrm>
            <a:off x="10263125" y="4604200"/>
            <a:ext cx="947057" cy="947057"/>
            <a:chOff x="5743754" y="4973552"/>
            <a:chExt cx="947057" cy="947057"/>
          </a:xfrm>
        </p:grpSpPr>
        <p:sp>
          <p:nvSpPr>
            <p:cNvPr id="58" name="Diamond 57">
              <a:extLst>
                <a:ext uri="{FF2B5EF4-FFF2-40B4-BE49-F238E27FC236}">
                  <a16:creationId xmlns:a16="http://schemas.microsoft.com/office/drawing/2014/main" id="{027B7C6F-704F-48CE-A78A-3AEC2FFA33C0}"/>
                </a:ext>
              </a:extLst>
            </p:cNvPr>
            <p:cNvSpPr/>
            <p:nvPr/>
          </p:nvSpPr>
          <p:spPr>
            <a:xfrm>
              <a:off x="5743754" y="4973552"/>
              <a:ext cx="947057" cy="947057"/>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65000"/>
                    <a:lumOff val="35000"/>
                  </a:schemeClr>
                </a:solidFill>
                <a:latin typeface="+mj-lt"/>
              </a:endParaRPr>
            </a:p>
          </p:txBody>
        </p:sp>
        <p:grpSp>
          <p:nvGrpSpPr>
            <p:cNvPr id="59" name="Group 58">
              <a:extLst>
                <a:ext uri="{FF2B5EF4-FFF2-40B4-BE49-F238E27FC236}">
                  <a16:creationId xmlns:a16="http://schemas.microsoft.com/office/drawing/2014/main" id="{F46412B6-5282-4C21-BE69-C3DAD9C4AB62}"/>
                </a:ext>
              </a:extLst>
            </p:cNvPr>
            <p:cNvGrpSpPr/>
            <p:nvPr/>
          </p:nvGrpSpPr>
          <p:grpSpPr>
            <a:xfrm>
              <a:off x="6046562" y="5287140"/>
              <a:ext cx="341440" cy="319880"/>
              <a:chOff x="5368132" y="3540125"/>
              <a:chExt cx="465138" cy="435769"/>
            </a:xfrm>
            <a:solidFill>
              <a:schemeClr val="bg1"/>
            </a:solidFill>
          </p:grpSpPr>
          <p:sp>
            <p:nvSpPr>
              <p:cNvPr id="60" name="AutoShape 110">
                <a:extLst>
                  <a:ext uri="{FF2B5EF4-FFF2-40B4-BE49-F238E27FC236}">
                    <a16:creationId xmlns:a16="http://schemas.microsoft.com/office/drawing/2014/main" id="{FE70099B-80AE-4DA9-B20D-5F9C3D08110A}"/>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65000"/>
                      <a:lumOff val="35000"/>
                    </a:schemeClr>
                  </a:solidFill>
                  <a:effectLst>
                    <a:outerShdw blurRad="38100" dist="38100" dir="2700000" algn="tl">
                      <a:srgbClr val="000000"/>
                    </a:outerShdw>
                  </a:effectLst>
                  <a:latin typeface="+mj-lt"/>
                  <a:sym typeface="Gill Sans" charset="0"/>
                </a:endParaRPr>
              </a:p>
            </p:txBody>
          </p:sp>
          <p:sp>
            <p:nvSpPr>
              <p:cNvPr id="61" name="AutoShape 111">
                <a:extLst>
                  <a:ext uri="{FF2B5EF4-FFF2-40B4-BE49-F238E27FC236}">
                    <a16:creationId xmlns:a16="http://schemas.microsoft.com/office/drawing/2014/main" id="{22FD4E84-A8CE-4FD4-8C2F-D66F92F41782}"/>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65000"/>
                      <a:lumOff val="35000"/>
                    </a:schemeClr>
                  </a:solidFill>
                  <a:effectLst>
                    <a:outerShdw blurRad="38100" dist="38100" dir="2700000" algn="tl">
                      <a:srgbClr val="000000"/>
                    </a:outerShdw>
                  </a:effectLst>
                  <a:latin typeface="+mj-lt"/>
                  <a:sym typeface="Gill Sans" charset="0"/>
                </a:endParaRPr>
              </a:p>
            </p:txBody>
          </p:sp>
        </p:grpSp>
      </p:grpSp>
      <p:sp>
        <p:nvSpPr>
          <p:cNvPr id="67" name="Rectangle 66">
            <a:extLst>
              <a:ext uri="{FF2B5EF4-FFF2-40B4-BE49-F238E27FC236}">
                <a16:creationId xmlns:a16="http://schemas.microsoft.com/office/drawing/2014/main" id="{7892E429-E9CA-4C6E-907C-DEB83FCCF734}"/>
              </a:ext>
            </a:extLst>
          </p:cNvPr>
          <p:cNvSpPr/>
          <p:nvPr/>
        </p:nvSpPr>
        <p:spPr>
          <a:xfrm>
            <a:off x="3148874" y="0"/>
            <a:ext cx="2419414" cy="304800"/>
          </a:xfrm>
          <a:prstGeom prst="rect">
            <a:avLst/>
          </a:prstGeom>
          <a:gradFill>
            <a:gsLst>
              <a:gs pos="0">
                <a:schemeClr val="accent5"/>
              </a:gs>
              <a:gs pos="100000">
                <a:schemeClr val="accent2"/>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5BDCA921-6676-4387-9489-53202A522D0A}"/>
              </a:ext>
            </a:extLst>
          </p:cNvPr>
          <p:cNvSpPr>
            <a:spLocks noGrp="1"/>
          </p:cNvSpPr>
          <p:nvPr>
            <p:ph type="pic" sz="quarter" idx="10"/>
          </p:nvPr>
        </p:nvSpPr>
        <p:spPr/>
      </p:sp>
      <p:sp>
        <p:nvSpPr>
          <p:cNvPr id="23" name="Title 1"/>
          <p:cNvSpPr txBox="1">
            <a:spLocks/>
          </p:cNvSpPr>
          <p:nvPr/>
        </p:nvSpPr>
        <p:spPr>
          <a:xfrm>
            <a:off x="0" y="1432017"/>
            <a:ext cx="12192000" cy="646514"/>
          </a:xfrm>
          <a:prstGeom prst="rect">
            <a:avLst/>
          </a:prstGeom>
        </p:spPr>
        <p:style>
          <a:lnRef idx="1">
            <a:schemeClr val="accent3"/>
          </a:lnRef>
          <a:fillRef idx="2">
            <a:schemeClr val="accent3"/>
          </a:fillRef>
          <a:effectRef idx="1">
            <a:schemeClr val="accent3"/>
          </a:effectRef>
          <a:fontRef idx="minor">
            <a:schemeClr val="dk1"/>
          </a:fontRef>
        </p:style>
        <p:txBody>
          <a:bodyPr>
            <a:normAutofit fontScale="750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id-ID" sz="3200" b="1" dirty="0"/>
              <a:t>B. Hubungan individual/organisasional</a:t>
            </a:r>
            <a:br>
              <a:rPr lang="id-ID" sz="3200" dirty="0"/>
            </a:br>
            <a:endParaRPr lang="id-ID" sz="3200" b="1" dirty="0">
              <a:latin typeface="Algerian" panose="04020705040A02060702" pitchFamily="82" charset="0"/>
            </a:endParaRPr>
          </a:p>
        </p:txBody>
      </p:sp>
      <p:sp>
        <p:nvSpPr>
          <p:cNvPr id="24" name="Content Placeholder 2"/>
          <p:cNvSpPr txBox="1">
            <a:spLocks/>
          </p:cNvSpPr>
          <p:nvPr/>
        </p:nvSpPr>
        <p:spPr>
          <a:xfrm>
            <a:off x="0" y="2194560"/>
            <a:ext cx="12192000" cy="4024125"/>
          </a:xfrm>
          <a:prstGeom prst="rect">
            <a:avLst/>
          </a:prstGeom>
        </p:spPr>
        <p:style>
          <a:lnRef idx="1">
            <a:schemeClr val="accent1"/>
          </a:lnRef>
          <a:fillRef idx="3">
            <a:schemeClr val="accent1"/>
          </a:fillRef>
          <a:effectRef idx="2">
            <a:schemeClr val="accent1"/>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buFont typeface="Arial" panose="020B0604020202020204" pitchFamily="34" charset="0"/>
              <a:buNone/>
            </a:pPr>
            <a:r>
              <a:rPr lang="id-ID" dirty="0"/>
              <a:t>Berbagai survei karyawan perusahaan ada yang merasa puas dan tidak puas dengan pekerjaan mereka ini dikarenakan kondisi ekonomi jangka panjang yang mereka hadapi. Hal ini perlu di perhatikan oleh setiap organisasi secara berulang ulang agar dapat memahami hubungan individual yang benar – benar berarti bagi karyawan agar dapat diatur dengan efektif untuk mencapai tujuan keberhasilan dari organisasi tersebut.</a:t>
            </a:r>
          </a:p>
          <a:p>
            <a:pPr marL="0" indent="0" algn="just" fontAlgn="base">
              <a:buFont typeface="Arial" panose="020B0604020202020204" pitchFamily="34" charset="0"/>
              <a:buNone/>
            </a:pPr>
            <a:endParaRPr lang="id-ID" dirty="0"/>
          </a:p>
        </p:txBody>
      </p:sp>
    </p:spTree>
    <p:extLst>
      <p:ext uri="{BB962C8B-B14F-4D97-AF65-F5344CB8AC3E}">
        <p14:creationId xmlns:p14="http://schemas.microsoft.com/office/powerpoint/2010/main" val="1993587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
                                            <p:bg/>
                                          </p:spTgt>
                                        </p:tgtEl>
                                        <p:attrNameLst>
                                          <p:attrName>style.visibility</p:attrName>
                                        </p:attrNameLst>
                                      </p:cBhvr>
                                      <p:to>
                                        <p:strVal val="visible"/>
                                      </p:to>
                                    </p:set>
                                    <p:animEffect transition="in" filter="wipe(down)">
                                      <p:cBhvr>
                                        <p:cTn id="7" dur="580">
                                          <p:stCondLst>
                                            <p:cond delay="0"/>
                                          </p:stCondLst>
                                        </p:cTn>
                                        <p:tgtEl>
                                          <p:spTgt spid="24">
                                            <p:bg/>
                                          </p:spTgt>
                                        </p:tgtEl>
                                      </p:cBhvr>
                                    </p:animEffect>
                                    <p:anim calcmode="lin" valueType="num">
                                      <p:cBhvr>
                                        <p:cTn id="8" dur="1822" tmFilter="0,0; 0.14,0.36; 0.43,0.73; 0.71,0.91; 1.0,1.0">
                                          <p:stCondLst>
                                            <p:cond delay="0"/>
                                          </p:stCondLst>
                                        </p:cTn>
                                        <p:tgtEl>
                                          <p:spTgt spid="24">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4">
                                            <p:bg/>
                                          </p:spTgt>
                                        </p:tgtEl>
                                      </p:cBhvr>
                                      <p:to x="100000" y="60000"/>
                                    </p:animScale>
                                    <p:animScale>
                                      <p:cBhvr>
                                        <p:cTn id="14" dur="166" decel="50000">
                                          <p:stCondLst>
                                            <p:cond delay="676"/>
                                          </p:stCondLst>
                                        </p:cTn>
                                        <p:tgtEl>
                                          <p:spTgt spid="24">
                                            <p:bg/>
                                          </p:spTgt>
                                        </p:tgtEl>
                                      </p:cBhvr>
                                      <p:to x="100000" y="100000"/>
                                    </p:animScale>
                                    <p:animScale>
                                      <p:cBhvr>
                                        <p:cTn id="15" dur="26">
                                          <p:stCondLst>
                                            <p:cond delay="1312"/>
                                          </p:stCondLst>
                                        </p:cTn>
                                        <p:tgtEl>
                                          <p:spTgt spid="24">
                                            <p:bg/>
                                          </p:spTgt>
                                        </p:tgtEl>
                                      </p:cBhvr>
                                      <p:to x="100000" y="80000"/>
                                    </p:animScale>
                                    <p:animScale>
                                      <p:cBhvr>
                                        <p:cTn id="16" dur="166" decel="50000">
                                          <p:stCondLst>
                                            <p:cond delay="1338"/>
                                          </p:stCondLst>
                                        </p:cTn>
                                        <p:tgtEl>
                                          <p:spTgt spid="24">
                                            <p:bg/>
                                          </p:spTgt>
                                        </p:tgtEl>
                                      </p:cBhvr>
                                      <p:to x="100000" y="100000"/>
                                    </p:animScale>
                                    <p:animScale>
                                      <p:cBhvr>
                                        <p:cTn id="17" dur="26">
                                          <p:stCondLst>
                                            <p:cond delay="1642"/>
                                          </p:stCondLst>
                                        </p:cTn>
                                        <p:tgtEl>
                                          <p:spTgt spid="24">
                                            <p:bg/>
                                          </p:spTgt>
                                        </p:tgtEl>
                                      </p:cBhvr>
                                      <p:to x="100000" y="90000"/>
                                    </p:animScale>
                                    <p:animScale>
                                      <p:cBhvr>
                                        <p:cTn id="18" dur="166" decel="50000">
                                          <p:stCondLst>
                                            <p:cond delay="1668"/>
                                          </p:stCondLst>
                                        </p:cTn>
                                        <p:tgtEl>
                                          <p:spTgt spid="24">
                                            <p:bg/>
                                          </p:spTgt>
                                        </p:tgtEl>
                                      </p:cBhvr>
                                      <p:to x="100000" y="100000"/>
                                    </p:animScale>
                                    <p:animScale>
                                      <p:cBhvr>
                                        <p:cTn id="19" dur="26">
                                          <p:stCondLst>
                                            <p:cond delay="1808"/>
                                          </p:stCondLst>
                                        </p:cTn>
                                        <p:tgtEl>
                                          <p:spTgt spid="24">
                                            <p:bg/>
                                          </p:spTgt>
                                        </p:tgtEl>
                                      </p:cBhvr>
                                      <p:to x="100000" y="95000"/>
                                    </p:animScale>
                                    <p:animScale>
                                      <p:cBhvr>
                                        <p:cTn id="20" dur="166" decel="50000">
                                          <p:stCondLst>
                                            <p:cond delay="1834"/>
                                          </p:stCondLst>
                                        </p:cTn>
                                        <p:tgtEl>
                                          <p:spTgt spid="24">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4">
                                            <p:txEl>
                                              <p:pRg st="0" end="0"/>
                                            </p:txEl>
                                          </p:spTgt>
                                        </p:tgtEl>
                                        <p:attrNameLst>
                                          <p:attrName>style.visibility</p:attrName>
                                        </p:attrNameLst>
                                      </p:cBhvr>
                                      <p:to>
                                        <p:strVal val="visible"/>
                                      </p:to>
                                    </p:set>
                                    <p:animEffect transition="in" filter="wipe(down)">
                                      <p:cBhvr>
                                        <p:cTn id="25" dur="580">
                                          <p:stCondLst>
                                            <p:cond delay="0"/>
                                          </p:stCondLst>
                                        </p:cTn>
                                        <p:tgtEl>
                                          <p:spTgt spid="24">
                                            <p:txEl>
                                              <p:pRg st="0" end="0"/>
                                            </p:txEl>
                                          </p:spTgt>
                                        </p:tgtEl>
                                      </p:cBhvr>
                                    </p:animEffect>
                                    <p:anim calcmode="lin" valueType="num">
                                      <p:cBhvr>
                                        <p:cTn id="26" dur="1822" tmFilter="0,0; 0.14,0.36; 0.43,0.73; 0.71,0.91; 1.0,1.0">
                                          <p:stCondLst>
                                            <p:cond delay="0"/>
                                          </p:stCondLst>
                                        </p:cTn>
                                        <p:tgtEl>
                                          <p:spTgt spid="24">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4">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4">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4">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4">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4">
                                            <p:txEl>
                                              <p:pRg st="0" end="0"/>
                                            </p:txEl>
                                          </p:spTgt>
                                        </p:tgtEl>
                                      </p:cBhvr>
                                      <p:to x="100000" y="60000"/>
                                    </p:animScale>
                                    <p:animScale>
                                      <p:cBhvr>
                                        <p:cTn id="32" dur="166" decel="50000">
                                          <p:stCondLst>
                                            <p:cond delay="676"/>
                                          </p:stCondLst>
                                        </p:cTn>
                                        <p:tgtEl>
                                          <p:spTgt spid="24">
                                            <p:txEl>
                                              <p:pRg st="0" end="0"/>
                                            </p:txEl>
                                          </p:spTgt>
                                        </p:tgtEl>
                                      </p:cBhvr>
                                      <p:to x="100000" y="100000"/>
                                    </p:animScale>
                                    <p:animScale>
                                      <p:cBhvr>
                                        <p:cTn id="33" dur="26">
                                          <p:stCondLst>
                                            <p:cond delay="1312"/>
                                          </p:stCondLst>
                                        </p:cTn>
                                        <p:tgtEl>
                                          <p:spTgt spid="24">
                                            <p:txEl>
                                              <p:pRg st="0" end="0"/>
                                            </p:txEl>
                                          </p:spTgt>
                                        </p:tgtEl>
                                      </p:cBhvr>
                                      <p:to x="100000" y="80000"/>
                                    </p:animScale>
                                    <p:animScale>
                                      <p:cBhvr>
                                        <p:cTn id="34" dur="166" decel="50000">
                                          <p:stCondLst>
                                            <p:cond delay="1338"/>
                                          </p:stCondLst>
                                        </p:cTn>
                                        <p:tgtEl>
                                          <p:spTgt spid="24">
                                            <p:txEl>
                                              <p:pRg st="0" end="0"/>
                                            </p:txEl>
                                          </p:spTgt>
                                        </p:tgtEl>
                                      </p:cBhvr>
                                      <p:to x="100000" y="100000"/>
                                    </p:animScale>
                                    <p:animScale>
                                      <p:cBhvr>
                                        <p:cTn id="35" dur="26">
                                          <p:stCondLst>
                                            <p:cond delay="1642"/>
                                          </p:stCondLst>
                                        </p:cTn>
                                        <p:tgtEl>
                                          <p:spTgt spid="24">
                                            <p:txEl>
                                              <p:pRg st="0" end="0"/>
                                            </p:txEl>
                                          </p:spTgt>
                                        </p:tgtEl>
                                      </p:cBhvr>
                                      <p:to x="100000" y="90000"/>
                                    </p:animScale>
                                    <p:animScale>
                                      <p:cBhvr>
                                        <p:cTn id="36" dur="166" decel="50000">
                                          <p:stCondLst>
                                            <p:cond delay="1668"/>
                                          </p:stCondLst>
                                        </p:cTn>
                                        <p:tgtEl>
                                          <p:spTgt spid="24">
                                            <p:txEl>
                                              <p:pRg st="0" end="0"/>
                                            </p:txEl>
                                          </p:spTgt>
                                        </p:tgtEl>
                                      </p:cBhvr>
                                      <p:to x="100000" y="100000"/>
                                    </p:animScale>
                                    <p:animScale>
                                      <p:cBhvr>
                                        <p:cTn id="37" dur="26">
                                          <p:stCondLst>
                                            <p:cond delay="1808"/>
                                          </p:stCondLst>
                                        </p:cTn>
                                        <p:tgtEl>
                                          <p:spTgt spid="24">
                                            <p:txEl>
                                              <p:pRg st="0" end="0"/>
                                            </p:txEl>
                                          </p:spTgt>
                                        </p:tgtEl>
                                      </p:cBhvr>
                                      <p:to x="100000" y="95000"/>
                                    </p:animScale>
                                    <p:animScale>
                                      <p:cBhvr>
                                        <p:cTn id="38" dur="166" decel="50000">
                                          <p:stCondLst>
                                            <p:cond delay="1834"/>
                                          </p:stCondLst>
                                        </p:cTn>
                                        <p:tgtEl>
                                          <p:spTgt spid="2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C394D55-E3A0-453E-8E88-8EF23CEA6C3B}"/>
              </a:ext>
            </a:extLst>
          </p:cNvPr>
          <p:cNvSpPr>
            <a:spLocks noGrp="1"/>
          </p:cNvSpPr>
          <p:nvPr>
            <p:ph type="pic" sz="quarter" idx="10"/>
          </p:nvPr>
        </p:nvSpPr>
        <p:spPr/>
      </p:sp>
      <p:sp>
        <p:nvSpPr>
          <p:cNvPr id="11" name="Title 1"/>
          <p:cNvSpPr txBox="1">
            <a:spLocks/>
          </p:cNvSpPr>
          <p:nvPr/>
        </p:nvSpPr>
        <p:spPr>
          <a:xfrm>
            <a:off x="1059543" y="474087"/>
            <a:ext cx="10548257" cy="1293028"/>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br>
              <a:rPr lang="id-ID" sz="3200" b="1" dirty="0"/>
            </a:br>
            <a:r>
              <a:rPr lang="id-ID" sz="3200" b="1" dirty="0"/>
              <a:t>Kepuasaan Kerja dan Komit</a:t>
            </a:r>
            <a:r>
              <a:rPr lang="en-GB" sz="3200" b="1" dirty="0"/>
              <a:t>m</a:t>
            </a:r>
            <a:r>
              <a:rPr lang="id-ID" sz="3200" b="1" dirty="0"/>
              <a:t>en Organisasional</a:t>
            </a:r>
            <a:br>
              <a:rPr lang="id-ID" sz="3200" dirty="0"/>
            </a:br>
            <a:endParaRPr lang="id-ID" sz="3200" dirty="0"/>
          </a:p>
        </p:txBody>
      </p:sp>
      <p:sp>
        <p:nvSpPr>
          <p:cNvPr id="12" name="Content Placeholder 3"/>
          <p:cNvSpPr txBox="1">
            <a:spLocks/>
          </p:cNvSpPr>
          <p:nvPr/>
        </p:nvSpPr>
        <p:spPr>
          <a:xfrm>
            <a:off x="1059542" y="1904274"/>
            <a:ext cx="10548257" cy="4024125"/>
          </a:xfrm>
          <a:prstGeom prst="rect">
            <a:avLst/>
          </a:prstGeom>
        </p:spPr>
        <p:style>
          <a:lnRef idx="3">
            <a:schemeClr val="lt1"/>
          </a:lnRef>
          <a:fillRef idx="1">
            <a:schemeClr val="accent1"/>
          </a:fillRef>
          <a:effectRef idx="1">
            <a:schemeClr val="accent1"/>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id-ID" sz="2400" dirty="0"/>
              <a:t>Kepuasan kerja (job satisfaction) adalah keadaan emosional yang positif yang merupakan hasil dari evaluasi pengalaman kerja seseorang. Meskipun kepuasan kerja itu sendiri penting, mungkin “faktor yang menentukan” adalah pengaruh kepuasan kerja tersebut  terhadap komitmen organisasional, yang memengaruhi perputaran dan kinerja organisasional.</a:t>
            </a:r>
          </a:p>
          <a:p>
            <a:pPr marL="0" indent="0">
              <a:buFont typeface="Arial" panose="020B0604020202020204" pitchFamily="34" charset="0"/>
              <a:buNone/>
            </a:pPr>
            <a:endParaRPr lang="id-ID" sz="2400" dirty="0"/>
          </a:p>
          <a:p>
            <a:r>
              <a:rPr lang="id-ID" sz="2400" dirty="0"/>
              <a:t>Komitmen organisasional (organizational commitment) adalah tingkat sampai di mana karyawan yakin dan menerima tujuan organisasional, serta berkeinginan untuk tinggal bersama organisasi tersebut.</a:t>
            </a:r>
          </a:p>
          <a:p>
            <a:endParaRPr lang="id-ID" sz="2400" dirty="0"/>
          </a:p>
        </p:txBody>
      </p:sp>
    </p:spTree>
    <p:extLst>
      <p:ext uri="{BB962C8B-B14F-4D97-AF65-F5344CB8AC3E}">
        <p14:creationId xmlns:p14="http://schemas.microsoft.com/office/powerpoint/2010/main" val="20302976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 calcmode="lin" valueType="num">
                                      <p:cBhvr>
                                        <p:cTn id="7" dur="1000" fill="hold"/>
                                        <p:tgtEl>
                                          <p:spTgt spid="12">
                                            <p:bg/>
                                          </p:spTgt>
                                        </p:tgtEl>
                                        <p:attrNameLst>
                                          <p:attrName>ppt_w</p:attrName>
                                        </p:attrNameLst>
                                      </p:cBhvr>
                                      <p:tavLst>
                                        <p:tav tm="0">
                                          <p:val>
                                            <p:fltVal val="0"/>
                                          </p:val>
                                        </p:tav>
                                        <p:tav tm="100000">
                                          <p:val>
                                            <p:strVal val="#ppt_w"/>
                                          </p:val>
                                        </p:tav>
                                      </p:tavLst>
                                    </p:anim>
                                    <p:anim calcmode="lin" valueType="num">
                                      <p:cBhvr>
                                        <p:cTn id="8" dur="1000" fill="hold"/>
                                        <p:tgtEl>
                                          <p:spTgt spid="12">
                                            <p:bg/>
                                          </p:spTgt>
                                        </p:tgtEl>
                                        <p:attrNameLst>
                                          <p:attrName>ppt_h</p:attrName>
                                        </p:attrNameLst>
                                      </p:cBhvr>
                                      <p:tavLst>
                                        <p:tav tm="0">
                                          <p:val>
                                            <p:fltVal val="0"/>
                                          </p:val>
                                        </p:tav>
                                        <p:tav tm="100000">
                                          <p:val>
                                            <p:strVal val="#ppt_h"/>
                                          </p:val>
                                        </p:tav>
                                      </p:tavLst>
                                    </p:anim>
                                    <p:anim calcmode="lin" valueType="num">
                                      <p:cBhvr>
                                        <p:cTn id="9" dur="1000" fill="hold"/>
                                        <p:tgtEl>
                                          <p:spTgt spid="12">
                                            <p:bg/>
                                          </p:spTgt>
                                        </p:tgtEl>
                                        <p:attrNameLst>
                                          <p:attrName>style.rotation</p:attrName>
                                        </p:attrNameLst>
                                      </p:cBhvr>
                                      <p:tavLst>
                                        <p:tav tm="0">
                                          <p:val>
                                            <p:fltVal val="90"/>
                                          </p:val>
                                        </p:tav>
                                        <p:tav tm="100000">
                                          <p:val>
                                            <p:fltVal val="0"/>
                                          </p:val>
                                        </p:tav>
                                      </p:tavLst>
                                    </p:anim>
                                    <p:animEffect transition="in" filter="fade">
                                      <p:cBhvr>
                                        <p:cTn id="10" dur="1000"/>
                                        <p:tgtEl>
                                          <p:spTgt spid="12">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p:cTn id="15"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1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 calcmode="lin" valueType="num">
                                      <p:cBhvr>
                                        <p:cTn id="23" dur="10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2">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2">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59D9DC3-EFF5-4D78-89C4-F0FB5F393301}"/>
              </a:ext>
            </a:extLst>
          </p:cNvPr>
          <p:cNvSpPr>
            <a:spLocks noGrp="1"/>
          </p:cNvSpPr>
          <p:nvPr>
            <p:ph type="pic" sz="quarter" idx="14"/>
          </p:nvPr>
        </p:nvSpPr>
        <p:spPr/>
      </p:sp>
      <p:sp>
        <p:nvSpPr>
          <p:cNvPr id="14" name="Picture Placeholder 13">
            <a:extLst>
              <a:ext uri="{FF2B5EF4-FFF2-40B4-BE49-F238E27FC236}">
                <a16:creationId xmlns:a16="http://schemas.microsoft.com/office/drawing/2014/main" id="{68FCA021-F81D-4DFE-8B53-E86D3DE70775}"/>
              </a:ext>
            </a:extLst>
          </p:cNvPr>
          <p:cNvSpPr>
            <a:spLocks noGrp="1"/>
          </p:cNvSpPr>
          <p:nvPr>
            <p:ph type="pic" sz="quarter" idx="15"/>
          </p:nvPr>
        </p:nvSpPr>
        <p:spPr/>
      </p:sp>
      <p:sp>
        <p:nvSpPr>
          <p:cNvPr id="13" name="Title 1"/>
          <p:cNvSpPr txBox="1">
            <a:spLocks/>
          </p:cNvSpPr>
          <p:nvPr/>
        </p:nvSpPr>
        <p:spPr>
          <a:xfrm>
            <a:off x="685800" y="1393777"/>
            <a:ext cx="10820400" cy="646514"/>
          </a:xfrm>
          <a:prstGeom prst="rect">
            <a:avLst/>
          </a:prstGeom>
        </p:spPr>
        <p:style>
          <a:lnRef idx="3">
            <a:schemeClr val="lt1"/>
          </a:lnRef>
          <a:fillRef idx="1">
            <a:schemeClr val="accent1"/>
          </a:fillRef>
          <a:effectRef idx="1">
            <a:schemeClr val="accent1"/>
          </a:effectRef>
          <a:fontRef idx="minor">
            <a:schemeClr val="lt1"/>
          </a:fontRef>
        </p:style>
        <p:txBody>
          <a:bodyP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id-ID" sz="3200" b="1" dirty="0"/>
              <a:t>Retensi Sumber Daya Manusia</a:t>
            </a:r>
            <a:br>
              <a:rPr lang="id-ID" sz="3200" dirty="0"/>
            </a:br>
            <a:endParaRPr lang="id-ID" sz="3200" dirty="0"/>
          </a:p>
        </p:txBody>
      </p:sp>
      <p:sp>
        <p:nvSpPr>
          <p:cNvPr id="15" name="Content Placeholder 2"/>
          <p:cNvSpPr txBox="1">
            <a:spLocks/>
          </p:cNvSpPr>
          <p:nvPr/>
        </p:nvSpPr>
        <p:spPr>
          <a:xfrm>
            <a:off x="685800" y="2194560"/>
            <a:ext cx="10820400" cy="4024125"/>
          </a:xfrm>
          <a:prstGeom prst="rect">
            <a:avLst/>
          </a:prstGeom>
        </p:spPr>
        <p:style>
          <a:lnRef idx="1">
            <a:schemeClr val="accent3"/>
          </a:lnRef>
          <a:fillRef idx="2">
            <a:schemeClr val="accent3"/>
          </a:fillRef>
          <a:effectRef idx="1">
            <a:schemeClr val="accent3"/>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r>
              <a:rPr lang="id-ID" sz="2000" dirty="0"/>
              <a:t>Upaya untuk mempertahankan karyawan telah menjadi persoalan utama dalam banyak organisasi mudahnya dengan perputaran yang lebih rendah setiap individu yang dipelihara berarti berkurangnya 1 orang yang harus direkrut, diseleksi dan dilatih.</a:t>
            </a:r>
          </a:p>
          <a:p>
            <a:pPr algn="just"/>
            <a:r>
              <a:rPr lang="id-ID" sz="2000" b="1" dirty="0"/>
              <a:t>Faktor Penentu Retensi Karyawan</a:t>
            </a:r>
            <a:endParaRPr lang="id-ID" sz="2000" dirty="0"/>
          </a:p>
          <a:p>
            <a:pPr marL="0" indent="0" algn="just">
              <a:buFont typeface="Arial" panose="020B0604020202020204" pitchFamily="34" charset="0"/>
              <a:buNone/>
            </a:pPr>
            <a:r>
              <a:rPr lang="id-ID" sz="2000" dirty="0"/>
              <a:t>Baik para pemberi kerja maupun para karyawan telah mengetahu bahwa bebrapa bidang umum memengaruhi retensi karyawan. Apabila komponen organisasional tertentu diberikan, faktor – faktor yang lain mungkin memengaruhu retensi karyawan. Survei terhadap para karyawan terus – menerus menunjukkan bahwa peluang karier dan penghargaan merupakan dua faktor penentu retensi karyawan yang paling penting. Terakhir, rancangan tugas/faktor kerja serta hubungan karyawan yang adil dan suportif dengan orang lain dalam organisasi tersebut memberikan kontribusi untuk retensi karyawan.</a:t>
            </a:r>
          </a:p>
          <a:p>
            <a:pPr algn="just"/>
            <a:endParaRPr lang="id-ID" sz="2000" dirty="0"/>
          </a:p>
        </p:txBody>
      </p:sp>
    </p:spTree>
    <p:extLst>
      <p:ext uri="{BB962C8B-B14F-4D97-AF65-F5344CB8AC3E}">
        <p14:creationId xmlns:p14="http://schemas.microsoft.com/office/powerpoint/2010/main" val="37399613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bg/>
                                          </p:spTgt>
                                        </p:tgtEl>
                                        <p:attrNameLst>
                                          <p:attrName>style.visibility</p:attrName>
                                        </p:attrNameLst>
                                      </p:cBhvr>
                                      <p:to>
                                        <p:strVal val="visible"/>
                                      </p:to>
                                    </p:set>
                                    <p:animEffect transition="in" filter="circle(in)">
                                      <p:cBhvr>
                                        <p:cTn id="7" dur="2000"/>
                                        <p:tgtEl>
                                          <p:spTgt spid="15">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circle(in)">
                                      <p:cBhvr>
                                        <p:cTn id="17" dur="20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circle(in)">
                                      <p:cBhvr>
                                        <p:cTn id="22" dur="20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CEE5CF2-6FA7-4285-AEFC-31D8B59C0119}"/>
              </a:ext>
            </a:extLst>
          </p:cNvPr>
          <p:cNvSpPr>
            <a:spLocks noGrp="1"/>
          </p:cNvSpPr>
          <p:nvPr>
            <p:ph type="pic" idx="13"/>
          </p:nvPr>
        </p:nvSpPr>
        <p:spPr/>
      </p:sp>
      <p:sp>
        <p:nvSpPr>
          <p:cNvPr id="21" name="Rectangle 20">
            <a:extLst>
              <a:ext uri="{FF2B5EF4-FFF2-40B4-BE49-F238E27FC236}">
                <a16:creationId xmlns:a16="http://schemas.microsoft.com/office/drawing/2014/main" id="{685DD2E2-B8C0-4BF4-9BFC-D445BF6F36A9}"/>
              </a:ext>
            </a:extLst>
          </p:cNvPr>
          <p:cNvSpPr/>
          <p:nvPr/>
        </p:nvSpPr>
        <p:spPr>
          <a:xfrm>
            <a:off x="5038916" y="3929559"/>
            <a:ext cx="2114168" cy="307777"/>
          </a:xfrm>
          <a:prstGeom prst="rect">
            <a:avLst/>
          </a:prstGeom>
        </p:spPr>
        <p:txBody>
          <a:bodyPr wrap="square">
            <a:spAutoFit/>
          </a:bodyPr>
          <a:lstStyle/>
          <a:p>
            <a:pPr algn="ctr"/>
            <a:r>
              <a:rPr lang="en-US" sz="1400" dirty="0">
                <a:solidFill>
                  <a:schemeClr val="bg1">
                    <a:lumMod val="65000"/>
                  </a:schemeClr>
                </a:solidFill>
                <a:latin typeface="+mj-lt"/>
                <a:cs typeface="Segoe UI" panose="020B0502040204020203" pitchFamily="34" charset="0"/>
              </a:rPr>
              <a:t>Creative Business</a:t>
            </a:r>
          </a:p>
        </p:txBody>
      </p:sp>
      <p:sp>
        <p:nvSpPr>
          <p:cNvPr id="7" name="Title 1"/>
          <p:cNvSpPr txBox="1">
            <a:spLocks/>
          </p:cNvSpPr>
          <p:nvPr/>
        </p:nvSpPr>
        <p:spPr>
          <a:xfrm>
            <a:off x="685800" y="1391727"/>
            <a:ext cx="10820400" cy="565061"/>
          </a:xfrm>
          <a:prstGeom prst="rect">
            <a:avLst/>
          </a:prstGeom>
        </p:spPr>
        <p:style>
          <a:lnRef idx="1">
            <a:schemeClr val="accent3"/>
          </a:lnRef>
          <a:fillRef idx="2">
            <a:schemeClr val="accent3"/>
          </a:fillRef>
          <a:effectRef idx="1">
            <a:schemeClr val="accent3"/>
          </a:effectRef>
          <a:fontRef idx="minor">
            <a:schemeClr val="dk1"/>
          </a:fontRef>
        </p:style>
        <p:txBody>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id-ID" sz="3200" b="1" dirty="0"/>
              <a:t>Hubungan Karyawan</a:t>
            </a:r>
            <a:endParaRPr lang="id-ID" sz="3200" dirty="0"/>
          </a:p>
        </p:txBody>
      </p:sp>
      <p:sp>
        <p:nvSpPr>
          <p:cNvPr id="8" name="Content Placeholder 2"/>
          <p:cNvSpPr txBox="1">
            <a:spLocks/>
          </p:cNvSpPr>
          <p:nvPr/>
        </p:nvSpPr>
        <p:spPr>
          <a:xfrm>
            <a:off x="685800" y="2194560"/>
            <a:ext cx="10820400" cy="4024125"/>
          </a:xfrm>
          <a:prstGeom prst="rect">
            <a:avLst/>
          </a:prstGeom>
        </p:spPr>
        <p:style>
          <a:lnRef idx="3">
            <a:schemeClr val="lt1"/>
          </a:lnRef>
          <a:fillRef idx="1">
            <a:schemeClr val="accent1"/>
          </a:fillRef>
          <a:effectRef idx="1">
            <a:schemeClr val="accent1"/>
          </a:effectRef>
          <a:fontRef idx="minor">
            <a:schemeClr val="lt1"/>
          </a:fontRef>
        </p:style>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just"/>
            <a:r>
              <a:rPr lang="id-ID" dirty="0"/>
              <a:t>Faktor terakhir yang memengaruhi retensi karyawan didasarkan pada hubungan yang dimiliki para karyawan dalam organisasi. Bidang-bidang seperti kelayakan dari kebijakan SDM, keadilan dari tindakan disipliner, dan cara yang digunakan untuk memutuskan pemberian kerja dan peluang, semuanya memengaruhi retensi karyawan.</a:t>
            </a:r>
          </a:p>
          <a:p>
            <a:pPr algn="just"/>
            <a:r>
              <a:rPr lang="id-ID" dirty="0"/>
              <a:t>Persoalan lain yang memengaruhi retensi karyawan adalah dukungan supervisor manajemen dan hubungan dengan rekan kerja. Seorang supervisor membangun hubungan positif dan membantu retensi karyawan dengan berlaku adil dan tidak diskriminatif, yang memungkinkan adanya fleksibilitas kerja dan keseimbangan kerja/kehidupan, memberikan karyawan umpan balik yang mengakui usaha dan kinerja karyawan, dan mendukung perencanaan dan pengembangan karier untuk para karyawan.</a:t>
            </a:r>
          </a:p>
          <a:p>
            <a:pPr algn="just"/>
            <a:endParaRPr lang="id-ID"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wipe(down)">
                                      <p:cBhvr>
                                        <p:cTn id="7" dur="580">
                                          <p:stCondLst>
                                            <p:cond delay="0"/>
                                          </p:stCondLst>
                                        </p:cTn>
                                        <p:tgtEl>
                                          <p:spTgt spid="8">
                                            <p:bg/>
                                          </p:spTgt>
                                        </p:tgtEl>
                                      </p:cBhvr>
                                    </p:animEffect>
                                    <p:anim calcmode="lin" valueType="num">
                                      <p:cBhvr>
                                        <p:cTn id="8" dur="1822" tmFilter="0,0; 0.14,0.36; 0.43,0.73; 0.71,0.91; 1.0,1.0">
                                          <p:stCondLst>
                                            <p:cond delay="0"/>
                                          </p:stCondLst>
                                        </p:cTn>
                                        <p:tgtEl>
                                          <p:spTgt spid="8">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bg/>
                                          </p:spTgt>
                                        </p:tgtEl>
                                      </p:cBhvr>
                                      <p:to x="100000" y="60000"/>
                                    </p:animScale>
                                    <p:animScale>
                                      <p:cBhvr>
                                        <p:cTn id="14" dur="166" decel="50000">
                                          <p:stCondLst>
                                            <p:cond delay="676"/>
                                          </p:stCondLst>
                                        </p:cTn>
                                        <p:tgtEl>
                                          <p:spTgt spid="8">
                                            <p:bg/>
                                          </p:spTgt>
                                        </p:tgtEl>
                                      </p:cBhvr>
                                      <p:to x="100000" y="100000"/>
                                    </p:animScale>
                                    <p:animScale>
                                      <p:cBhvr>
                                        <p:cTn id="15" dur="26">
                                          <p:stCondLst>
                                            <p:cond delay="1312"/>
                                          </p:stCondLst>
                                        </p:cTn>
                                        <p:tgtEl>
                                          <p:spTgt spid="8">
                                            <p:bg/>
                                          </p:spTgt>
                                        </p:tgtEl>
                                      </p:cBhvr>
                                      <p:to x="100000" y="80000"/>
                                    </p:animScale>
                                    <p:animScale>
                                      <p:cBhvr>
                                        <p:cTn id="16" dur="166" decel="50000">
                                          <p:stCondLst>
                                            <p:cond delay="1338"/>
                                          </p:stCondLst>
                                        </p:cTn>
                                        <p:tgtEl>
                                          <p:spTgt spid="8">
                                            <p:bg/>
                                          </p:spTgt>
                                        </p:tgtEl>
                                      </p:cBhvr>
                                      <p:to x="100000" y="100000"/>
                                    </p:animScale>
                                    <p:animScale>
                                      <p:cBhvr>
                                        <p:cTn id="17" dur="26">
                                          <p:stCondLst>
                                            <p:cond delay="1642"/>
                                          </p:stCondLst>
                                        </p:cTn>
                                        <p:tgtEl>
                                          <p:spTgt spid="8">
                                            <p:bg/>
                                          </p:spTgt>
                                        </p:tgtEl>
                                      </p:cBhvr>
                                      <p:to x="100000" y="90000"/>
                                    </p:animScale>
                                    <p:animScale>
                                      <p:cBhvr>
                                        <p:cTn id="18" dur="166" decel="50000">
                                          <p:stCondLst>
                                            <p:cond delay="1668"/>
                                          </p:stCondLst>
                                        </p:cTn>
                                        <p:tgtEl>
                                          <p:spTgt spid="8">
                                            <p:bg/>
                                          </p:spTgt>
                                        </p:tgtEl>
                                      </p:cBhvr>
                                      <p:to x="100000" y="100000"/>
                                    </p:animScale>
                                    <p:animScale>
                                      <p:cBhvr>
                                        <p:cTn id="19" dur="26">
                                          <p:stCondLst>
                                            <p:cond delay="1808"/>
                                          </p:stCondLst>
                                        </p:cTn>
                                        <p:tgtEl>
                                          <p:spTgt spid="8">
                                            <p:bg/>
                                          </p:spTgt>
                                        </p:tgtEl>
                                      </p:cBhvr>
                                      <p:to x="100000" y="95000"/>
                                    </p:animScale>
                                    <p:animScale>
                                      <p:cBhvr>
                                        <p:cTn id="20" dur="166" decel="50000">
                                          <p:stCondLst>
                                            <p:cond delay="1834"/>
                                          </p:stCondLst>
                                        </p:cTn>
                                        <p:tgtEl>
                                          <p:spTgt spid="8">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down)">
                                      <p:cBhvr>
                                        <p:cTn id="25" dur="580">
                                          <p:stCondLst>
                                            <p:cond delay="0"/>
                                          </p:stCondLst>
                                        </p:cTn>
                                        <p:tgtEl>
                                          <p:spTgt spid="8">
                                            <p:txEl>
                                              <p:pRg st="0" end="0"/>
                                            </p:txEl>
                                          </p:spTgt>
                                        </p:tgtEl>
                                      </p:cBhvr>
                                    </p:animEffect>
                                    <p:anim calcmode="lin" valueType="num">
                                      <p:cBhvr>
                                        <p:cTn id="26"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xEl>
                                              <p:pRg st="0" end="0"/>
                                            </p:txEl>
                                          </p:spTgt>
                                        </p:tgtEl>
                                      </p:cBhvr>
                                      <p:to x="100000" y="60000"/>
                                    </p:animScale>
                                    <p:animScale>
                                      <p:cBhvr>
                                        <p:cTn id="32" dur="166" decel="50000">
                                          <p:stCondLst>
                                            <p:cond delay="676"/>
                                          </p:stCondLst>
                                        </p:cTn>
                                        <p:tgtEl>
                                          <p:spTgt spid="8">
                                            <p:txEl>
                                              <p:pRg st="0" end="0"/>
                                            </p:txEl>
                                          </p:spTgt>
                                        </p:tgtEl>
                                      </p:cBhvr>
                                      <p:to x="100000" y="100000"/>
                                    </p:animScale>
                                    <p:animScale>
                                      <p:cBhvr>
                                        <p:cTn id="33" dur="26">
                                          <p:stCondLst>
                                            <p:cond delay="1312"/>
                                          </p:stCondLst>
                                        </p:cTn>
                                        <p:tgtEl>
                                          <p:spTgt spid="8">
                                            <p:txEl>
                                              <p:pRg st="0" end="0"/>
                                            </p:txEl>
                                          </p:spTgt>
                                        </p:tgtEl>
                                      </p:cBhvr>
                                      <p:to x="100000" y="80000"/>
                                    </p:animScale>
                                    <p:animScale>
                                      <p:cBhvr>
                                        <p:cTn id="34" dur="166" decel="50000">
                                          <p:stCondLst>
                                            <p:cond delay="1338"/>
                                          </p:stCondLst>
                                        </p:cTn>
                                        <p:tgtEl>
                                          <p:spTgt spid="8">
                                            <p:txEl>
                                              <p:pRg st="0" end="0"/>
                                            </p:txEl>
                                          </p:spTgt>
                                        </p:tgtEl>
                                      </p:cBhvr>
                                      <p:to x="100000" y="100000"/>
                                    </p:animScale>
                                    <p:animScale>
                                      <p:cBhvr>
                                        <p:cTn id="35" dur="26">
                                          <p:stCondLst>
                                            <p:cond delay="1642"/>
                                          </p:stCondLst>
                                        </p:cTn>
                                        <p:tgtEl>
                                          <p:spTgt spid="8">
                                            <p:txEl>
                                              <p:pRg st="0" end="0"/>
                                            </p:txEl>
                                          </p:spTgt>
                                        </p:tgtEl>
                                      </p:cBhvr>
                                      <p:to x="100000" y="90000"/>
                                    </p:animScale>
                                    <p:animScale>
                                      <p:cBhvr>
                                        <p:cTn id="36" dur="166" decel="50000">
                                          <p:stCondLst>
                                            <p:cond delay="1668"/>
                                          </p:stCondLst>
                                        </p:cTn>
                                        <p:tgtEl>
                                          <p:spTgt spid="8">
                                            <p:txEl>
                                              <p:pRg st="0" end="0"/>
                                            </p:txEl>
                                          </p:spTgt>
                                        </p:tgtEl>
                                      </p:cBhvr>
                                      <p:to x="100000" y="100000"/>
                                    </p:animScale>
                                    <p:animScale>
                                      <p:cBhvr>
                                        <p:cTn id="37" dur="26">
                                          <p:stCondLst>
                                            <p:cond delay="1808"/>
                                          </p:stCondLst>
                                        </p:cTn>
                                        <p:tgtEl>
                                          <p:spTgt spid="8">
                                            <p:txEl>
                                              <p:pRg st="0" end="0"/>
                                            </p:txEl>
                                          </p:spTgt>
                                        </p:tgtEl>
                                      </p:cBhvr>
                                      <p:to x="100000" y="95000"/>
                                    </p:animScale>
                                    <p:animScale>
                                      <p:cBhvr>
                                        <p:cTn id="38" dur="166" decel="50000">
                                          <p:stCondLst>
                                            <p:cond delay="1834"/>
                                          </p:stCondLst>
                                        </p:cTn>
                                        <p:tgtEl>
                                          <p:spTgt spid="8">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wipe(down)">
                                      <p:cBhvr>
                                        <p:cTn id="43" dur="580">
                                          <p:stCondLst>
                                            <p:cond delay="0"/>
                                          </p:stCondLst>
                                        </p:cTn>
                                        <p:tgtEl>
                                          <p:spTgt spid="8">
                                            <p:txEl>
                                              <p:pRg st="1" end="1"/>
                                            </p:txEl>
                                          </p:spTgt>
                                        </p:tgtEl>
                                      </p:cBhvr>
                                    </p:animEffect>
                                    <p:anim calcmode="lin" valueType="num">
                                      <p:cBhvr>
                                        <p:cTn id="44" dur="1822" tmFilter="0,0; 0.14,0.36; 0.43,0.73; 0.71,0.91; 1.0,1.0">
                                          <p:stCondLst>
                                            <p:cond delay="0"/>
                                          </p:stCondLst>
                                        </p:cTn>
                                        <p:tgtEl>
                                          <p:spTgt spid="8">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xEl>
                                              <p:pRg st="1" end="1"/>
                                            </p:txEl>
                                          </p:spTgt>
                                        </p:tgtEl>
                                      </p:cBhvr>
                                      <p:to x="100000" y="60000"/>
                                    </p:animScale>
                                    <p:animScale>
                                      <p:cBhvr>
                                        <p:cTn id="50" dur="166" decel="50000">
                                          <p:stCondLst>
                                            <p:cond delay="676"/>
                                          </p:stCondLst>
                                        </p:cTn>
                                        <p:tgtEl>
                                          <p:spTgt spid="8">
                                            <p:txEl>
                                              <p:pRg st="1" end="1"/>
                                            </p:txEl>
                                          </p:spTgt>
                                        </p:tgtEl>
                                      </p:cBhvr>
                                      <p:to x="100000" y="100000"/>
                                    </p:animScale>
                                    <p:animScale>
                                      <p:cBhvr>
                                        <p:cTn id="51" dur="26">
                                          <p:stCondLst>
                                            <p:cond delay="1312"/>
                                          </p:stCondLst>
                                        </p:cTn>
                                        <p:tgtEl>
                                          <p:spTgt spid="8">
                                            <p:txEl>
                                              <p:pRg st="1" end="1"/>
                                            </p:txEl>
                                          </p:spTgt>
                                        </p:tgtEl>
                                      </p:cBhvr>
                                      <p:to x="100000" y="80000"/>
                                    </p:animScale>
                                    <p:animScale>
                                      <p:cBhvr>
                                        <p:cTn id="52" dur="166" decel="50000">
                                          <p:stCondLst>
                                            <p:cond delay="1338"/>
                                          </p:stCondLst>
                                        </p:cTn>
                                        <p:tgtEl>
                                          <p:spTgt spid="8">
                                            <p:txEl>
                                              <p:pRg st="1" end="1"/>
                                            </p:txEl>
                                          </p:spTgt>
                                        </p:tgtEl>
                                      </p:cBhvr>
                                      <p:to x="100000" y="100000"/>
                                    </p:animScale>
                                    <p:animScale>
                                      <p:cBhvr>
                                        <p:cTn id="53" dur="26">
                                          <p:stCondLst>
                                            <p:cond delay="1642"/>
                                          </p:stCondLst>
                                        </p:cTn>
                                        <p:tgtEl>
                                          <p:spTgt spid="8">
                                            <p:txEl>
                                              <p:pRg st="1" end="1"/>
                                            </p:txEl>
                                          </p:spTgt>
                                        </p:tgtEl>
                                      </p:cBhvr>
                                      <p:to x="100000" y="90000"/>
                                    </p:animScale>
                                    <p:animScale>
                                      <p:cBhvr>
                                        <p:cTn id="54" dur="166" decel="50000">
                                          <p:stCondLst>
                                            <p:cond delay="1668"/>
                                          </p:stCondLst>
                                        </p:cTn>
                                        <p:tgtEl>
                                          <p:spTgt spid="8">
                                            <p:txEl>
                                              <p:pRg st="1" end="1"/>
                                            </p:txEl>
                                          </p:spTgt>
                                        </p:tgtEl>
                                      </p:cBhvr>
                                      <p:to x="100000" y="100000"/>
                                    </p:animScale>
                                    <p:animScale>
                                      <p:cBhvr>
                                        <p:cTn id="55" dur="26">
                                          <p:stCondLst>
                                            <p:cond delay="1808"/>
                                          </p:stCondLst>
                                        </p:cTn>
                                        <p:tgtEl>
                                          <p:spTgt spid="8">
                                            <p:txEl>
                                              <p:pRg st="1" end="1"/>
                                            </p:txEl>
                                          </p:spTgt>
                                        </p:tgtEl>
                                      </p:cBhvr>
                                      <p:to x="100000" y="95000"/>
                                    </p:animScale>
                                    <p:animScale>
                                      <p:cBhvr>
                                        <p:cTn id="56" dur="166" decel="50000">
                                          <p:stCondLst>
                                            <p:cond delay="1834"/>
                                          </p:stCondLst>
                                        </p:cTn>
                                        <p:tgtEl>
                                          <p:spTgt spid="8">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CC297C7-FB8A-4C38-8749-41A0AF877CC4}"/>
              </a:ext>
            </a:extLst>
          </p:cNvPr>
          <p:cNvSpPr/>
          <p:nvPr/>
        </p:nvSpPr>
        <p:spPr>
          <a:xfrm>
            <a:off x="0" y="0"/>
            <a:ext cx="12192000" cy="3638550"/>
          </a:xfrm>
          <a:prstGeom prst="rect">
            <a:avLst/>
          </a:prstGeom>
          <a:solidFill>
            <a:schemeClr val="tx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9AFFD364-3B2C-4C1B-80B2-98AD6634663B}"/>
              </a:ext>
            </a:extLst>
          </p:cNvPr>
          <p:cNvSpPr/>
          <p:nvPr/>
        </p:nvSpPr>
        <p:spPr>
          <a:xfrm>
            <a:off x="2028123" y="2692571"/>
            <a:ext cx="1891958" cy="1891958"/>
          </a:xfrm>
          <a:prstGeom prst="roundRect">
            <a:avLst>
              <a:gd name="adj" fmla="val 0"/>
            </a:avLst>
          </a:prstGeom>
          <a:solidFill>
            <a:schemeClr val="bg1"/>
          </a:solidFill>
          <a:ln>
            <a:noFill/>
          </a:ln>
          <a:effectLst>
            <a:outerShdw blurRad="203200" dist="50800" dir="5400000" algn="ctr" rotWithShape="0">
              <a:srgbClr val="000000">
                <a:alpha val="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8793A617-48B3-44E2-B2D2-1A86E225AD11}"/>
              </a:ext>
            </a:extLst>
          </p:cNvPr>
          <p:cNvSpPr/>
          <p:nvPr/>
        </p:nvSpPr>
        <p:spPr>
          <a:xfrm>
            <a:off x="5157741" y="2692571"/>
            <a:ext cx="1891958" cy="1891958"/>
          </a:xfrm>
          <a:prstGeom prst="roundRect">
            <a:avLst>
              <a:gd name="adj" fmla="val 0"/>
            </a:avLst>
          </a:prstGeom>
          <a:solidFill>
            <a:schemeClr val="bg1"/>
          </a:solidFill>
          <a:ln>
            <a:noFill/>
          </a:ln>
          <a:effectLst>
            <a:outerShdw blurRad="203200" dist="50800" dir="5400000" algn="ctr" rotWithShape="0">
              <a:srgbClr val="000000">
                <a:alpha val="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53806FD-48F8-40A8-87CF-1F84FEE4F950}"/>
              </a:ext>
            </a:extLst>
          </p:cNvPr>
          <p:cNvSpPr/>
          <p:nvPr/>
        </p:nvSpPr>
        <p:spPr>
          <a:xfrm>
            <a:off x="8320057" y="2692571"/>
            <a:ext cx="1891958" cy="1891958"/>
          </a:xfrm>
          <a:prstGeom prst="roundRect">
            <a:avLst>
              <a:gd name="adj" fmla="val 0"/>
            </a:avLst>
          </a:prstGeom>
          <a:solidFill>
            <a:schemeClr val="bg1"/>
          </a:solidFill>
          <a:ln>
            <a:noFill/>
          </a:ln>
          <a:effectLst>
            <a:outerShdw blurRad="203200" dist="50800" dir="5400000" algn="ctr" rotWithShape="0">
              <a:srgbClr val="000000">
                <a:alpha val="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1120">
            <a:extLst>
              <a:ext uri="{FF2B5EF4-FFF2-40B4-BE49-F238E27FC236}">
                <a16:creationId xmlns:a16="http://schemas.microsoft.com/office/drawing/2014/main" id="{17C16480-C14E-4895-BE88-A5B72B6E24A2}"/>
              </a:ext>
            </a:extLst>
          </p:cNvPr>
          <p:cNvSpPr>
            <a:spLocks noEditPoints="1"/>
          </p:cNvSpPr>
          <p:nvPr/>
        </p:nvSpPr>
        <p:spPr bwMode="auto">
          <a:xfrm>
            <a:off x="8994711" y="3380725"/>
            <a:ext cx="630411" cy="499032"/>
          </a:xfrm>
          <a:custGeom>
            <a:avLst/>
            <a:gdLst>
              <a:gd name="T0" fmla="*/ 2455 w 3573"/>
              <a:gd name="T1" fmla="*/ 579 h 2827"/>
              <a:gd name="T2" fmla="*/ 2600 w 3573"/>
              <a:gd name="T3" fmla="*/ 760 h 2827"/>
              <a:gd name="T4" fmla="*/ 2739 w 3573"/>
              <a:gd name="T5" fmla="*/ 1081 h 2827"/>
              <a:gd name="T6" fmla="*/ 2787 w 3573"/>
              <a:gd name="T7" fmla="*/ 1432 h 2827"/>
              <a:gd name="T8" fmla="*/ 2745 w 3573"/>
              <a:gd name="T9" fmla="*/ 1761 h 2827"/>
              <a:gd name="T10" fmla="*/ 2621 w 3573"/>
              <a:gd name="T11" fmla="*/ 2067 h 2827"/>
              <a:gd name="T12" fmla="*/ 2489 w 3573"/>
              <a:gd name="T13" fmla="*/ 2244 h 2827"/>
              <a:gd name="T14" fmla="*/ 2399 w 3573"/>
              <a:gd name="T15" fmla="*/ 2271 h 2827"/>
              <a:gd name="T16" fmla="*/ 2304 w 3573"/>
              <a:gd name="T17" fmla="*/ 2241 h 2827"/>
              <a:gd name="T18" fmla="*/ 2230 w 3573"/>
              <a:gd name="T19" fmla="*/ 2155 h 2827"/>
              <a:gd name="T20" fmla="*/ 2221 w 3573"/>
              <a:gd name="T21" fmla="*/ 2044 h 2827"/>
              <a:gd name="T22" fmla="*/ 2327 w 3573"/>
              <a:gd name="T23" fmla="*/ 1864 h 2827"/>
              <a:gd name="T24" fmla="*/ 2421 w 3573"/>
              <a:gd name="T25" fmla="*/ 1582 h 2827"/>
              <a:gd name="T26" fmla="*/ 2422 w 3573"/>
              <a:gd name="T27" fmla="*/ 1289 h 2827"/>
              <a:gd name="T28" fmla="*/ 2338 w 3573"/>
              <a:gd name="T29" fmla="*/ 1020 h 2827"/>
              <a:gd name="T30" fmla="*/ 2205 w 3573"/>
              <a:gd name="T31" fmla="*/ 815 h 2827"/>
              <a:gd name="T32" fmla="*/ 2191 w 3573"/>
              <a:gd name="T33" fmla="*/ 701 h 2827"/>
              <a:gd name="T34" fmla="*/ 2255 w 3573"/>
              <a:gd name="T35" fmla="*/ 602 h 2827"/>
              <a:gd name="T36" fmla="*/ 2350 w 3573"/>
              <a:gd name="T37" fmla="*/ 557 h 2827"/>
              <a:gd name="T38" fmla="*/ 1694 w 3573"/>
              <a:gd name="T39" fmla="*/ 195 h 2827"/>
              <a:gd name="T40" fmla="*/ 1776 w 3573"/>
              <a:gd name="T41" fmla="*/ 282 h 2827"/>
              <a:gd name="T42" fmla="*/ 1785 w 3573"/>
              <a:gd name="T43" fmla="*/ 2553 h 2827"/>
              <a:gd name="T44" fmla="*/ 1720 w 3573"/>
              <a:gd name="T45" fmla="*/ 2653 h 2827"/>
              <a:gd name="T46" fmla="*/ 1625 w 3573"/>
              <a:gd name="T47" fmla="*/ 2685 h 2827"/>
              <a:gd name="T48" fmla="*/ 1522 w 3573"/>
              <a:gd name="T49" fmla="*/ 2647 h 2827"/>
              <a:gd name="T50" fmla="*/ 99 w 3573"/>
              <a:gd name="T51" fmla="*/ 1903 h 2827"/>
              <a:gd name="T52" fmla="*/ 13 w 3573"/>
              <a:gd name="T53" fmla="*/ 1817 h 2827"/>
              <a:gd name="T54" fmla="*/ 3 w 3573"/>
              <a:gd name="T55" fmla="*/ 1078 h 2827"/>
              <a:gd name="T56" fmla="*/ 72 w 3573"/>
              <a:gd name="T57" fmla="*/ 976 h 2827"/>
              <a:gd name="T58" fmla="*/ 635 w 3573"/>
              <a:gd name="T59" fmla="*/ 949 h 2827"/>
              <a:gd name="T60" fmla="*/ 1605 w 3573"/>
              <a:gd name="T61" fmla="*/ 181 h 2827"/>
              <a:gd name="T62" fmla="*/ 2983 w 3573"/>
              <a:gd name="T63" fmla="*/ 11 h 2827"/>
              <a:gd name="T64" fmla="*/ 3118 w 3573"/>
              <a:gd name="T65" fmla="*/ 138 h 2827"/>
              <a:gd name="T66" fmla="*/ 3350 w 3573"/>
              <a:gd name="T67" fmla="*/ 499 h 2827"/>
              <a:gd name="T68" fmla="*/ 3503 w 3573"/>
              <a:gd name="T69" fmla="*/ 899 h 2827"/>
              <a:gd name="T70" fmla="*/ 3569 w 3573"/>
              <a:gd name="T71" fmla="*/ 1324 h 2827"/>
              <a:gd name="T72" fmla="*/ 3545 w 3573"/>
              <a:gd name="T73" fmla="*/ 1768 h 2827"/>
              <a:gd name="T74" fmla="*/ 3427 w 3573"/>
              <a:gd name="T75" fmla="*/ 2196 h 2827"/>
              <a:gd name="T76" fmla="*/ 3218 w 3573"/>
              <a:gd name="T77" fmla="*/ 2590 h 2827"/>
              <a:gd name="T78" fmla="*/ 3040 w 3573"/>
              <a:gd name="T79" fmla="*/ 2804 h 2827"/>
              <a:gd name="T80" fmla="*/ 2957 w 3573"/>
              <a:gd name="T81" fmla="*/ 2827 h 2827"/>
              <a:gd name="T82" fmla="*/ 2863 w 3573"/>
              <a:gd name="T83" fmla="*/ 2797 h 2827"/>
              <a:gd name="T84" fmla="*/ 2787 w 3573"/>
              <a:gd name="T85" fmla="*/ 2709 h 2827"/>
              <a:gd name="T86" fmla="*/ 2783 w 3573"/>
              <a:gd name="T87" fmla="*/ 2594 h 2827"/>
              <a:gd name="T88" fmla="*/ 2933 w 3573"/>
              <a:gd name="T89" fmla="*/ 2378 h 2827"/>
              <a:gd name="T90" fmla="*/ 3113 w 3573"/>
              <a:gd name="T91" fmla="*/ 2022 h 2827"/>
              <a:gd name="T92" fmla="*/ 3206 w 3573"/>
              <a:gd name="T93" fmla="*/ 1633 h 2827"/>
              <a:gd name="T94" fmla="*/ 3207 w 3573"/>
              <a:gd name="T95" fmla="*/ 1239 h 2827"/>
              <a:gd name="T96" fmla="*/ 3122 w 3573"/>
              <a:gd name="T97" fmla="*/ 866 h 2827"/>
              <a:gd name="T98" fmla="*/ 2957 w 3573"/>
              <a:gd name="T99" fmla="*/ 522 h 2827"/>
              <a:gd name="T100" fmla="*/ 2767 w 3573"/>
              <a:gd name="T101" fmla="*/ 269 h 2827"/>
              <a:gd name="T102" fmla="*/ 2744 w 3573"/>
              <a:gd name="T103" fmla="*/ 165 h 2827"/>
              <a:gd name="T104" fmla="*/ 2791 w 3573"/>
              <a:gd name="T105" fmla="*/ 70 h 2827"/>
              <a:gd name="T106" fmla="*/ 2878 w 3573"/>
              <a:gd name="T107" fmla="*/ 8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73" h="2827">
                <a:moveTo>
                  <a:pt x="2378" y="555"/>
                </a:moveTo>
                <a:lnTo>
                  <a:pt x="2404" y="559"/>
                </a:lnTo>
                <a:lnTo>
                  <a:pt x="2431" y="567"/>
                </a:lnTo>
                <a:lnTo>
                  <a:pt x="2455" y="579"/>
                </a:lnTo>
                <a:lnTo>
                  <a:pt x="2476" y="595"/>
                </a:lnTo>
                <a:lnTo>
                  <a:pt x="2495" y="614"/>
                </a:lnTo>
                <a:lnTo>
                  <a:pt x="2551" y="686"/>
                </a:lnTo>
                <a:lnTo>
                  <a:pt x="2600" y="760"/>
                </a:lnTo>
                <a:lnTo>
                  <a:pt x="2643" y="837"/>
                </a:lnTo>
                <a:lnTo>
                  <a:pt x="2680" y="916"/>
                </a:lnTo>
                <a:lnTo>
                  <a:pt x="2713" y="998"/>
                </a:lnTo>
                <a:lnTo>
                  <a:pt x="2739" y="1081"/>
                </a:lnTo>
                <a:lnTo>
                  <a:pt x="2761" y="1166"/>
                </a:lnTo>
                <a:lnTo>
                  <a:pt x="2775" y="1253"/>
                </a:lnTo>
                <a:lnTo>
                  <a:pt x="2784" y="1342"/>
                </a:lnTo>
                <a:lnTo>
                  <a:pt x="2787" y="1432"/>
                </a:lnTo>
                <a:lnTo>
                  <a:pt x="2785" y="1516"/>
                </a:lnTo>
                <a:lnTo>
                  <a:pt x="2776" y="1598"/>
                </a:lnTo>
                <a:lnTo>
                  <a:pt x="2763" y="1681"/>
                </a:lnTo>
                <a:lnTo>
                  <a:pt x="2745" y="1761"/>
                </a:lnTo>
                <a:lnTo>
                  <a:pt x="2722" y="1840"/>
                </a:lnTo>
                <a:lnTo>
                  <a:pt x="2693" y="1918"/>
                </a:lnTo>
                <a:lnTo>
                  <a:pt x="2660" y="1993"/>
                </a:lnTo>
                <a:lnTo>
                  <a:pt x="2621" y="2067"/>
                </a:lnTo>
                <a:lnTo>
                  <a:pt x="2578" y="2137"/>
                </a:lnTo>
                <a:lnTo>
                  <a:pt x="2529" y="2206"/>
                </a:lnTo>
                <a:lnTo>
                  <a:pt x="2510" y="2226"/>
                </a:lnTo>
                <a:lnTo>
                  <a:pt x="2489" y="2244"/>
                </a:lnTo>
                <a:lnTo>
                  <a:pt x="2464" y="2257"/>
                </a:lnTo>
                <a:lnTo>
                  <a:pt x="2438" y="2267"/>
                </a:lnTo>
                <a:lnTo>
                  <a:pt x="2411" y="2271"/>
                </a:lnTo>
                <a:lnTo>
                  <a:pt x="2399" y="2271"/>
                </a:lnTo>
                <a:lnTo>
                  <a:pt x="2374" y="2269"/>
                </a:lnTo>
                <a:lnTo>
                  <a:pt x="2349" y="2263"/>
                </a:lnTo>
                <a:lnTo>
                  <a:pt x="2326" y="2254"/>
                </a:lnTo>
                <a:lnTo>
                  <a:pt x="2304" y="2241"/>
                </a:lnTo>
                <a:lnTo>
                  <a:pt x="2284" y="2224"/>
                </a:lnTo>
                <a:lnTo>
                  <a:pt x="2263" y="2202"/>
                </a:lnTo>
                <a:lnTo>
                  <a:pt x="2244" y="2180"/>
                </a:lnTo>
                <a:lnTo>
                  <a:pt x="2230" y="2155"/>
                </a:lnTo>
                <a:lnTo>
                  <a:pt x="2220" y="2128"/>
                </a:lnTo>
                <a:lnTo>
                  <a:pt x="2216" y="2099"/>
                </a:lnTo>
                <a:lnTo>
                  <a:pt x="2216" y="2071"/>
                </a:lnTo>
                <a:lnTo>
                  <a:pt x="2221" y="2044"/>
                </a:lnTo>
                <a:lnTo>
                  <a:pt x="2232" y="2017"/>
                </a:lnTo>
                <a:lnTo>
                  <a:pt x="2247" y="1992"/>
                </a:lnTo>
                <a:lnTo>
                  <a:pt x="2290" y="1929"/>
                </a:lnTo>
                <a:lnTo>
                  <a:pt x="2327" y="1864"/>
                </a:lnTo>
                <a:lnTo>
                  <a:pt x="2360" y="1796"/>
                </a:lnTo>
                <a:lnTo>
                  <a:pt x="2386" y="1727"/>
                </a:lnTo>
                <a:lnTo>
                  <a:pt x="2407" y="1655"/>
                </a:lnTo>
                <a:lnTo>
                  <a:pt x="2421" y="1582"/>
                </a:lnTo>
                <a:lnTo>
                  <a:pt x="2429" y="1507"/>
                </a:lnTo>
                <a:lnTo>
                  <a:pt x="2433" y="1432"/>
                </a:lnTo>
                <a:lnTo>
                  <a:pt x="2431" y="1359"/>
                </a:lnTo>
                <a:lnTo>
                  <a:pt x="2422" y="1289"/>
                </a:lnTo>
                <a:lnTo>
                  <a:pt x="2409" y="1219"/>
                </a:lnTo>
                <a:lnTo>
                  <a:pt x="2390" y="1151"/>
                </a:lnTo>
                <a:lnTo>
                  <a:pt x="2366" y="1085"/>
                </a:lnTo>
                <a:lnTo>
                  <a:pt x="2338" y="1020"/>
                </a:lnTo>
                <a:lnTo>
                  <a:pt x="2304" y="957"/>
                </a:lnTo>
                <a:lnTo>
                  <a:pt x="2266" y="898"/>
                </a:lnTo>
                <a:lnTo>
                  <a:pt x="2222" y="840"/>
                </a:lnTo>
                <a:lnTo>
                  <a:pt x="2205" y="815"/>
                </a:lnTo>
                <a:lnTo>
                  <a:pt x="2194" y="788"/>
                </a:lnTo>
                <a:lnTo>
                  <a:pt x="2187" y="759"/>
                </a:lnTo>
                <a:lnTo>
                  <a:pt x="2186" y="730"/>
                </a:lnTo>
                <a:lnTo>
                  <a:pt x="2191" y="701"/>
                </a:lnTo>
                <a:lnTo>
                  <a:pt x="2199" y="674"/>
                </a:lnTo>
                <a:lnTo>
                  <a:pt x="2213" y="648"/>
                </a:lnTo>
                <a:lnTo>
                  <a:pt x="2233" y="624"/>
                </a:lnTo>
                <a:lnTo>
                  <a:pt x="2255" y="602"/>
                </a:lnTo>
                <a:lnTo>
                  <a:pt x="2276" y="585"/>
                </a:lnTo>
                <a:lnTo>
                  <a:pt x="2299" y="571"/>
                </a:lnTo>
                <a:lnTo>
                  <a:pt x="2324" y="562"/>
                </a:lnTo>
                <a:lnTo>
                  <a:pt x="2350" y="557"/>
                </a:lnTo>
                <a:lnTo>
                  <a:pt x="2378" y="555"/>
                </a:lnTo>
                <a:close/>
                <a:moveTo>
                  <a:pt x="1635" y="180"/>
                </a:moveTo>
                <a:lnTo>
                  <a:pt x="1665" y="184"/>
                </a:lnTo>
                <a:lnTo>
                  <a:pt x="1694" y="195"/>
                </a:lnTo>
                <a:lnTo>
                  <a:pt x="1720" y="210"/>
                </a:lnTo>
                <a:lnTo>
                  <a:pt x="1743" y="231"/>
                </a:lnTo>
                <a:lnTo>
                  <a:pt x="1762" y="255"/>
                </a:lnTo>
                <a:lnTo>
                  <a:pt x="1776" y="282"/>
                </a:lnTo>
                <a:lnTo>
                  <a:pt x="1785" y="310"/>
                </a:lnTo>
                <a:lnTo>
                  <a:pt x="1787" y="341"/>
                </a:lnTo>
                <a:lnTo>
                  <a:pt x="1787" y="2523"/>
                </a:lnTo>
                <a:lnTo>
                  <a:pt x="1785" y="2553"/>
                </a:lnTo>
                <a:lnTo>
                  <a:pt x="1776" y="2583"/>
                </a:lnTo>
                <a:lnTo>
                  <a:pt x="1762" y="2610"/>
                </a:lnTo>
                <a:lnTo>
                  <a:pt x="1743" y="2634"/>
                </a:lnTo>
                <a:lnTo>
                  <a:pt x="1720" y="2653"/>
                </a:lnTo>
                <a:lnTo>
                  <a:pt x="1694" y="2670"/>
                </a:lnTo>
                <a:lnTo>
                  <a:pt x="1671" y="2678"/>
                </a:lnTo>
                <a:lnTo>
                  <a:pt x="1648" y="2683"/>
                </a:lnTo>
                <a:lnTo>
                  <a:pt x="1625" y="2685"/>
                </a:lnTo>
                <a:lnTo>
                  <a:pt x="1597" y="2683"/>
                </a:lnTo>
                <a:lnTo>
                  <a:pt x="1571" y="2675"/>
                </a:lnTo>
                <a:lnTo>
                  <a:pt x="1545" y="2663"/>
                </a:lnTo>
                <a:lnTo>
                  <a:pt x="1522" y="2647"/>
                </a:lnTo>
                <a:lnTo>
                  <a:pt x="635" y="1916"/>
                </a:lnTo>
                <a:lnTo>
                  <a:pt x="163" y="1916"/>
                </a:lnTo>
                <a:lnTo>
                  <a:pt x="130" y="1912"/>
                </a:lnTo>
                <a:lnTo>
                  <a:pt x="99" y="1903"/>
                </a:lnTo>
                <a:lnTo>
                  <a:pt x="72" y="1887"/>
                </a:lnTo>
                <a:lnTo>
                  <a:pt x="48" y="1868"/>
                </a:lnTo>
                <a:lnTo>
                  <a:pt x="27" y="1844"/>
                </a:lnTo>
                <a:lnTo>
                  <a:pt x="13" y="1817"/>
                </a:lnTo>
                <a:lnTo>
                  <a:pt x="3" y="1786"/>
                </a:lnTo>
                <a:lnTo>
                  <a:pt x="0" y="1754"/>
                </a:lnTo>
                <a:lnTo>
                  <a:pt x="0" y="1111"/>
                </a:lnTo>
                <a:lnTo>
                  <a:pt x="3" y="1078"/>
                </a:lnTo>
                <a:lnTo>
                  <a:pt x="13" y="1048"/>
                </a:lnTo>
                <a:lnTo>
                  <a:pt x="27" y="1019"/>
                </a:lnTo>
                <a:lnTo>
                  <a:pt x="48" y="995"/>
                </a:lnTo>
                <a:lnTo>
                  <a:pt x="72" y="976"/>
                </a:lnTo>
                <a:lnTo>
                  <a:pt x="99" y="961"/>
                </a:lnTo>
                <a:lnTo>
                  <a:pt x="130" y="952"/>
                </a:lnTo>
                <a:lnTo>
                  <a:pt x="163" y="949"/>
                </a:lnTo>
                <a:lnTo>
                  <a:pt x="635" y="949"/>
                </a:lnTo>
                <a:lnTo>
                  <a:pt x="1522" y="216"/>
                </a:lnTo>
                <a:lnTo>
                  <a:pt x="1547" y="199"/>
                </a:lnTo>
                <a:lnTo>
                  <a:pt x="1575" y="187"/>
                </a:lnTo>
                <a:lnTo>
                  <a:pt x="1605" y="181"/>
                </a:lnTo>
                <a:lnTo>
                  <a:pt x="1635" y="180"/>
                </a:lnTo>
                <a:close/>
                <a:moveTo>
                  <a:pt x="2931" y="0"/>
                </a:moveTo>
                <a:lnTo>
                  <a:pt x="2957" y="4"/>
                </a:lnTo>
                <a:lnTo>
                  <a:pt x="2983" y="11"/>
                </a:lnTo>
                <a:lnTo>
                  <a:pt x="3007" y="22"/>
                </a:lnTo>
                <a:lnTo>
                  <a:pt x="3028" y="37"/>
                </a:lnTo>
                <a:lnTo>
                  <a:pt x="3048" y="55"/>
                </a:lnTo>
                <a:lnTo>
                  <a:pt x="3118" y="138"/>
                </a:lnTo>
                <a:lnTo>
                  <a:pt x="3183" y="224"/>
                </a:lnTo>
                <a:lnTo>
                  <a:pt x="3244" y="313"/>
                </a:lnTo>
                <a:lnTo>
                  <a:pt x="3300" y="406"/>
                </a:lnTo>
                <a:lnTo>
                  <a:pt x="3350" y="499"/>
                </a:lnTo>
                <a:lnTo>
                  <a:pt x="3396" y="597"/>
                </a:lnTo>
                <a:lnTo>
                  <a:pt x="3437" y="696"/>
                </a:lnTo>
                <a:lnTo>
                  <a:pt x="3472" y="797"/>
                </a:lnTo>
                <a:lnTo>
                  <a:pt x="3503" y="899"/>
                </a:lnTo>
                <a:lnTo>
                  <a:pt x="3528" y="1003"/>
                </a:lnTo>
                <a:lnTo>
                  <a:pt x="3548" y="1108"/>
                </a:lnTo>
                <a:lnTo>
                  <a:pt x="3562" y="1216"/>
                </a:lnTo>
                <a:lnTo>
                  <a:pt x="3569" y="1324"/>
                </a:lnTo>
                <a:lnTo>
                  <a:pt x="3573" y="1432"/>
                </a:lnTo>
                <a:lnTo>
                  <a:pt x="3569" y="1545"/>
                </a:lnTo>
                <a:lnTo>
                  <a:pt x="3561" y="1656"/>
                </a:lnTo>
                <a:lnTo>
                  <a:pt x="3545" y="1768"/>
                </a:lnTo>
                <a:lnTo>
                  <a:pt x="3524" y="1877"/>
                </a:lnTo>
                <a:lnTo>
                  <a:pt x="3497" y="1985"/>
                </a:lnTo>
                <a:lnTo>
                  <a:pt x="3465" y="2092"/>
                </a:lnTo>
                <a:lnTo>
                  <a:pt x="3427" y="2196"/>
                </a:lnTo>
                <a:lnTo>
                  <a:pt x="3382" y="2299"/>
                </a:lnTo>
                <a:lnTo>
                  <a:pt x="3333" y="2399"/>
                </a:lnTo>
                <a:lnTo>
                  <a:pt x="3278" y="2496"/>
                </a:lnTo>
                <a:lnTo>
                  <a:pt x="3218" y="2590"/>
                </a:lnTo>
                <a:lnTo>
                  <a:pt x="3153" y="2682"/>
                </a:lnTo>
                <a:lnTo>
                  <a:pt x="3082" y="2770"/>
                </a:lnTo>
                <a:lnTo>
                  <a:pt x="3062" y="2789"/>
                </a:lnTo>
                <a:lnTo>
                  <a:pt x="3040" y="2804"/>
                </a:lnTo>
                <a:lnTo>
                  <a:pt x="3017" y="2816"/>
                </a:lnTo>
                <a:lnTo>
                  <a:pt x="2991" y="2824"/>
                </a:lnTo>
                <a:lnTo>
                  <a:pt x="2965" y="2827"/>
                </a:lnTo>
                <a:lnTo>
                  <a:pt x="2957" y="2827"/>
                </a:lnTo>
                <a:lnTo>
                  <a:pt x="2932" y="2825"/>
                </a:lnTo>
                <a:lnTo>
                  <a:pt x="2907" y="2820"/>
                </a:lnTo>
                <a:lnTo>
                  <a:pt x="2884" y="2810"/>
                </a:lnTo>
                <a:lnTo>
                  <a:pt x="2863" y="2797"/>
                </a:lnTo>
                <a:lnTo>
                  <a:pt x="2843" y="2780"/>
                </a:lnTo>
                <a:lnTo>
                  <a:pt x="2822" y="2759"/>
                </a:lnTo>
                <a:lnTo>
                  <a:pt x="2801" y="2735"/>
                </a:lnTo>
                <a:lnTo>
                  <a:pt x="2787" y="2709"/>
                </a:lnTo>
                <a:lnTo>
                  <a:pt x="2779" y="2681"/>
                </a:lnTo>
                <a:lnTo>
                  <a:pt x="2774" y="2651"/>
                </a:lnTo>
                <a:lnTo>
                  <a:pt x="2775" y="2622"/>
                </a:lnTo>
                <a:lnTo>
                  <a:pt x="2783" y="2594"/>
                </a:lnTo>
                <a:lnTo>
                  <a:pt x="2795" y="2565"/>
                </a:lnTo>
                <a:lnTo>
                  <a:pt x="2812" y="2540"/>
                </a:lnTo>
                <a:lnTo>
                  <a:pt x="2876" y="2461"/>
                </a:lnTo>
                <a:lnTo>
                  <a:pt x="2933" y="2378"/>
                </a:lnTo>
                <a:lnTo>
                  <a:pt x="2986" y="2294"/>
                </a:lnTo>
                <a:lnTo>
                  <a:pt x="3034" y="2206"/>
                </a:lnTo>
                <a:lnTo>
                  <a:pt x="3076" y="2114"/>
                </a:lnTo>
                <a:lnTo>
                  <a:pt x="3113" y="2022"/>
                </a:lnTo>
                <a:lnTo>
                  <a:pt x="3145" y="1927"/>
                </a:lnTo>
                <a:lnTo>
                  <a:pt x="3171" y="1831"/>
                </a:lnTo>
                <a:lnTo>
                  <a:pt x="3191" y="1732"/>
                </a:lnTo>
                <a:lnTo>
                  <a:pt x="3206" y="1633"/>
                </a:lnTo>
                <a:lnTo>
                  <a:pt x="3215" y="1533"/>
                </a:lnTo>
                <a:lnTo>
                  <a:pt x="3218" y="1432"/>
                </a:lnTo>
                <a:lnTo>
                  <a:pt x="3215" y="1336"/>
                </a:lnTo>
                <a:lnTo>
                  <a:pt x="3207" y="1239"/>
                </a:lnTo>
                <a:lnTo>
                  <a:pt x="3194" y="1144"/>
                </a:lnTo>
                <a:lnTo>
                  <a:pt x="3175" y="1050"/>
                </a:lnTo>
                <a:lnTo>
                  <a:pt x="3152" y="957"/>
                </a:lnTo>
                <a:lnTo>
                  <a:pt x="3122" y="866"/>
                </a:lnTo>
                <a:lnTo>
                  <a:pt x="3088" y="777"/>
                </a:lnTo>
                <a:lnTo>
                  <a:pt x="3049" y="690"/>
                </a:lnTo>
                <a:lnTo>
                  <a:pt x="3005" y="604"/>
                </a:lnTo>
                <a:lnTo>
                  <a:pt x="2957" y="522"/>
                </a:lnTo>
                <a:lnTo>
                  <a:pt x="2904" y="442"/>
                </a:lnTo>
                <a:lnTo>
                  <a:pt x="2846" y="365"/>
                </a:lnTo>
                <a:lnTo>
                  <a:pt x="2784" y="290"/>
                </a:lnTo>
                <a:lnTo>
                  <a:pt x="2767" y="269"/>
                </a:lnTo>
                <a:lnTo>
                  <a:pt x="2755" y="244"/>
                </a:lnTo>
                <a:lnTo>
                  <a:pt x="2747" y="219"/>
                </a:lnTo>
                <a:lnTo>
                  <a:pt x="2743" y="191"/>
                </a:lnTo>
                <a:lnTo>
                  <a:pt x="2744" y="165"/>
                </a:lnTo>
                <a:lnTo>
                  <a:pt x="2749" y="139"/>
                </a:lnTo>
                <a:lnTo>
                  <a:pt x="2758" y="114"/>
                </a:lnTo>
                <a:lnTo>
                  <a:pt x="2772" y="90"/>
                </a:lnTo>
                <a:lnTo>
                  <a:pt x="2791" y="70"/>
                </a:lnTo>
                <a:lnTo>
                  <a:pt x="2811" y="48"/>
                </a:lnTo>
                <a:lnTo>
                  <a:pt x="2831" y="31"/>
                </a:lnTo>
                <a:lnTo>
                  <a:pt x="2854" y="18"/>
                </a:lnTo>
                <a:lnTo>
                  <a:pt x="2878" y="8"/>
                </a:lnTo>
                <a:lnTo>
                  <a:pt x="2904" y="2"/>
                </a:lnTo>
                <a:lnTo>
                  <a:pt x="2931" y="0"/>
                </a:lnTo>
                <a:close/>
              </a:path>
            </a:pathLst>
          </a:custGeom>
          <a:solidFill>
            <a:schemeClr val="accent1"/>
          </a:solid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grpSp>
        <p:nvGrpSpPr>
          <p:cNvPr id="43" name="Group 1271">
            <a:extLst>
              <a:ext uri="{FF2B5EF4-FFF2-40B4-BE49-F238E27FC236}">
                <a16:creationId xmlns:a16="http://schemas.microsoft.com/office/drawing/2014/main" id="{1DB09019-6BE5-4948-A7A9-ED8304543F81}"/>
              </a:ext>
            </a:extLst>
          </p:cNvPr>
          <p:cNvGrpSpPr>
            <a:grpSpLocks noChangeAspect="1"/>
          </p:cNvGrpSpPr>
          <p:nvPr/>
        </p:nvGrpSpPr>
        <p:grpSpPr bwMode="auto">
          <a:xfrm>
            <a:off x="2671969" y="3391323"/>
            <a:ext cx="496701" cy="496204"/>
            <a:chOff x="5516" y="3626"/>
            <a:chExt cx="1981" cy="1979"/>
          </a:xfrm>
          <a:solidFill>
            <a:schemeClr val="accent1"/>
          </a:solidFill>
        </p:grpSpPr>
        <p:sp>
          <p:nvSpPr>
            <p:cNvPr id="44" name="Freeform 1273">
              <a:extLst>
                <a:ext uri="{FF2B5EF4-FFF2-40B4-BE49-F238E27FC236}">
                  <a16:creationId xmlns:a16="http://schemas.microsoft.com/office/drawing/2014/main" id="{D24A78C0-2E93-4284-92CE-13166B40D8C5}"/>
                </a:ext>
              </a:extLst>
            </p:cNvPr>
            <p:cNvSpPr>
              <a:spLocks/>
            </p:cNvSpPr>
            <p:nvPr/>
          </p:nvSpPr>
          <p:spPr bwMode="auto">
            <a:xfrm>
              <a:off x="5524" y="4270"/>
              <a:ext cx="491" cy="498"/>
            </a:xfrm>
            <a:custGeom>
              <a:avLst/>
              <a:gdLst>
                <a:gd name="T0" fmla="*/ 980 w 980"/>
                <a:gd name="T1" fmla="*/ 0 h 996"/>
                <a:gd name="T2" fmla="*/ 952 w 980"/>
                <a:gd name="T3" fmla="*/ 46 h 996"/>
                <a:gd name="T4" fmla="*/ 921 w 980"/>
                <a:gd name="T5" fmla="*/ 94 h 996"/>
                <a:gd name="T6" fmla="*/ 890 w 980"/>
                <a:gd name="T7" fmla="*/ 145 h 996"/>
                <a:gd name="T8" fmla="*/ 856 w 980"/>
                <a:gd name="T9" fmla="*/ 198 h 996"/>
                <a:gd name="T10" fmla="*/ 819 w 980"/>
                <a:gd name="T11" fmla="*/ 255 h 996"/>
                <a:gd name="T12" fmla="*/ 781 w 980"/>
                <a:gd name="T13" fmla="*/ 314 h 996"/>
                <a:gd name="T14" fmla="*/ 740 w 980"/>
                <a:gd name="T15" fmla="*/ 376 h 996"/>
                <a:gd name="T16" fmla="*/ 696 w 980"/>
                <a:gd name="T17" fmla="*/ 444 h 996"/>
                <a:gd name="T18" fmla="*/ 649 w 980"/>
                <a:gd name="T19" fmla="*/ 514 h 996"/>
                <a:gd name="T20" fmla="*/ 599 w 980"/>
                <a:gd name="T21" fmla="*/ 588 h 996"/>
                <a:gd name="T22" fmla="*/ 546 w 980"/>
                <a:gd name="T23" fmla="*/ 665 h 996"/>
                <a:gd name="T24" fmla="*/ 491 w 980"/>
                <a:gd name="T25" fmla="*/ 748 h 996"/>
                <a:gd name="T26" fmla="*/ 431 w 980"/>
                <a:gd name="T27" fmla="*/ 834 h 996"/>
                <a:gd name="T28" fmla="*/ 369 w 980"/>
                <a:gd name="T29" fmla="*/ 926 h 996"/>
                <a:gd name="T30" fmla="*/ 347 w 980"/>
                <a:gd name="T31" fmla="*/ 960 h 996"/>
                <a:gd name="T32" fmla="*/ 331 w 980"/>
                <a:gd name="T33" fmla="*/ 996 h 996"/>
                <a:gd name="T34" fmla="*/ 0 w 980"/>
                <a:gd name="T35" fmla="*/ 666 h 996"/>
                <a:gd name="T36" fmla="*/ 2 w 980"/>
                <a:gd name="T37" fmla="*/ 664 h 996"/>
                <a:gd name="T38" fmla="*/ 8 w 980"/>
                <a:gd name="T39" fmla="*/ 657 h 996"/>
                <a:gd name="T40" fmla="*/ 18 w 980"/>
                <a:gd name="T41" fmla="*/ 645 h 996"/>
                <a:gd name="T42" fmla="*/ 30 w 980"/>
                <a:gd name="T43" fmla="*/ 629 h 996"/>
                <a:gd name="T44" fmla="*/ 47 w 980"/>
                <a:gd name="T45" fmla="*/ 609 h 996"/>
                <a:gd name="T46" fmla="*/ 66 w 980"/>
                <a:gd name="T47" fmla="*/ 588 h 996"/>
                <a:gd name="T48" fmla="*/ 89 w 980"/>
                <a:gd name="T49" fmla="*/ 561 h 996"/>
                <a:gd name="T50" fmla="*/ 115 w 980"/>
                <a:gd name="T51" fmla="*/ 533 h 996"/>
                <a:gd name="T52" fmla="*/ 144 w 980"/>
                <a:gd name="T53" fmla="*/ 503 h 996"/>
                <a:gd name="T54" fmla="*/ 174 w 980"/>
                <a:gd name="T55" fmla="*/ 471 h 996"/>
                <a:gd name="T56" fmla="*/ 208 w 980"/>
                <a:gd name="T57" fmla="*/ 438 h 996"/>
                <a:gd name="T58" fmla="*/ 244 w 980"/>
                <a:gd name="T59" fmla="*/ 403 h 996"/>
                <a:gd name="T60" fmla="*/ 283 w 980"/>
                <a:gd name="T61" fmla="*/ 368 h 996"/>
                <a:gd name="T62" fmla="*/ 324 w 980"/>
                <a:gd name="T63" fmla="*/ 332 h 996"/>
                <a:gd name="T64" fmla="*/ 366 w 980"/>
                <a:gd name="T65" fmla="*/ 296 h 996"/>
                <a:gd name="T66" fmla="*/ 410 w 980"/>
                <a:gd name="T67" fmla="*/ 261 h 996"/>
                <a:gd name="T68" fmla="*/ 457 w 980"/>
                <a:gd name="T69" fmla="*/ 226 h 996"/>
                <a:gd name="T70" fmla="*/ 504 w 980"/>
                <a:gd name="T71" fmla="*/ 192 h 996"/>
                <a:gd name="T72" fmla="*/ 554 w 980"/>
                <a:gd name="T73" fmla="*/ 160 h 996"/>
                <a:gd name="T74" fmla="*/ 603 w 980"/>
                <a:gd name="T75" fmla="*/ 130 h 996"/>
                <a:gd name="T76" fmla="*/ 655 w 980"/>
                <a:gd name="T77" fmla="*/ 102 h 996"/>
                <a:gd name="T78" fmla="*/ 707 w 980"/>
                <a:gd name="T79" fmla="*/ 76 h 996"/>
                <a:gd name="T80" fmla="*/ 761 w 980"/>
                <a:gd name="T81" fmla="*/ 54 h 996"/>
                <a:gd name="T82" fmla="*/ 815 w 980"/>
                <a:gd name="T83" fmla="*/ 35 h 996"/>
                <a:gd name="T84" fmla="*/ 870 w 980"/>
                <a:gd name="T85" fmla="*/ 19 h 996"/>
                <a:gd name="T86" fmla="*/ 925 w 980"/>
                <a:gd name="T87" fmla="*/ 7 h 996"/>
                <a:gd name="T88" fmla="*/ 980 w 980"/>
                <a:gd name="T89"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0" h="996">
                  <a:moveTo>
                    <a:pt x="980" y="0"/>
                  </a:moveTo>
                  <a:lnTo>
                    <a:pt x="952" y="46"/>
                  </a:lnTo>
                  <a:lnTo>
                    <a:pt x="921" y="94"/>
                  </a:lnTo>
                  <a:lnTo>
                    <a:pt x="890" y="145"/>
                  </a:lnTo>
                  <a:lnTo>
                    <a:pt x="856" y="198"/>
                  </a:lnTo>
                  <a:lnTo>
                    <a:pt x="819" y="255"/>
                  </a:lnTo>
                  <a:lnTo>
                    <a:pt x="781" y="314"/>
                  </a:lnTo>
                  <a:lnTo>
                    <a:pt x="740" y="376"/>
                  </a:lnTo>
                  <a:lnTo>
                    <a:pt x="696" y="444"/>
                  </a:lnTo>
                  <a:lnTo>
                    <a:pt x="649" y="514"/>
                  </a:lnTo>
                  <a:lnTo>
                    <a:pt x="599" y="588"/>
                  </a:lnTo>
                  <a:lnTo>
                    <a:pt x="546" y="665"/>
                  </a:lnTo>
                  <a:lnTo>
                    <a:pt x="491" y="748"/>
                  </a:lnTo>
                  <a:lnTo>
                    <a:pt x="431" y="834"/>
                  </a:lnTo>
                  <a:lnTo>
                    <a:pt x="369" y="926"/>
                  </a:lnTo>
                  <a:lnTo>
                    <a:pt x="347" y="960"/>
                  </a:lnTo>
                  <a:lnTo>
                    <a:pt x="331" y="996"/>
                  </a:lnTo>
                  <a:lnTo>
                    <a:pt x="0" y="666"/>
                  </a:lnTo>
                  <a:lnTo>
                    <a:pt x="2" y="664"/>
                  </a:lnTo>
                  <a:lnTo>
                    <a:pt x="8" y="657"/>
                  </a:lnTo>
                  <a:lnTo>
                    <a:pt x="18" y="645"/>
                  </a:lnTo>
                  <a:lnTo>
                    <a:pt x="30" y="629"/>
                  </a:lnTo>
                  <a:lnTo>
                    <a:pt x="47" y="609"/>
                  </a:lnTo>
                  <a:lnTo>
                    <a:pt x="66" y="588"/>
                  </a:lnTo>
                  <a:lnTo>
                    <a:pt x="89" y="561"/>
                  </a:lnTo>
                  <a:lnTo>
                    <a:pt x="115" y="533"/>
                  </a:lnTo>
                  <a:lnTo>
                    <a:pt x="144" y="503"/>
                  </a:lnTo>
                  <a:lnTo>
                    <a:pt x="174" y="471"/>
                  </a:lnTo>
                  <a:lnTo>
                    <a:pt x="208" y="438"/>
                  </a:lnTo>
                  <a:lnTo>
                    <a:pt x="244" y="403"/>
                  </a:lnTo>
                  <a:lnTo>
                    <a:pt x="283" y="368"/>
                  </a:lnTo>
                  <a:lnTo>
                    <a:pt x="324" y="332"/>
                  </a:lnTo>
                  <a:lnTo>
                    <a:pt x="366" y="296"/>
                  </a:lnTo>
                  <a:lnTo>
                    <a:pt x="410" y="261"/>
                  </a:lnTo>
                  <a:lnTo>
                    <a:pt x="457" y="226"/>
                  </a:lnTo>
                  <a:lnTo>
                    <a:pt x="504" y="192"/>
                  </a:lnTo>
                  <a:lnTo>
                    <a:pt x="554" y="160"/>
                  </a:lnTo>
                  <a:lnTo>
                    <a:pt x="603" y="130"/>
                  </a:lnTo>
                  <a:lnTo>
                    <a:pt x="655" y="102"/>
                  </a:lnTo>
                  <a:lnTo>
                    <a:pt x="707" y="76"/>
                  </a:lnTo>
                  <a:lnTo>
                    <a:pt x="761" y="54"/>
                  </a:lnTo>
                  <a:lnTo>
                    <a:pt x="815" y="35"/>
                  </a:lnTo>
                  <a:lnTo>
                    <a:pt x="870" y="19"/>
                  </a:lnTo>
                  <a:lnTo>
                    <a:pt x="925" y="7"/>
                  </a:lnTo>
                  <a:lnTo>
                    <a:pt x="980" y="0"/>
                  </a:lnTo>
                  <a:close/>
                </a:path>
              </a:pathLst>
            </a:custGeom>
            <a:grp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sp>
          <p:nvSpPr>
            <p:cNvPr id="45" name="Freeform 1274">
              <a:extLst>
                <a:ext uri="{FF2B5EF4-FFF2-40B4-BE49-F238E27FC236}">
                  <a16:creationId xmlns:a16="http://schemas.microsoft.com/office/drawing/2014/main" id="{EE7379EA-D747-4214-919E-1AFFFDBE868E}"/>
                </a:ext>
              </a:extLst>
            </p:cNvPr>
            <p:cNvSpPr>
              <a:spLocks/>
            </p:cNvSpPr>
            <p:nvPr/>
          </p:nvSpPr>
          <p:spPr bwMode="auto">
            <a:xfrm>
              <a:off x="6354" y="5106"/>
              <a:ext cx="498" cy="489"/>
            </a:xfrm>
            <a:custGeom>
              <a:avLst/>
              <a:gdLst>
                <a:gd name="T0" fmla="*/ 998 w 998"/>
                <a:gd name="T1" fmla="*/ 0 h 979"/>
                <a:gd name="T2" fmla="*/ 990 w 998"/>
                <a:gd name="T3" fmla="*/ 55 h 979"/>
                <a:gd name="T4" fmla="*/ 978 w 998"/>
                <a:gd name="T5" fmla="*/ 111 h 979"/>
                <a:gd name="T6" fmla="*/ 963 w 998"/>
                <a:gd name="T7" fmla="*/ 165 h 979"/>
                <a:gd name="T8" fmla="*/ 943 w 998"/>
                <a:gd name="T9" fmla="*/ 220 h 979"/>
                <a:gd name="T10" fmla="*/ 920 w 998"/>
                <a:gd name="T11" fmla="*/ 273 h 979"/>
                <a:gd name="T12" fmla="*/ 895 w 998"/>
                <a:gd name="T13" fmla="*/ 326 h 979"/>
                <a:gd name="T14" fmla="*/ 867 w 998"/>
                <a:gd name="T15" fmla="*/ 377 h 979"/>
                <a:gd name="T16" fmla="*/ 837 w 998"/>
                <a:gd name="T17" fmla="*/ 427 h 979"/>
                <a:gd name="T18" fmla="*/ 804 w 998"/>
                <a:gd name="T19" fmla="*/ 477 h 979"/>
                <a:gd name="T20" fmla="*/ 770 w 998"/>
                <a:gd name="T21" fmla="*/ 524 h 979"/>
                <a:gd name="T22" fmla="*/ 736 w 998"/>
                <a:gd name="T23" fmla="*/ 570 h 979"/>
                <a:gd name="T24" fmla="*/ 700 w 998"/>
                <a:gd name="T25" fmla="*/ 614 h 979"/>
                <a:gd name="T26" fmla="*/ 665 w 998"/>
                <a:gd name="T27" fmla="*/ 657 h 979"/>
                <a:gd name="T28" fmla="*/ 629 w 998"/>
                <a:gd name="T29" fmla="*/ 698 h 979"/>
                <a:gd name="T30" fmla="*/ 594 w 998"/>
                <a:gd name="T31" fmla="*/ 736 h 979"/>
                <a:gd name="T32" fmla="*/ 559 w 998"/>
                <a:gd name="T33" fmla="*/ 771 h 979"/>
                <a:gd name="T34" fmla="*/ 525 w 998"/>
                <a:gd name="T35" fmla="*/ 805 h 979"/>
                <a:gd name="T36" fmla="*/ 494 w 998"/>
                <a:gd name="T37" fmla="*/ 837 h 979"/>
                <a:gd name="T38" fmla="*/ 463 w 998"/>
                <a:gd name="T39" fmla="*/ 866 h 979"/>
                <a:gd name="T40" fmla="*/ 434 w 998"/>
                <a:gd name="T41" fmla="*/ 891 h 979"/>
                <a:gd name="T42" fmla="*/ 409 w 998"/>
                <a:gd name="T43" fmla="*/ 914 h 979"/>
                <a:gd name="T44" fmla="*/ 386 w 998"/>
                <a:gd name="T45" fmla="*/ 933 h 979"/>
                <a:gd name="T46" fmla="*/ 367 w 998"/>
                <a:gd name="T47" fmla="*/ 949 h 979"/>
                <a:gd name="T48" fmla="*/ 351 w 998"/>
                <a:gd name="T49" fmla="*/ 962 h 979"/>
                <a:gd name="T50" fmla="*/ 340 w 998"/>
                <a:gd name="T51" fmla="*/ 972 h 979"/>
                <a:gd name="T52" fmla="*/ 333 w 998"/>
                <a:gd name="T53" fmla="*/ 978 h 979"/>
                <a:gd name="T54" fmla="*/ 330 w 998"/>
                <a:gd name="T55" fmla="*/ 979 h 979"/>
                <a:gd name="T56" fmla="*/ 0 w 998"/>
                <a:gd name="T57" fmla="*/ 649 h 979"/>
                <a:gd name="T58" fmla="*/ 35 w 998"/>
                <a:gd name="T59" fmla="*/ 633 h 979"/>
                <a:gd name="T60" fmla="*/ 70 w 998"/>
                <a:gd name="T61" fmla="*/ 612 h 979"/>
                <a:gd name="T62" fmla="*/ 161 w 998"/>
                <a:gd name="T63" fmla="*/ 549 h 979"/>
                <a:gd name="T64" fmla="*/ 248 w 998"/>
                <a:gd name="T65" fmla="*/ 490 h 979"/>
                <a:gd name="T66" fmla="*/ 330 w 998"/>
                <a:gd name="T67" fmla="*/ 433 h 979"/>
                <a:gd name="T68" fmla="*/ 409 w 998"/>
                <a:gd name="T69" fmla="*/ 381 h 979"/>
                <a:gd name="T70" fmla="*/ 483 w 998"/>
                <a:gd name="T71" fmla="*/ 332 h 979"/>
                <a:gd name="T72" fmla="*/ 553 w 998"/>
                <a:gd name="T73" fmla="*/ 285 h 979"/>
                <a:gd name="T74" fmla="*/ 619 w 998"/>
                <a:gd name="T75" fmla="*/ 241 h 979"/>
                <a:gd name="T76" fmla="*/ 682 w 998"/>
                <a:gd name="T77" fmla="*/ 200 h 979"/>
                <a:gd name="T78" fmla="*/ 743 w 998"/>
                <a:gd name="T79" fmla="*/ 162 h 979"/>
                <a:gd name="T80" fmla="*/ 799 w 998"/>
                <a:gd name="T81" fmla="*/ 125 h 979"/>
                <a:gd name="T82" fmla="*/ 853 w 998"/>
                <a:gd name="T83" fmla="*/ 92 h 979"/>
                <a:gd name="T84" fmla="*/ 903 w 998"/>
                <a:gd name="T85" fmla="*/ 59 h 979"/>
                <a:gd name="T86" fmla="*/ 952 w 998"/>
                <a:gd name="T87" fmla="*/ 29 h 979"/>
                <a:gd name="T88" fmla="*/ 998 w 998"/>
                <a:gd name="T89" fmla="*/ 0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8" h="979">
                  <a:moveTo>
                    <a:pt x="998" y="0"/>
                  </a:moveTo>
                  <a:lnTo>
                    <a:pt x="990" y="55"/>
                  </a:lnTo>
                  <a:lnTo>
                    <a:pt x="978" y="111"/>
                  </a:lnTo>
                  <a:lnTo>
                    <a:pt x="963" y="165"/>
                  </a:lnTo>
                  <a:lnTo>
                    <a:pt x="943" y="220"/>
                  </a:lnTo>
                  <a:lnTo>
                    <a:pt x="920" y="273"/>
                  </a:lnTo>
                  <a:lnTo>
                    <a:pt x="895" y="326"/>
                  </a:lnTo>
                  <a:lnTo>
                    <a:pt x="867" y="377"/>
                  </a:lnTo>
                  <a:lnTo>
                    <a:pt x="837" y="427"/>
                  </a:lnTo>
                  <a:lnTo>
                    <a:pt x="804" y="477"/>
                  </a:lnTo>
                  <a:lnTo>
                    <a:pt x="770" y="524"/>
                  </a:lnTo>
                  <a:lnTo>
                    <a:pt x="736" y="570"/>
                  </a:lnTo>
                  <a:lnTo>
                    <a:pt x="700" y="614"/>
                  </a:lnTo>
                  <a:lnTo>
                    <a:pt x="665" y="657"/>
                  </a:lnTo>
                  <a:lnTo>
                    <a:pt x="629" y="698"/>
                  </a:lnTo>
                  <a:lnTo>
                    <a:pt x="594" y="736"/>
                  </a:lnTo>
                  <a:lnTo>
                    <a:pt x="559" y="771"/>
                  </a:lnTo>
                  <a:lnTo>
                    <a:pt x="525" y="805"/>
                  </a:lnTo>
                  <a:lnTo>
                    <a:pt x="494" y="837"/>
                  </a:lnTo>
                  <a:lnTo>
                    <a:pt x="463" y="866"/>
                  </a:lnTo>
                  <a:lnTo>
                    <a:pt x="434" y="891"/>
                  </a:lnTo>
                  <a:lnTo>
                    <a:pt x="409" y="914"/>
                  </a:lnTo>
                  <a:lnTo>
                    <a:pt x="386" y="933"/>
                  </a:lnTo>
                  <a:lnTo>
                    <a:pt x="367" y="949"/>
                  </a:lnTo>
                  <a:lnTo>
                    <a:pt x="351" y="962"/>
                  </a:lnTo>
                  <a:lnTo>
                    <a:pt x="340" y="972"/>
                  </a:lnTo>
                  <a:lnTo>
                    <a:pt x="333" y="978"/>
                  </a:lnTo>
                  <a:lnTo>
                    <a:pt x="330" y="979"/>
                  </a:lnTo>
                  <a:lnTo>
                    <a:pt x="0" y="649"/>
                  </a:lnTo>
                  <a:lnTo>
                    <a:pt x="35" y="633"/>
                  </a:lnTo>
                  <a:lnTo>
                    <a:pt x="70" y="612"/>
                  </a:lnTo>
                  <a:lnTo>
                    <a:pt x="161" y="549"/>
                  </a:lnTo>
                  <a:lnTo>
                    <a:pt x="248" y="490"/>
                  </a:lnTo>
                  <a:lnTo>
                    <a:pt x="330" y="433"/>
                  </a:lnTo>
                  <a:lnTo>
                    <a:pt x="409" y="381"/>
                  </a:lnTo>
                  <a:lnTo>
                    <a:pt x="483" y="332"/>
                  </a:lnTo>
                  <a:lnTo>
                    <a:pt x="553" y="285"/>
                  </a:lnTo>
                  <a:lnTo>
                    <a:pt x="619" y="241"/>
                  </a:lnTo>
                  <a:lnTo>
                    <a:pt x="682" y="200"/>
                  </a:lnTo>
                  <a:lnTo>
                    <a:pt x="743" y="162"/>
                  </a:lnTo>
                  <a:lnTo>
                    <a:pt x="799" y="125"/>
                  </a:lnTo>
                  <a:lnTo>
                    <a:pt x="853" y="92"/>
                  </a:lnTo>
                  <a:lnTo>
                    <a:pt x="903" y="59"/>
                  </a:lnTo>
                  <a:lnTo>
                    <a:pt x="952" y="29"/>
                  </a:lnTo>
                  <a:lnTo>
                    <a:pt x="998" y="0"/>
                  </a:lnTo>
                  <a:close/>
                </a:path>
              </a:pathLst>
            </a:custGeom>
            <a:grp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sp>
          <p:nvSpPr>
            <p:cNvPr id="46" name="Freeform 1275">
              <a:extLst>
                <a:ext uri="{FF2B5EF4-FFF2-40B4-BE49-F238E27FC236}">
                  <a16:creationId xmlns:a16="http://schemas.microsoft.com/office/drawing/2014/main" id="{008554BD-31BF-48FB-98D1-0BC4B2E09C99}"/>
                </a:ext>
              </a:extLst>
            </p:cNvPr>
            <p:cNvSpPr>
              <a:spLocks/>
            </p:cNvSpPr>
            <p:nvPr/>
          </p:nvSpPr>
          <p:spPr bwMode="auto">
            <a:xfrm>
              <a:off x="5516" y="4987"/>
              <a:ext cx="618" cy="618"/>
            </a:xfrm>
            <a:custGeom>
              <a:avLst/>
              <a:gdLst>
                <a:gd name="T0" fmla="*/ 496 w 1237"/>
                <a:gd name="T1" fmla="*/ 0 h 1235"/>
                <a:gd name="T2" fmla="*/ 532 w 1237"/>
                <a:gd name="T3" fmla="*/ 36 h 1235"/>
                <a:gd name="T4" fmla="*/ 502 w 1237"/>
                <a:gd name="T5" fmla="*/ 104 h 1235"/>
                <a:gd name="T6" fmla="*/ 474 w 1237"/>
                <a:gd name="T7" fmla="*/ 173 h 1235"/>
                <a:gd name="T8" fmla="*/ 447 w 1237"/>
                <a:gd name="T9" fmla="*/ 248 h 1235"/>
                <a:gd name="T10" fmla="*/ 423 w 1237"/>
                <a:gd name="T11" fmla="*/ 324 h 1235"/>
                <a:gd name="T12" fmla="*/ 403 w 1237"/>
                <a:gd name="T13" fmla="*/ 401 h 1235"/>
                <a:gd name="T14" fmla="*/ 375 w 1237"/>
                <a:gd name="T15" fmla="*/ 522 h 1235"/>
                <a:gd name="T16" fmla="*/ 353 w 1237"/>
                <a:gd name="T17" fmla="*/ 644 h 1235"/>
                <a:gd name="T18" fmla="*/ 335 w 1237"/>
                <a:gd name="T19" fmla="*/ 767 h 1235"/>
                <a:gd name="T20" fmla="*/ 323 w 1237"/>
                <a:gd name="T21" fmla="*/ 890 h 1235"/>
                <a:gd name="T22" fmla="*/ 320 w 1237"/>
                <a:gd name="T23" fmla="*/ 915 h 1235"/>
                <a:gd name="T24" fmla="*/ 423 w 1237"/>
                <a:gd name="T25" fmla="*/ 906 h 1235"/>
                <a:gd name="T26" fmla="*/ 526 w 1237"/>
                <a:gd name="T27" fmla="*/ 893 h 1235"/>
                <a:gd name="T28" fmla="*/ 647 w 1237"/>
                <a:gd name="T29" fmla="*/ 874 h 1235"/>
                <a:gd name="T30" fmla="*/ 766 w 1237"/>
                <a:gd name="T31" fmla="*/ 849 h 1235"/>
                <a:gd name="T32" fmla="*/ 885 w 1237"/>
                <a:gd name="T33" fmla="*/ 820 h 1235"/>
                <a:gd name="T34" fmla="*/ 1002 w 1237"/>
                <a:gd name="T35" fmla="*/ 784 h 1235"/>
                <a:gd name="T36" fmla="*/ 1060 w 1237"/>
                <a:gd name="T37" fmla="*/ 763 h 1235"/>
                <a:gd name="T38" fmla="*/ 1117 w 1237"/>
                <a:gd name="T39" fmla="*/ 740 h 1235"/>
                <a:gd name="T40" fmla="*/ 1173 w 1237"/>
                <a:gd name="T41" fmla="*/ 717 h 1235"/>
                <a:gd name="T42" fmla="*/ 1200 w 1237"/>
                <a:gd name="T43" fmla="*/ 704 h 1235"/>
                <a:gd name="T44" fmla="*/ 1237 w 1237"/>
                <a:gd name="T45" fmla="*/ 740 h 1235"/>
                <a:gd name="T46" fmla="*/ 1194 w 1237"/>
                <a:gd name="T47" fmla="*/ 797 h 1235"/>
                <a:gd name="T48" fmla="*/ 1147 w 1237"/>
                <a:gd name="T49" fmla="*/ 851 h 1235"/>
                <a:gd name="T50" fmla="*/ 1095 w 1237"/>
                <a:gd name="T51" fmla="*/ 901 h 1235"/>
                <a:gd name="T52" fmla="*/ 1041 w 1237"/>
                <a:gd name="T53" fmla="*/ 947 h 1235"/>
                <a:gd name="T54" fmla="*/ 983 w 1237"/>
                <a:gd name="T55" fmla="*/ 989 h 1235"/>
                <a:gd name="T56" fmla="*/ 922 w 1237"/>
                <a:gd name="T57" fmla="*/ 1027 h 1235"/>
                <a:gd name="T58" fmla="*/ 858 w 1237"/>
                <a:gd name="T59" fmla="*/ 1062 h 1235"/>
                <a:gd name="T60" fmla="*/ 794 w 1237"/>
                <a:gd name="T61" fmla="*/ 1094 h 1235"/>
                <a:gd name="T62" fmla="*/ 728 w 1237"/>
                <a:gd name="T63" fmla="*/ 1123 h 1235"/>
                <a:gd name="T64" fmla="*/ 661 w 1237"/>
                <a:gd name="T65" fmla="*/ 1147 h 1235"/>
                <a:gd name="T66" fmla="*/ 594 w 1237"/>
                <a:gd name="T67" fmla="*/ 1169 h 1235"/>
                <a:gd name="T68" fmla="*/ 491 w 1237"/>
                <a:gd name="T69" fmla="*/ 1196 h 1235"/>
                <a:gd name="T70" fmla="*/ 386 w 1237"/>
                <a:gd name="T71" fmla="*/ 1217 h 1235"/>
                <a:gd name="T72" fmla="*/ 280 w 1237"/>
                <a:gd name="T73" fmla="*/ 1229 h 1235"/>
                <a:gd name="T74" fmla="*/ 174 w 1237"/>
                <a:gd name="T75" fmla="*/ 1235 h 1235"/>
                <a:gd name="T76" fmla="*/ 151 w 1237"/>
                <a:gd name="T77" fmla="*/ 1235 h 1235"/>
                <a:gd name="T78" fmla="*/ 128 w 1237"/>
                <a:gd name="T79" fmla="*/ 1233 h 1235"/>
                <a:gd name="T80" fmla="*/ 106 w 1237"/>
                <a:gd name="T81" fmla="*/ 1228 h 1235"/>
                <a:gd name="T82" fmla="*/ 80 w 1237"/>
                <a:gd name="T83" fmla="*/ 1217 h 1235"/>
                <a:gd name="T84" fmla="*/ 57 w 1237"/>
                <a:gd name="T85" fmla="*/ 1201 h 1235"/>
                <a:gd name="T86" fmla="*/ 36 w 1237"/>
                <a:gd name="T87" fmla="*/ 1182 h 1235"/>
                <a:gd name="T88" fmla="*/ 21 w 1237"/>
                <a:gd name="T89" fmla="*/ 1159 h 1235"/>
                <a:gd name="T90" fmla="*/ 8 w 1237"/>
                <a:gd name="T91" fmla="*/ 1134 h 1235"/>
                <a:gd name="T92" fmla="*/ 1 w 1237"/>
                <a:gd name="T93" fmla="*/ 1106 h 1235"/>
                <a:gd name="T94" fmla="*/ 0 w 1237"/>
                <a:gd name="T95" fmla="*/ 1073 h 1235"/>
                <a:gd name="T96" fmla="*/ 0 w 1237"/>
                <a:gd name="T97" fmla="*/ 1041 h 1235"/>
                <a:gd name="T98" fmla="*/ 6 w 1237"/>
                <a:gd name="T99" fmla="*/ 947 h 1235"/>
                <a:gd name="T100" fmla="*/ 18 w 1237"/>
                <a:gd name="T101" fmla="*/ 855 h 1235"/>
                <a:gd name="T102" fmla="*/ 35 w 1237"/>
                <a:gd name="T103" fmla="*/ 762 h 1235"/>
                <a:gd name="T104" fmla="*/ 57 w 1237"/>
                <a:gd name="T105" fmla="*/ 671 h 1235"/>
                <a:gd name="T106" fmla="*/ 85 w 1237"/>
                <a:gd name="T107" fmla="*/ 582 h 1235"/>
                <a:gd name="T108" fmla="*/ 115 w 1237"/>
                <a:gd name="T109" fmla="*/ 501 h 1235"/>
                <a:gd name="T110" fmla="*/ 150 w 1237"/>
                <a:gd name="T111" fmla="*/ 421 h 1235"/>
                <a:gd name="T112" fmla="*/ 190 w 1237"/>
                <a:gd name="T113" fmla="*/ 345 h 1235"/>
                <a:gd name="T114" fmla="*/ 235 w 1237"/>
                <a:gd name="T115" fmla="*/ 270 h 1235"/>
                <a:gd name="T116" fmla="*/ 285 w 1237"/>
                <a:gd name="T117" fmla="*/ 200 h 1235"/>
                <a:gd name="T118" fmla="*/ 331 w 1237"/>
                <a:gd name="T119" fmla="*/ 144 h 1235"/>
                <a:gd name="T120" fmla="*/ 382 w 1237"/>
                <a:gd name="T121" fmla="*/ 92 h 1235"/>
                <a:gd name="T122" fmla="*/ 438 w 1237"/>
                <a:gd name="T123" fmla="*/ 44 h 1235"/>
                <a:gd name="T124" fmla="*/ 496 w 1237"/>
                <a:gd name="T12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7" h="1235">
                  <a:moveTo>
                    <a:pt x="496" y="0"/>
                  </a:moveTo>
                  <a:lnTo>
                    <a:pt x="532" y="36"/>
                  </a:lnTo>
                  <a:lnTo>
                    <a:pt x="502" y="104"/>
                  </a:lnTo>
                  <a:lnTo>
                    <a:pt x="474" y="173"/>
                  </a:lnTo>
                  <a:lnTo>
                    <a:pt x="447" y="248"/>
                  </a:lnTo>
                  <a:lnTo>
                    <a:pt x="423" y="324"/>
                  </a:lnTo>
                  <a:lnTo>
                    <a:pt x="403" y="401"/>
                  </a:lnTo>
                  <a:lnTo>
                    <a:pt x="375" y="522"/>
                  </a:lnTo>
                  <a:lnTo>
                    <a:pt x="353" y="644"/>
                  </a:lnTo>
                  <a:lnTo>
                    <a:pt x="335" y="767"/>
                  </a:lnTo>
                  <a:lnTo>
                    <a:pt x="323" y="890"/>
                  </a:lnTo>
                  <a:lnTo>
                    <a:pt x="320" y="915"/>
                  </a:lnTo>
                  <a:lnTo>
                    <a:pt x="423" y="906"/>
                  </a:lnTo>
                  <a:lnTo>
                    <a:pt x="526" y="893"/>
                  </a:lnTo>
                  <a:lnTo>
                    <a:pt x="647" y="874"/>
                  </a:lnTo>
                  <a:lnTo>
                    <a:pt x="766" y="849"/>
                  </a:lnTo>
                  <a:lnTo>
                    <a:pt x="885" y="820"/>
                  </a:lnTo>
                  <a:lnTo>
                    <a:pt x="1002" y="784"/>
                  </a:lnTo>
                  <a:lnTo>
                    <a:pt x="1060" y="763"/>
                  </a:lnTo>
                  <a:lnTo>
                    <a:pt x="1117" y="740"/>
                  </a:lnTo>
                  <a:lnTo>
                    <a:pt x="1173" y="717"/>
                  </a:lnTo>
                  <a:lnTo>
                    <a:pt x="1200" y="704"/>
                  </a:lnTo>
                  <a:lnTo>
                    <a:pt x="1237" y="740"/>
                  </a:lnTo>
                  <a:lnTo>
                    <a:pt x="1194" y="797"/>
                  </a:lnTo>
                  <a:lnTo>
                    <a:pt x="1147" y="851"/>
                  </a:lnTo>
                  <a:lnTo>
                    <a:pt x="1095" y="901"/>
                  </a:lnTo>
                  <a:lnTo>
                    <a:pt x="1041" y="947"/>
                  </a:lnTo>
                  <a:lnTo>
                    <a:pt x="983" y="989"/>
                  </a:lnTo>
                  <a:lnTo>
                    <a:pt x="922" y="1027"/>
                  </a:lnTo>
                  <a:lnTo>
                    <a:pt x="858" y="1062"/>
                  </a:lnTo>
                  <a:lnTo>
                    <a:pt x="794" y="1094"/>
                  </a:lnTo>
                  <a:lnTo>
                    <a:pt x="728" y="1123"/>
                  </a:lnTo>
                  <a:lnTo>
                    <a:pt x="661" y="1147"/>
                  </a:lnTo>
                  <a:lnTo>
                    <a:pt x="594" y="1169"/>
                  </a:lnTo>
                  <a:lnTo>
                    <a:pt x="491" y="1196"/>
                  </a:lnTo>
                  <a:lnTo>
                    <a:pt x="386" y="1217"/>
                  </a:lnTo>
                  <a:lnTo>
                    <a:pt x="280" y="1229"/>
                  </a:lnTo>
                  <a:lnTo>
                    <a:pt x="174" y="1235"/>
                  </a:lnTo>
                  <a:lnTo>
                    <a:pt x="151" y="1235"/>
                  </a:lnTo>
                  <a:lnTo>
                    <a:pt x="128" y="1233"/>
                  </a:lnTo>
                  <a:lnTo>
                    <a:pt x="106" y="1228"/>
                  </a:lnTo>
                  <a:lnTo>
                    <a:pt x="80" y="1217"/>
                  </a:lnTo>
                  <a:lnTo>
                    <a:pt x="57" y="1201"/>
                  </a:lnTo>
                  <a:lnTo>
                    <a:pt x="36" y="1182"/>
                  </a:lnTo>
                  <a:lnTo>
                    <a:pt x="21" y="1159"/>
                  </a:lnTo>
                  <a:lnTo>
                    <a:pt x="8" y="1134"/>
                  </a:lnTo>
                  <a:lnTo>
                    <a:pt x="1" y="1106"/>
                  </a:lnTo>
                  <a:lnTo>
                    <a:pt x="0" y="1073"/>
                  </a:lnTo>
                  <a:lnTo>
                    <a:pt x="0" y="1041"/>
                  </a:lnTo>
                  <a:lnTo>
                    <a:pt x="6" y="947"/>
                  </a:lnTo>
                  <a:lnTo>
                    <a:pt x="18" y="855"/>
                  </a:lnTo>
                  <a:lnTo>
                    <a:pt x="35" y="762"/>
                  </a:lnTo>
                  <a:lnTo>
                    <a:pt x="57" y="671"/>
                  </a:lnTo>
                  <a:lnTo>
                    <a:pt x="85" y="582"/>
                  </a:lnTo>
                  <a:lnTo>
                    <a:pt x="115" y="501"/>
                  </a:lnTo>
                  <a:lnTo>
                    <a:pt x="150" y="421"/>
                  </a:lnTo>
                  <a:lnTo>
                    <a:pt x="190" y="345"/>
                  </a:lnTo>
                  <a:lnTo>
                    <a:pt x="235" y="270"/>
                  </a:lnTo>
                  <a:lnTo>
                    <a:pt x="285" y="200"/>
                  </a:lnTo>
                  <a:lnTo>
                    <a:pt x="331" y="144"/>
                  </a:lnTo>
                  <a:lnTo>
                    <a:pt x="382" y="92"/>
                  </a:lnTo>
                  <a:lnTo>
                    <a:pt x="438" y="44"/>
                  </a:lnTo>
                  <a:lnTo>
                    <a:pt x="496" y="0"/>
                  </a:lnTo>
                  <a:close/>
                </a:path>
              </a:pathLst>
            </a:custGeom>
            <a:grp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sp>
          <p:nvSpPr>
            <p:cNvPr id="47" name="Freeform 1276">
              <a:extLst>
                <a:ext uri="{FF2B5EF4-FFF2-40B4-BE49-F238E27FC236}">
                  <a16:creationId xmlns:a16="http://schemas.microsoft.com/office/drawing/2014/main" id="{7A51D53E-FBDF-47CF-9300-50B1BBDF2B23}"/>
                </a:ext>
              </a:extLst>
            </p:cNvPr>
            <p:cNvSpPr>
              <a:spLocks noEditPoints="1"/>
            </p:cNvSpPr>
            <p:nvPr/>
          </p:nvSpPr>
          <p:spPr bwMode="auto">
            <a:xfrm>
              <a:off x="5766" y="3626"/>
              <a:ext cx="1731" cy="1729"/>
            </a:xfrm>
            <a:custGeom>
              <a:avLst/>
              <a:gdLst>
                <a:gd name="T0" fmla="*/ 1977 w 3461"/>
                <a:gd name="T1" fmla="*/ 939 h 3456"/>
                <a:gd name="T2" fmla="*/ 1837 w 3461"/>
                <a:gd name="T3" fmla="*/ 996 h 3456"/>
                <a:gd name="T4" fmla="*/ 1719 w 3461"/>
                <a:gd name="T5" fmla="*/ 1101 h 3456"/>
                <a:gd name="T6" fmla="*/ 1646 w 3461"/>
                <a:gd name="T7" fmla="*/ 1235 h 3456"/>
                <a:gd name="T8" fmla="*/ 1621 w 3461"/>
                <a:gd name="T9" fmla="*/ 1382 h 3456"/>
                <a:gd name="T10" fmla="*/ 1646 w 3461"/>
                <a:gd name="T11" fmla="*/ 1529 h 3456"/>
                <a:gd name="T12" fmla="*/ 1719 w 3461"/>
                <a:gd name="T13" fmla="*/ 1665 h 3456"/>
                <a:gd name="T14" fmla="*/ 1837 w 3461"/>
                <a:gd name="T15" fmla="*/ 1770 h 3456"/>
                <a:gd name="T16" fmla="*/ 1977 w 3461"/>
                <a:gd name="T17" fmla="*/ 1826 h 3456"/>
                <a:gd name="T18" fmla="*/ 2127 w 3461"/>
                <a:gd name="T19" fmla="*/ 1835 h 3456"/>
                <a:gd name="T20" fmla="*/ 2270 w 3461"/>
                <a:gd name="T21" fmla="*/ 1794 h 3456"/>
                <a:gd name="T22" fmla="*/ 2399 w 3461"/>
                <a:gd name="T23" fmla="*/ 1705 h 3456"/>
                <a:gd name="T24" fmla="*/ 2488 w 3461"/>
                <a:gd name="T25" fmla="*/ 1577 h 3456"/>
                <a:gd name="T26" fmla="*/ 2529 w 3461"/>
                <a:gd name="T27" fmla="*/ 1433 h 3456"/>
                <a:gd name="T28" fmla="*/ 2521 w 3461"/>
                <a:gd name="T29" fmla="*/ 1283 h 3456"/>
                <a:gd name="T30" fmla="*/ 2464 w 3461"/>
                <a:gd name="T31" fmla="*/ 1143 h 3456"/>
                <a:gd name="T32" fmla="*/ 2359 w 3461"/>
                <a:gd name="T33" fmla="*/ 1026 h 3456"/>
                <a:gd name="T34" fmla="*/ 2225 w 3461"/>
                <a:gd name="T35" fmla="*/ 952 h 3456"/>
                <a:gd name="T36" fmla="*/ 2076 w 3461"/>
                <a:gd name="T37" fmla="*/ 928 h 3456"/>
                <a:gd name="T38" fmla="*/ 3351 w 3461"/>
                <a:gd name="T39" fmla="*/ 2 h 3456"/>
                <a:gd name="T40" fmla="*/ 3421 w 3461"/>
                <a:gd name="T41" fmla="*/ 40 h 3456"/>
                <a:gd name="T42" fmla="*/ 3459 w 3461"/>
                <a:gd name="T43" fmla="*/ 111 h 3456"/>
                <a:gd name="T44" fmla="*/ 3457 w 3461"/>
                <a:gd name="T45" fmla="*/ 256 h 3456"/>
                <a:gd name="T46" fmla="*/ 3444 w 3461"/>
                <a:gd name="T47" fmla="*/ 471 h 3456"/>
                <a:gd name="T48" fmla="*/ 3416 w 3461"/>
                <a:gd name="T49" fmla="*/ 722 h 3456"/>
                <a:gd name="T50" fmla="*/ 3372 w 3461"/>
                <a:gd name="T51" fmla="*/ 997 h 3456"/>
                <a:gd name="T52" fmla="*/ 3304 w 3461"/>
                <a:gd name="T53" fmla="*/ 1283 h 3456"/>
                <a:gd name="T54" fmla="*/ 3210 w 3461"/>
                <a:gd name="T55" fmla="*/ 1569 h 3456"/>
                <a:gd name="T56" fmla="*/ 3083 w 3461"/>
                <a:gd name="T57" fmla="*/ 1845 h 3456"/>
                <a:gd name="T58" fmla="*/ 2922 w 3461"/>
                <a:gd name="T59" fmla="*/ 2094 h 3456"/>
                <a:gd name="T60" fmla="*/ 2738 w 3461"/>
                <a:gd name="T61" fmla="*/ 2296 h 3456"/>
                <a:gd name="T62" fmla="*/ 2592 w 3461"/>
                <a:gd name="T63" fmla="*/ 2431 h 3456"/>
                <a:gd name="T64" fmla="*/ 2457 w 3461"/>
                <a:gd name="T65" fmla="*/ 2538 h 3456"/>
                <a:gd name="T66" fmla="*/ 2318 w 3461"/>
                <a:gd name="T67" fmla="*/ 2635 h 3456"/>
                <a:gd name="T68" fmla="*/ 2156 w 3461"/>
                <a:gd name="T69" fmla="*/ 2738 h 3456"/>
                <a:gd name="T70" fmla="*/ 2003 w 3461"/>
                <a:gd name="T71" fmla="*/ 2833 h 3456"/>
                <a:gd name="T72" fmla="*/ 1849 w 3461"/>
                <a:gd name="T73" fmla="*/ 2931 h 3456"/>
                <a:gd name="T74" fmla="*/ 1665 w 3461"/>
                <a:gd name="T75" fmla="*/ 3049 h 3456"/>
                <a:gd name="T76" fmla="*/ 1449 w 3461"/>
                <a:gd name="T77" fmla="*/ 3193 h 3456"/>
                <a:gd name="T78" fmla="*/ 1193 w 3461"/>
                <a:gd name="T79" fmla="*/ 3366 h 3456"/>
                <a:gd name="T80" fmla="*/ 1048 w 3461"/>
                <a:gd name="T81" fmla="*/ 3453 h 3456"/>
                <a:gd name="T82" fmla="*/ 969 w 3461"/>
                <a:gd name="T83" fmla="*/ 3445 h 3456"/>
                <a:gd name="T84" fmla="*/ 40 w 3461"/>
                <a:gd name="T85" fmla="*/ 2534 h 3456"/>
                <a:gd name="T86" fmla="*/ 3 w 3461"/>
                <a:gd name="T87" fmla="*/ 2463 h 3456"/>
                <a:gd name="T88" fmla="*/ 11 w 3461"/>
                <a:gd name="T89" fmla="*/ 2383 h 3456"/>
                <a:gd name="T90" fmla="*/ 152 w 3461"/>
                <a:gd name="T91" fmla="*/ 2175 h 3456"/>
                <a:gd name="T92" fmla="*/ 315 w 3461"/>
                <a:gd name="T93" fmla="*/ 1934 h 3456"/>
                <a:gd name="T94" fmla="*/ 449 w 3461"/>
                <a:gd name="T95" fmla="*/ 1729 h 3456"/>
                <a:gd name="T96" fmla="*/ 560 w 3461"/>
                <a:gd name="T97" fmla="*/ 1556 h 3456"/>
                <a:gd name="T98" fmla="*/ 653 w 3461"/>
                <a:gd name="T99" fmla="*/ 1409 h 3456"/>
                <a:gd name="T100" fmla="*/ 755 w 3461"/>
                <a:gd name="T101" fmla="*/ 1246 h 3456"/>
                <a:gd name="T102" fmla="*/ 855 w 3461"/>
                <a:gd name="T103" fmla="*/ 1094 h 3456"/>
                <a:gd name="T104" fmla="*/ 953 w 3461"/>
                <a:gd name="T105" fmla="*/ 957 h 3456"/>
                <a:gd name="T106" fmla="*/ 1068 w 3461"/>
                <a:gd name="T107" fmla="*/ 822 h 3456"/>
                <a:gd name="T108" fmla="*/ 1215 w 3461"/>
                <a:gd name="T109" fmla="*/ 667 h 3456"/>
                <a:gd name="T110" fmla="*/ 1442 w 3461"/>
                <a:gd name="T111" fmla="*/ 480 h 3456"/>
                <a:gd name="T112" fmla="*/ 1704 w 3461"/>
                <a:gd name="T113" fmla="*/ 332 h 3456"/>
                <a:gd name="T114" fmla="*/ 1983 w 3461"/>
                <a:gd name="T115" fmla="*/ 217 h 3456"/>
                <a:gd name="T116" fmla="*/ 2272 w 3461"/>
                <a:gd name="T117" fmla="*/ 131 h 3456"/>
                <a:gd name="T118" fmla="*/ 2556 w 3461"/>
                <a:gd name="T119" fmla="*/ 72 h 3456"/>
                <a:gd name="T120" fmla="*/ 2824 w 3461"/>
                <a:gd name="T121" fmla="*/ 34 h 3456"/>
                <a:gd name="T122" fmla="*/ 3065 w 3461"/>
                <a:gd name="T123" fmla="*/ 11 h 3456"/>
                <a:gd name="T124" fmla="*/ 3265 w 3461"/>
                <a:gd name="T125" fmla="*/ 1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61" h="3456">
                  <a:moveTo>
                    <a:pt x="2076" y="928"/>
                  </a:moveTo>
                  <a:lnTo>
                    <a:pt x="2026" y="931"/>
                  </a:lnTo>
                  <a:lnTo>
                    <a:pt x="1977" y="939"/>
                  </a:lnTo>
                  <a:lnTo>
                    <a:pt x="1928" y="952"/>
                  </a:lnTo>
                  <a:lnTo>
                    <a:pt x="1881" y="972"/>
                  </a:lnTo>
                  <a:lnTo>
                    <a:pt x="1837" y="996"/>
                  </a:lnTo>
                  <a:lnTo>
                    <a:pt x="1794" y="1026"/>
                  </a:lnTo>
                  <a:lnTo>
                    <a:pt x="1754" y="1061"/>
                  </a:lnTo>
                  <a:lnTo>
                    <a:pt x="1719" y="1101"/>
                  </a:lnTo>
                  <a:lnTo>
                    <a:pt x="1689" y="1143"/>
                  </a:lnTo>
                  <a:lnTo>
                    <a:pt x="1665" y="1188"/>
                  </a:lnTo>
                  <a:lnTo>
                    <a:pt x="1646" y="1235"/>
                  </a:lnTo>
                  <a:lnTo>
                    <a:pt x="1632" y="1283"/>
                  </a:lnTo>
                  <a:lnTo>
                    <a:pt x="1624" y="1333"/>
                  </a:lnTo>
                  <a:lnTo>
                    <a:pt x="1621" y="1382"/>
                  </a:lnTo>
                  <a:lnTo>
                    <a:pt x="1624" y="1433"/>
                  </a:lnTo>
                  <a:lnTo>
                    <a:pt x="1632" y="1481"/>
                  </a:lnTo>
                  <a:lnTo>
                    <a:pt x="1646" y="1529"/>
                  </a:lnTo>
                  <a:lnTo>
                    <a:pt x="1665" y="1577"/>
                  </a:lnTo>
                  <a:lnTo>
                    <a:pt x="1689" y="1622"/>
                  </a:lnTo>
                  <a:lnTo>
                    <a:pt x="1719" y="1665"/>
                  </a:lnTo>
                  <a:lnTo>
                    <a:pt x="1754" y="1705"/>
                  </a:lnTo>
                  <a:lnTo>
                    <a:pt x="1794" y="1740"/>
                  </a:lnTo>
                  <a:lnTo>
                    <a:pt x="1837" y="1770"/>
                  </a:lnTo>
                  <a:lnTo>
                    <a:pt x="1881" y="1794"/>
                  </a:lnTo>
                  <a:lnTo>
                    <a:pt x="1928" y="1813"/>
                  </a:lnTo>
                  <a:lnTo>
                    <a:pt x="1977" y="1826"/>
                  </a:lnTo>
                  <a:lnTo>
                    <a:pt x="2026" y="1835"/>
                  </a:lnTo>
                  <a:lnTo>
                    <a:pt x="2076" y="1837"/>
                  </a:lnTo>
                  <a:lnTo>
                    <a:pt x="2127" y="1835"/>
                  </a:lnTo>
                  <a:lnTo>
                    <a:pt x="2175" y="1826"/>
                  </a:lnTo>
                  <a:lnTo>
                    <a:pt x="2225" y="1813"/>
                  </a:lnTo>
                  <a:lnTo>
                    <a:pt x="2270" y="1794"/>
                  </a:lnTo>
                  <a:lnTo>
                    <a:pt x="2316" y="1770"/>
                  </a:lnTo>
                  <a:lnTo>
                    <a:pt x="2359" y="1740"/>
                  </a:lnTo>
                  <a:lnTo>
                    <a:pt x="2399" y="1705"/>
                  </a:lnTo>
                  <a:lnTo>
                    <a:pt x="2434" y="1665"/>
                  </a:lnTo>
                  <a:lnTo>
                    <a:pt x="2464" y="1622"/>
                  </a:lnTo>
                  <a:lnTo>
                    <a:pt x="2488" y="1577"/>
                  </a:lnTo>
                  <a:lnTo>
                    <a:pt x="2507" y="1529"/>
                  </a:lnTo>
                  <a:lnTo>
                    <a:pt x="2521" y="1481"/>
                  </a:lnTo>
                  <a:lnTo>
                    <a:pt x="2529" y="1433"/>
                  </a:lnTo>
                  <a:lnTo>
                    <a:pt x="2532" y="1382"/>
                  </a:lnTo>
                  <a:lnTo>
                    <a:pt x="2529" y="1333"/>
                  </a:lnTo>
                  <a:lnTo>
                    <a:pt x="2521" y="1283"/>
                  </a:lnTo>
                  <a:lnTo>
                    <a:pt x="2507" y="1235"/>
                  </a:lnTo>
                  <a:lnTo>
                    <a:pt x="2488" y="1188"/>
                  </a:lnTo>
                  <a:lnTo>
                    <a:pt x="2464" y="1143"/>
                  </a:lnTo>
                  <a:lnTo>
                    <a:pt x="2434" y="1101"/>
                  </a:lnTo>
                  <a:lnTo>
                    <a:pt x="2399" y="1061"/>
                  </a:lnTo>
                  <a:lnTo>
                    <a:pt x="2359" y="1026"/>
                  </a:lnTo>
                  <a:lnTo>
                    <a:pt x="2316" y="996"/>
                  </a:lnTo>
                  <a:lnTo>
                    <a:pt x="2270" y="972"/>
                  </a:lnTo>
                  <a:lnTo>
                    <a:pt x="2225" y="952"/>
                  </a:lnTo>
                  <a:lnTo>
                    <a:pt x="2175" y="939"/>
                  </a:lnTo>
                  <a:lnTo>
                    <a:pt x="2127" y="931"/>
                  </a:lnTo>
                  <a:lnTo>
                    <a:pt x="2076" y="928"/>
                  </a:lnTo>
                  <a:close/>
                  <a:moveTo>
                    <a:pt x="3322" y="0"/>
                  </a:moveTo>
                  <a:lnTo>
                    <a:pt x="3325" y="0"/>
                  </a:lnTo>
                  <a:lnTo>
                    <a:pt x="3351" y="2"/>
                  </a:lnTo>
                  <a:lnTo>
                    <a:pt x="3377" y="10"/>
                  </a:lnTo>
                  <a:lnTo>
                    <a:pt x="3401" y="23"/>
                  </a:lnTo>
                  <a:lnTo>
                    <a:pt x="3421" y="40"/>
                  </a:lnTo>
                  <a:lnTo>
                    <a:pt x="3438" y="60"/>
                  </a:lnTo>
                  <a:lnTo>
                    <a:pt x="3451" y="86"/>
                  </a:lnTo>
                  <a:lnTo>
                    <a:pt x="3459" y="111"/>
                  </a:lnTo>
                  <a:lnTo>
                    <a:pt x="3461" y="139"/>
                  </a:lnTo>
                  <a:lnTo>
                    <a:pt x="3460" y="194"/>
                  </a:lnTo>
                  <a:lnTo>
                    <a:pt x="3457" y="256"/>
                  </a:lnTo>
                  <a:lnTo>
                    <a:pt x="3454" y="323"/>
                  </a:lnTo>
                  <a:lnTo>
                    <a:pt x="3450" y="395"/>
                  </a:lnTo>
                  <a:lnTo>
                    <a:pt x="3444" y="471"/>
                  </a:lnTo>
                  <a:lnTo>
                    <a:pt x="3437" y="552"/>
                  </a:lnTo>
                  <a:lnTo>
                    <a:pt x="3427" y="635"/>
                  </a:lnTo>
                  <a:lnTo>
                    <a:pt x="3416" y="722"/>
                  </a:lnTo>
                  <a:lnTo>
                    <a:pt x="3404" y="811"/>
                  </a:lnTo>
                  <a:lnTo>
                    <a:pt x="3389" y="903"/>
                  </a:lnTo>
                  <a:lnTo>
                    <a:pt x="3372" y="997"/>
                  </a:lnTo>
                  <a:lnTo>
                    <a:pt x="3351" y="1091"/>
                  </a:lnTo>
                  <a:lnTo>
                    <a:pt x="3329" y="1187"/>
                  </a:lnTo>
                  <a:lnTo>
                    <a:pt x="3304" y="1283"/>
                  </a:lnTo>
                  <a:lnTo>
                    <a:pt x="3275" y="1380"/>
                  </a:lnTo>
                  <a:lnTo>
                    <a:pt x="3244" y="1475"/>
                  </a:lnTo>
                  <a:lnTo>
                    <a:pt x="3210" y="1569"/>
                  </a:lnTo>
                  <a:lnTo>
                    <a:pt x="3171" y="1663"/>
                  </a:lnTo>
                  <a:lnTo>
                    <a:pt x="3129" y="1755"/>
                  </a:lnTo>
                  <a:lnTo>
                    <a:pt x="3083" y="1845"/>
                  </a:lnTo>
                  <a:lnTo>
                    <a:pt x="3033" y="1932"/>
                  </a:lnTo>
                  <a:lnTo>
                    <a:pt x="2980" y="2015"/>
                  </a:lnTo>
                  <a:lnTo>
                    <a:pt x="2922" y="2094"/>
                  </a:lnTo>
                  <a:lnTo>
                    <a:pt x="2859" y="2172"/>
                  </a:lnTo>
                  <a:lnTo>
                    <a:pt x="2793" y="2243"/>
                  </a:lnTo>
                  <a:lnTo>
                    <a:pt x="2738" y="2296"/>
                  </a:lnTo>
                  <a:lnTo>
                    <a:pt x="2686" y="2346"/>
                  </a:lnTo>
                  <a:lnTo>
                    <a:pt x="2638" y="2390"/>
                  </a:lnTo>
                  <a:lnTo>
                    <a:pt x="2592" y="2431"/>
                  </a:lnTo>
                  <a:lnTo>
                    <a:pt x="2546" y="2469"/>
                  </a:lnTo>
                  <a:lnTo>
                    <a:pt x="2501" y="2504"/>
                  </a:lnTo>
                  <a:lnTo>
                    <a:pt x="2457" y="2538"/>
                  </a:lnTo>
                  <a:lnTo>
                    <a:pt x="2412" y="2571"/>
                  </a:lnTo>
                  <a:lnTo>
                    <a:pt x="2366" y="2603"/>
                  </a:lnTo>
                  <a:lnTo>
                    <a:pt x="2318" y="2635"/>
                  </a:lnTo>
                  <a:lnTo>
                    <a:pt x="2267" y="2668"/>
                  </a:lnTo>
                  <a:lnTo>
                    <a:pt x="2214" y="2702"/>
                  </a:lnTo>
                  <a:lnTo>
                    <a:pt x="2156" y="2738"/>
                  </a:lnTo>
                  <a:lnTo>
                    <a:pt x="2094" y="2777"/>
                  </a:lnTo>
                  <a:lnTo>
                    <a:pt x="2050" y="2804"/>
                  </a:lnTo>
                  <a:lnTo>
                    <a:pt x="2003" y="2833"/>
                  </a:lnTo>
                  <a:lnTo>
                    <a:pt x="1955" y="2865"/>
                  </a:lnTo>
                  <a:lnTo>
                    <a:pt x="1903" y="2897"/>
                  </a:lnTo>
                  <a:lnTo>
                    <a:pt x="1849" y="2931"/>
                  </a:lnTo>
                  <a:lnTo>
                    <a:pt x="1791" y="2969"/>
                  </a:lnTo>
                  <a:lnTo>
                    <a:pt x="1729" y="3007"/>
                  </a:lnTo>
                  <a:lnTo>
                    <a:pt x="1665" y="3049"/>
                  </a:lnTo>
                  <a:lnTo>
                    <a:pt x="1597" y="3094"/>
                  </a:lnTo>
                  <a:lnTo>
                    <a:pt x="1525" y="3142"/>
                  </a:lnTo>
                  <a:lnTo>
                    <a:pt x="1449" y="3193"/>
                  </a:lnTo>
                  <a:lnTo>
                    <a:pt x="1368" y="3247"/>
                  </a:lnTo>
                  <a:lnTo>
                    <a:pt x="1283" y="3304"/>
                  </a:lnTo>
                  <a:lnTo>
                    <a:pt x="1193" y="3366"/>
                  </a:lnTo>
                  <a:lnTo>
                    <a:pt x="1099" y="3431"/>
                  </a:lnTo>
                  <a:lnTo>
                    <a:pt x="1074" y="3445"/>
                  </a:lnTo>
                  <a:lnTo>
                    <a:pt x="1048" y="3453"/>
                  </a:lnTo>
                  <a:lnTo>
                    <a:pt x="1021" y="3456"/>
                  </a:lnTo>
                  <a:lnTo>
                    <a:pt x="994" y="3454"/>
                  </a:lnTo>
                  <a:lnTo>
                    <a:pt x="969" y="3445"/>
                  </a:lnTo>
                  <a:lnTo>
                    <a:pt x="946" y="3433"/>
                  </a:lnTo>
                  <a:lnTo>
                    <a:pt x="924" y="3415"/>
                  </a:lnTo>
                  <a:lnTo>
                    <a:pt x="40" y="2534"/>
                  </a:lnTo>
                  <a:lnTo>
                    <a:pt x="23" y="2512"/>
                  </a:lnTo>
                  <a:lnTo>
                    <a:pt x="10" y="2488"/>
                  </a:lnTo>
                  <a:lnTo>
                    <a:pt x="3" y="2463"/>
                  </a:lnTo>
                  <a:lnTo>
                    <a:pt x="0" y="2436"/>
                  </a:lnTo>
                  <a:lnTo>
                    <a:pt x="3" y="2408"/>
                  </a:lnTo>
                  <a:lnTo>
                    <a:pt x="11" y="2383"/>
                  </a:lnTo>
                  <a:lnTo>
                    <a:pt x="25" y="2359"/>
                  </a:lnTo>
                  <a:lnTo>
                    <a:pt x="90" y="2265"/>
                  </a:lnTo>
                  <a:lnTo>
                    <a:pt x="152" y="2175"/>
                  </a:lnTo>
                  <a:lnTo>
                    <a:pt x="210" y="2090"/>
                  </a:lnTo>
                  <a:lnTo>
                    <a:pt x="264" y="2010"/>
                  </a:lnTo>
                  <a:lnTo>
                    <a:pt x="315" y="1934"/>
                  </a:lnTo>
                  <a:lnTo>
                    <a:pt x="362" y="1861"/>
                  </a:lnTo>
                  <a:lnTo>
                    <a:pt x="407" y="1794"/>
                  </a:lnTo>
                  <a:lnTo>
                    <a:pt x="449" y="1729"/>
                  </a:lnTo>
                  <a:lnTo>
                    <a:pt x="489" y="1668"/>
                  </a:lnTo>
                  <a:lnTo>
                    <a:pt x="525" y="1610"/>
                  </a:lnTo>
                  <a:lnTo>
                    <a:pt x="560" y="1556"/>
                  </a:lnTo>
                  <a:lnTo>
                    <a:pt x="593" y="1504"/>
                  </a:lnTo>
                  <a:lnTo>
                    <a:pt x="624" y="1456"/>
                  </a:lnTo>
                  <a:lnTo>
                    <a:pt x="653" y="1409"/>
                  </a:lnTo>
                  <a:lnTo>
                    <a:pt x="681" y="1365"/>
                  </a:lnTo>
                  <a:lnTo>
                    <a:pt x="718" y="1303"/>
                  </a:lnTo>
                  <a:lnTo>
                    <a:pt x="755" y="1246"/>
                  </a:lnTo>
                  <a:lnTo>
                    <a:pt x="790" y="1193"/>
                  </a:lnTo>
                  <a:lnTo>
                    <a:pt x="822" y="1142"/>
                  </a:lnTo>
                  <a:lnTo>
                    <a:pt x="855" y="1094"/>
                  </a:lnTo>
                  <a:lnTo>
                    <a:pt x="886" y="1048"/>
                  </a:lnTo>
                  <a:lnTo>
                    <a:pt x="919" y="1002"/>
                  </a:lnTo>
                  <a:lnTo>
                    <a:pt x="953" y="957"/>
                  </a:lnTo>
                  <a:lnTo>
                    <a:pt x="989" y="914"/>
                  </a:lnTo>
                  <a:lnTo>
                    <a:pt x="1027" y="868"/>
                  </a:lnTo>
                  <a:lnTo>
                    <a:pt x="1068" y="822"/>
                  </a:lnTo>
                  <a:lnTo>
                    <a:pt x="1112" y="773"/>
                  </a:lnTo>
                  <a:lnTo>
                    <a:pt x="1161" y="722"/>
                  </a:lnTo>
                  <a:lnTo>
                    <a:pt x="1215" y="667"/>
                  </a:lnTo>
                  <a:lnTo>
                    <a:pt x="1287" y="601"/>
                  </a:lnTo>
                  <a:lnTo>
                    <a:pt x="1363" y="538"/>
                  </a:lnTo>
                  <a:lnTo>
                    <a:pt x="1442" y="480"/>
                  </a:lnTo>
                  <a:lnTo>
                    <a:pt x="1527" y="427"/>
                  </a:lnTo>
                  <a:lnTo>
                    <a:pt x="1613" y="378"/>
                  </a:lnTo>
                  <a:lnTo>
                    <a:pt x="1704" y="332"/>
                  </a:lnTo>
                  <a:lnTo>
                    <a:pt x="1794" y="290"/>
                  </a:lnTo>
                  <a:lnTo>
                    <a:pt x="1889" y="252"/>
                  </a:lnTo>
                  <a:lnTo>
                    <a:pt x="1983" y="217"/>
                  </a:lnTo>
                  <a:lnTo>
                    <a:pt x="2080" y="186"/>
                  </a:lnTo>
                  <a:lnTo>
                    <a:pt x="2175" y="157"/>
                  </a:lnTo>
                  <a:lnTo>
                    <a:pt x="2272" y="131"/>
                  </a:lnTo>
                  <a:lnTo>
                    <a:pt x="2367" y="110"/>
                  </a:lnTo>
                  <a:lnTo>
                    <a:pt x="2463" y="89"/>
                  </a:lnTo>
                  <a:lnTo>
                    <a:pt x="2556" y="72"/>
                  </a:lnTo>
                  <a:lnTo>
                    <a:pt x="2648" y="57"/>
                  </a:lnTo>
                  <a:lnTo>
                    <a:pt x="2737" y="45"/>
                  </a:lnTo>
                  <a:lnTo>
                    <a:pt x="2824" y="34"/>
                  </a:lnTo>
                  <a:lnTo>
                    <a:pt x="2909" y="24"/>
                  </a:lnTo>
                  <a:lnTo>
                    <a:pt x="2988" y="17"/>
                  </a:lnTo>
                  <a:lnTo>
                    <a:pt x="3065" y="11"/>
                  </a:lnTo>
                  <a:lnTo>
                    <a:pt x="3137" y="6"/>
                  </a:lnTo>
                  <a:lnTo>
                    <a:pt x="3204" y="3"/>
                  </a:lnTo>
                  <a:lnTo>
                    <a:pt x="3265" y="1"/>
                  </a:lnTo>
                  <a:lnTo>
                    <a:pt x="3322" y="0"/>
                  </a:lnTo>
                  <a:close/>
                </a:path>
              </a:pathLst>
            </a:custGeom>
            <a:grp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grpSp>
      <p:sp>
        <p:nvSpPr>
          <p:cNvPr id="48" name="Freeform 1171">
            <a:extLst>
              <a:ext uri="{FF2B5EF4-FFF2-40B4-BE49-F238E27FC236}">
                <a16:creationId xmlns:a16="http://schemas.microsoft.com/office/drawing/2014/main" id="{4E46F3AA-DD58-4BAA-90A4-9F8DECEB422C}"/>
              </a:ext>
            </a:extLst>
          </p:cNvPr>
          <p:cNvSpPr>
            <a:spLocks/>
          </p:cNvSpPr>
          <p:nvPr/>
        </p:nvSpPr>
        <p:spPr bwMode="auto">
          <a:xfrm>
            <a:off x="5806444" y="3394143"/>
            <a:ext cx="645369" cy="483977"/>
          </a:xfrm>
          <a:custGeom>
            <a:avLst/>
            <a:gdLst>
              <a:gd name="T0" fmla="*/ 6189 w 6231"/>
              <a:gd name="T1" fmla="*/ 0 h 4673"/>
              <a:gd name="T2" fmla="*/ 6206 w 6231"/>
              <a:gd name="T3" fmla="*/ 6 h 4673"/>
              <a:gd name="T4" fmla="*/ 6219 w 6231"/>
              <a:gd name="T5" fmla="*/ 17 h 4673"/>
              <a:gd name="T6" fmla="*/ 6229 w 6231"/>
              <a:gd name="T7" fmla="*/ 34 h 4673"/>
              <a:gd name="T8" fmla="*/ 6231 w 6231"/>
              <a:gd name="T9" fmla="*/ 53 h 4673"/>
              <a:gd name="T10" fmla="*/ 6223 w 6231"/>
              <a:gd name="T11" fmla="*/ 72 h 4673"/>
              <a:gd name="T12" fmla="*/ 3477 w 6231"/>
              <a:gd name="T13" fmla="*/ 4603 h 4673"/>
              <a:gd name="T14" fmla="*/ 3455 w 6231"/>
              <a:gd name="T15" fmla="*/ 4631 h 4673"/>
              <a:gd name="T16" fmla="*/ 3428 w 6231"/>
              <a:gd name="T17" fmla="*/ 4652 h 4673"/>
              <a:gd name="T18" fmla="*/ 3398 w 6231"/>
              <a:gd name="T19" fmla="*/ 4665 h 4673"/>
              <a:gd name="T20" fmla="*/ 3366 w 6231"/>
              <a:gd name="T21" fmla="*/ 4673 h 4673"/>
              <a:gd name="T22" fmla="*/ 3332 w 6231"/>
              <a:gd name="T23" fmla="*/ 4673 h 4673"/>
              <a:gd name="T24" fmla="*/ 3300 w 6231"/>
              <a:gd name="T25" fmla="*/ 4664 h 4673"/>
              <a:gd name="T26" fmla="*/ 3269 w 6231"/>
              <a:gd name="T27" fmla="*/ 4648 h 4673"/>
              <a:gd name="T28" fmla="*/ 2513 w 6231"/>
              <a:gd name="T29" fmla="*/ 4132 h 4673"/>
              <a:gd name="T30" fmla="*/ 1745 w 6231"/>
              <a:gd name="T31" fmla="*/ 4641 h 4673"/>
              <a:gd name="T32" fmla="*/ 1717 w 6231"/>
              <a:gd name="T33" fmla="*/ 4654 h 4673"/>
              <a:gd name="T34" fmla="*/ 1690 w 6231"/>
              <a:gd name="T35" fmla="*/ 4656 h 4673"/>
              <a:gd name="T36" fmla="*/ 1664 w 6231"/>
              <a:gd name="T37" fmla="*/ 4650 h 4673"/>
              <a:gd name="T38" fmla="*/ 1639 w 6231"/>
              <a:gd name="T39" fmla="*/ 4639 h 4673"/>
              <a:gd name="T40" fmla="*/ 1621 w 6231"/>
              <a:gd name="T41" fmla="*/ 4618 h 4673"/>
              <a:gd name="T42" fmla="*/ 1609 w 6231"/>
              <a:gd name="T43" fmla="*/ 4595 h 4673"/>
              <a:gd name="T44" fmla="*/ 1603 w 6231"/>
              <a:gd name="T45" fmla="*/ 4565 h 4673"/>
              <a:gd name="T46" fmla="*/ 1603 w 6231"/>
              <a:gd name="T47" fmla="*/ 3511 h 4673"/>
              <a:gd name="T48" fmla="*/ 5090 w 6231"/>
              <a:gd name="T49" fmla="*/ 905 h 4673"/>
              <a:gd name="T50" fmla="*/ 972 w 6231"/>
              <a:gd name="T51" fmla="*/ 3077 h 4673"/>
              <a:gd name="T52" fmla="*/ 64 w 6231"/>
              <a:gd name="T53" fmla="*/ 2459 h 4673"/>
              <a:gd name="T54" fmla="*/ 36 w 6231"/>
              <a:gd name="T55" fmla="*/ 2434 h 4673"/>
              <a:gd name="T56" fmla="*/ 15 w 6231"/>
              <a:gd name="T57" fmla="*/ 2404 h 4673"/>
              <a:gd name="T58" fmla="*/ 4 w 6231"/>
              <a:gd name="T59" fmla="*/ 2370 h 4673"/>
              <a:gd name="T60" fmla="*/ 0 w 6231"/>
              <a:gd name="T61" fmla="*/ 2335 h 4673"/>
              <a:gd name="T62" fmla="*/ 0 w 6231"/>
              <a:gd name="T63" fmla="*/ 2335 h 4673"/>
              <a:gd name="T64" fmla="*/ 4 w 6231"/>
              <a:gd name="T65" fmla="*/ 2301 h 4673"/>
              <a:gd name="T66" fmla="*/ 17 w 6231"/>
              <a:gd name="T67" fmla="*/ 2269 h 4673"/>
              <a:gd name="T68" fmla="*/ 36 w 6231"/>
              <a:gd name="T69" fmla="*/ 2241 h 4673"/>
              <a:gd name="T70" fmla="*/ 62 w 6231"/>
              <a:gd name="T71" fmla="*/ 2216 h 4673"/>
              <a:gd name="T72" fmla="*/ 96 w 6231"/>
              <a:gd name="T73" fmla="*/ 2199 h 4673"/>
              <a:gd name="T74" fmla="*/ 6168 w 6231"/>
              <a:gd name="T75" fmla="*/ 4 h 4673"/>
              <a:gd name="T76" fmla="*/ 6189 w 6231"/>
              <a:gd name="T77" fmla="*/ 0 h 4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31" h="4673">
                <a:moveTo>
                  <a:pt x="6189" y="0"/>
                </a:moveTo>
                <a:lnTo>
                  <a:pt x="6206" y="6"/>
                </a:lnTo>
                <a:lnTo>
                  <a:pt x="6219" y="17"/>
                </a:lnTo>
                <a:lnTo>
                  <a:pt x="6229" y="34"/>
                </a:lnTo>
                <a:lnTo>
                  <a:pt x="6231" y="53"/>
                </a:lnTo>
                <a:lnTo>
                  <a:pt x="6223" y="72"/>
                </a:lnTo>
                <a:lnTo>
                  <a:pt x="3477" y="4603"/>
                </a:lnTo>
                <a:lnTo>
                  <a:pt x="3455" y="4631"/>
                </a:lnTo>
                <a:lnTo>
                  <a:pt x="3428" y="4652"/>
                </a:lnTo>
                <a:lnTo>
                  <a:pt x="3398" y="4665"/>
                </a:lnTo>
                <a:lnTo>
                  <a:pt x="3366" y="4673"/>
                </a:lnTo>
                <a:lnTo>
                  <a:pt x="3332" y="4673"/>
                </a:lnTo>
                <a:lnTo>
                  <a:pt x="3300" y="4664"/>
                </a:lnTo>
                <a:lnTo>
                  <a:pt x="3269" y="4648"/>
                </a:lnTo>
                <a:lnTo>
                  <a:pt x="2513" y="4132"/>
                </a:lnTo>
                <a:lnTo>
                  <a:pt x="1745" y="4641"/>
                </a:lnTo>
                <a:lnTo>
                  <a:pt x="1717" y="4654"/>
                </a:lnTo>
                <a:lnTo>
                  <a:pt x="1690" y="4656"/>
                </a:lnTo>
                <a:lnTo>
                  <a:pt x="1664" y="4650"/>
                </a:lnTo>
                <a:lnTo>
                  <a:pt x="1639" y="4639"/>
                </a:lnTo>
                <a:lnTo>
                  <a:pt x="1621" y="4618"/>
                </a:lnTo>
                <a:lnTo>
                  <a:pt x="1609" y="4595"/>
                </a:lnTo>
                <a:lnTo>
                  <a:pt x="1603" y="4565"/>
                </a:lnTo>
                <a:lnTo>
                  <a:pt x="1603" y="3511"/>
                </a:lnTo>
                <a:lnTo>
                  <a:pt x="5090" y="905"/>
                </a:lnTo>
                <a:lnTo>
                  <a:pt x="972" y="3077"/>
                </a:lnTo>
                <a:lnTo>
                  <a:pt x="64" y="2459"/>
                </a:lnTo>
                <a:lnTo>
                  <a:pt x="36" y="2434"/>
                </a:lnTo>
                <a:lnTo>
                  <a:pt x="15" y="2404"/>
                </a:lnTo>
                <a:lnTo>
                  <a:pt x="4" y="2370"/>
                </a:lnTo>
                <a:lnTo>
                  <a:pt x="0" y="2335"/>
                </a:lnTo>
                <a:lnTo>
                  <a:pt x="0" y="2335"/>
                </a:lnTo>
                <a:lnTo>
                  <a:pt x="4" y="2301"/>
                </a:lnTo>
                <a:lnTo>
                  <a:pt x="17" y="2269"/>
                </a:lnTo>
                <a:lnTo>
                  <a:pt x="36" y="2241"/>
                </a:lnTo>
                <a:lnTo>
                  <a:pt x="62" y="2216"/>
                </a:lnTo>
                <a:lnTo>
                  <a:pt x="96" y="2199"/>
                </a:lnTo>
                <a:lnTo>
                  <a:pt x="6168" y="4"/>
                </a:lnTo>
                <a:lnTo>
                  <a:pt x="6189" y="0"/>
                </a:lnTo>
                <a:close/>
              </a:path>
            </a:pathLst>
          </a:custGeom>
          <a:solidFill>
            <a:schemeClr val="accent2"/>
          </a:solidFill>
          <a:ln w="0">
            <a:noFill/>
            <a:prstDash val="solid"/>
            <a:round/>
            <a:headEnd/>
            <a:tailEnd/>
          </a:ln>
        </p:spPr>
        <p:txBody>
          <a:bodyPr vert="horz" wrap="square" lIns="91299" tIns="45649" rIns="91299" bIns="45649" numCol="1" anchor="t" anchorCtr="0" compatLnSpc="1">
            <a:prstTxWarp prst="textNoShape">
              <a:avLst/>
            </a:prstTxWarp>
          </a:bodyPr>
          <a:lstStyle/>
          <a:p>
            <a:pPr algn="r"/>
            <a:endParaRPr lang="en-US" sz="1798">
              <a:solidFill>
                <a:schemeClr val="bg1"/>
              </a:solidFill>
            </a:endParaRPr>
          </a:p>
        </p:txBody>
      </p:sp>
      <p:sp>
        <p:nvSpPr>
          <p:cNvPr id="23" name="Title 1"/>
          <p:cNvSpPr txBox="1">
            <a:spLocks/>
          </p:cNvSpPr>
          <p:nvPr/>
        </p:nvSpPr>
        <p:spPr>
          <a:xfrm>
            <a:off x="685800" y="764373"/>
            <a:ext cx="10820400" cy="541913"/>
          </a:xfrm>
          <a:prstGeom prst="rect">
            <a:avLst/>
          </a:prstGeom>
        </p:spPr>
        <p:style>
          <a:lnRef idx="3">
            <a:schemeClr val="lt1"/>
          </a:lnRef>
          <a:fillRef idx="1">
            <a:schemeClr val="accent1"/>
          </a:fillRef>
          <a:effectRef idx="1">
            <a:schemeClr val="accent1"/>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id-ID" sz="3200" b="1"/>
              <a:t>F. Proses Manajemen Retensi Karyawan </a:t>
            </a:r>
            <a:endParaRPr lang="id-ID" sz="3200" dirty="0"/>
          </a:p>
        </p:txBody>
      </p:sp>
      <p:sp>
        <p:nvSpPr>
          <p:cNvPr id="26" name="Content Placeholder 2"/>
          <p:cNvSpPr txBox="1">
            <a:spLocks/>
          </p:cNvSpPr>
          <p:nvPr/>
        </p:nvSpPr>
        <p:spPr>
          <a:xfrm>
            <a:off x="685800" y="1628514"/>
            <a:ext cx="10820400" cy="5062572"/>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r>
              <a:rPr lang="id-ID" sz="2000" b="1" dirty="0"/>
              <a:t>Pengukuran dan Penilaian Retensi Karyawan </a:t>
            </a:r>
            <a:endParaRPr lang="id-ID" sz="2000" dirty="0"/>
          </a:p>
          <a:p>
            <a:pPr marL="0" indent="0" algn="just">
              <a:buFont typeface="Arial" panose="020B0604020202020204" pitchFamily="34" charset="0"/>
              <a:buNone/>
            </a:pPr>
            <a:r>
              <a:rPr lang="id-ID" sz="2000" dirty="0"/>
              <a:t>Untuk memastikan bahwa tidakan yang diambil untuk meningkatkan retensi karyawan dan mengurangi perputaran, keputusan manajemen lebih membutuhkan data dan analisis daripada kesan subjektif, anekdot dari situasi dari individual yang dipilih, atau reaksi panik dari hilangnya beberapa orang penting.</a:t>
            </a:r>
          </a:p>
          <a:p>
            <a:pPr marL="0" indent="0" algn="just">
              <a:buFont typeface="Arial" panose="020B0604020202020204" pitchFamily="34" charset="0"/>
              <a:buNone/>
            </a:pPr>
            <a:endParaRPr lang="id-ID" sz="2000" dirty="0"/>
          </a:p>
          <a:p>
            <a:pPr algn="just"/>
            <a:r>
              <a:rPr lang="id-ID" sz="2000" b="1" dirty="0"/>
              <a:t>Survei Karyawan</a:t>
            </a:r>
            <a:r>
              <a:rPr lang="id-ID" sz="2000" dirty="0"/>
              <a:t> </a:t>
            </a:r>
          </a:p>
          <a:p>
            <a:pPr marL="0" indent="0" algn="just">
              <a:buFont typeface="Arial" panose="020B0604020202020204" pitchFamily="34" charset="0"/>
              <a:buNone/>
            </a:pPr>
            <a:r>
              <a:rPr lang="id-ID" sz="2000" dirty="0"/>
              <a:t>Survei Karyawan dapat digunakan untuk mendiagnosis bidang masalah tertentu, menyebutkan kebutuhan atau pilihan karyawan, dan menampakkan bidang-bidang di mana aktivitas SDM diterima dengan baik atau dipandang secara negatif.</a:t>
            </a:r>
          </a:p>
          <a:p>
            <a:pPr marL="0" indent="0" algn="just">
              <a:buFont typeface="Arial" panose="020B0604020202020204" pitchFamily="34" charset="0"/>
              <a:buNone/>
            </a:pPr>
            <a:r>
              <a:rPr lang="id-ID" sz="2000" dirty="0"/>
              <a:t>Satu jenis survei yang digunakan oleh banyak organisasi adalah survei sikap (</a:t>
            </a:r>
            <a:r>
              <a:rPr lang="id-ID" sz="2000" i="1" dirty="0"/>
              <a:t>attitude survey</a:t>
            </a:r>
            <a:r>
              <a:rPr lang="id-ID" sz="2000" dirty="0"/>
              <a:t>) yang berfokus pada perasaan dan keyakinan para karyawan tentang pekerjaannya dan organisasi.</a:t>
            </a:r>
          </a:p>
          <a:p>
            <a:pPr marL="0" indent="0" algn="just">
              <a:buFont typeface="Arial" panose="020B0604020202020204" pitchFamily="34" charset="0"/>
              <a:buNone/>
            </a:pPr>
            <a:r>
              <a:rPr lang="id-ID" sz="2000" dirty="0"/>
              <a:t>Survei sikap dikembangkan oleh perusahaan konsultan, para akademik, atau orang lain. Survei tersebut juga dapat dirancangan sesuai pesanan untuk menyampaikan persoalan dan kekhawatiran tertentu dalam organisasi.</a:t>
            </a:r>
          </a:p>
          <a:p>
            <a:pPr marL="0" indent="0" algn="just">
              <a:buFont typeface="Arial" panose="020B0604020202020204" pitchFamily="34" charset="0"/>
              <a:buNone/>
            </a:pPr>
            <a:endParaRPr lang="id-ID" sz="2000" dirty="0"/>
          </a:p>
        </p:txBody>
      </p:sp>
    </p:spTree>
    <p:extLst>
      <p:ext uri="{BB962C8B-B14F-4D97-AF65-F5344CB8AC3E}">
        <p14:creationId xmlns:p14="http://schemas.microsoft.com/office/powerpoint/2010/main" val="6301874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bg/>
                                          </p:spTgt>
                                        </p:tgtEl>
                                        <p:attrNameLst>
                                          <p:attrName>style.visibility</p:attrName>
                                        </p:attrNameLst>
                                      </p:cBhvr>
                                      <p:to>
                                        <p:strVal val="visible"/>
                                      </p:to>
                                    </p:set>
                                    <p:animEffect transition="in" filter="barn(inVertical)">
                                      <p:cBhvr>
                                        <p:cTn id="7" dur="500"/>
                                        <p:tgtEl>
                                          <p:spTgt spid="2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barn(inVertical)">
                                      <p:cBhvr>
                                        <p:cTn id="12" dur="5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6">
                                            <p:txEl>
                                              <p:pRg st="1" end="1"/>
                                            </p:txEl>
                                          </p:spTgt>
                                        </p:tgtEl>
                                        <p:attrNameLst>
                                          <p:attrName>style.visibility</p:attrName>
                                        </p:attrNameLst>
                                      </p:cBhvr>
                                      <p:to>
                                        <p:strVal val="visible"/>
                                      </p:to>
                                    </p:set>
                                    <p:animEffect transition="in" filter="barn(inVertical)">
                                      <p:cBhvr>
                                        <p:cTn id="17" dur="500"/>
                                        <p:tgtEl>
                                          <p:spTgt spid="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6">
                                            <p:txEl>
                                              <p:pRg st="3" end="3"/>
                                            </p:txEl>
                                          </p:spTgt>
                                        </p:tgtEl>
                                        <p:attrNameLst>
                                          <p:attrName>style.visibility</p:attrName>
                                        </p:attrNameLst>
                                      </p:cBhvr>
                                      <p:to>
                                        <p:strVal val="visible"/>
                                      </p:to>
                                    </p:set>
                                    <p:animEffect transition="in" filter="barn(inVertical)">
                                      <p:cBhvr>
                                        <p:cTn id="22" dur="500"/>
                                        <p:tgtEl>
                                          <p:spTgt spid="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6">
                                            <p:txEl>
                                              <p:pRg st="4" end="4"/>
                                            </p:txEl>
                                          </p:spTgt>
                                        </p:tgtEl>
                                        <p:attrNameLst>
                                          <p:attrName>style.visibility</p:attrName>
                                        </p:attrNameLst>
                                      </p:cBhvr>
                                      <p:to>
                                        <p:strVal val="visible"/>
                                      </p:to>
                                    </p:set>
                                    <p:animEffect transition="in" filter="barn(inVertical)">
                                      <p:cBhvr>
                                        <p:cTn id="27" dur="500"/>
                                        <p:tgtEl>
                                          <p:spTgt spid="2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6">
                                            <p:txEl>
                                              <p:pRg st="5" end="5"/>
                                            </p:txEl>
                                          </p:spTgt>
                                        </p:tgtEl>
                                        <p:attrNameLst>
                                          <p:attrName>style.visibility</p:attrName>
                                        </p:attrNameLst>
                                      </p:cBhvr>
                                      <p:to>
                                        <p:strVal val="visible"/>
                                      </p:to>
                                    </p:set>
                                    <p:animEffect transition="in" filter="barn(inVertical)">
                                      <p:cBhvr>
                                        <p:cTn id="32" dur="500"/>
                                        <p:tgtEl>
                                          <p:spTgt spid="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6">
                                            <p:txEl>
                                              <p:pRg st="6" end="6"/>
                                            </p:txEl>
                                          </p:spTgt>
                                        </p:tgtEl>
                                        <p:attrNameLst>
                                          <p:attrName>style.visibility</p:attrName>
                                        </p:attrNameLst>
                                      </p:cBhvr>
                                      <p:to>
                                        <p:strVal val="visible"/>
                                      </p:to>
                                    </p:set>
                                    <p:animEffect transition="in" filter="barn(inVertical)">
                                      <p:cBhvr>
                                        <p:cTn id="37" dur="500"/>
                                        <p:tgtEl>
                                          <p:spTgt spid="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B66E9E1-2D0F-4DA6-A17B-A7042D3A7BDB}"/>
              </a:ext>
            </a:extLst>
          </p:cNvPr>
          <p:cNvSpPr>
            <a:spLocks noGrp="1"/>
          </p:cNvSpPr>
          <p:nvPr>
            <p:ph type="pic" sz="quarter" idx="13"/>
          </p:nvPr>
        </p:nvSpPr>
        <p:spPr/>
      </p:sp>
      <p:sp>
        <p:nvSpPr>
          <p:cNvPr id="14" name="Picture Placeholder 13">
            <a:extLst>
              <a:ext uri="{FF2B5EF4-FFF2-40B4-BE49-F238E27FC236}">
                <a16:creationId xmlns:a16="http://schemas.microsoft.com/office/drawing/2014/main" id="{3095D4A0-32A2-480B-B5A7-1B1A40CBD677}"/>
              </a:ext>
            </a:extLst>
          </p:cNvPr>
          <p:cNvSpPr>
            <a:spLocks noGrp="1"/>
          </p:cNvSpPr>
          <p:nvPr>
            <p:ph type="pic" sz="quarter" idx="14"/>
          </p:nvPr>
        </p:nvSpPr>
        <p:spPr/>
      </p:sp>
      <p:sp>
        <p:nvSpPr>
          <p:cNvPr id="16" name="Picture Placeholder 15">
            <a:extLst>
              <a:ext uri="{FF2B5EF4-FFF2-40B4-BE49-F238E27FC236}">
                <a16:creationId xmlns:a16="http://schemas.microsoft.com/office/drawing/2014/main" id="{1247B192-A968-49DF-922F-874F67AAB86D}"/>
              </a:ext>
            </a:extLst>
          </p:cNvPr>
          <p:cNvSpPr>
            <a:spLocks noGrp="1"/>
          </p:cNvSpPr>
          <p:nvPr>
            <p:ph type="pic" sz="quarter" idx="15"/>
          </p:nvPr>
        </p:nvSpPr>
        <p:spPr/>
      </p:sp>
      <p:sp>
        <p:nvSpPr>
          <p:cNvPr id="34" name="Content Placeholder 2"/>
          <p:cNvSpPr txBox="1">
            <a:spLocks/>
          </p:cNvSpPr>
          <p:nvPr/>
        </p:nvSpPr>
        <p:spPr>
          <a:xfrm>
            <a:off x="0" y="1378040"/>
            <a:ext cx="12192000" cy="4840646"/>
          </a:xfrm>
          <a:prstGeom prst="rect">
            <a:avLst/>
          </a:prstGeo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id-ID" b="1" dirty="0"/>
              <a:t>Wawancara Keluar Kerja</a:t>
            </a:r>
            <a:endParaRPr lang="id-ID" dirty="0"/>
          </a:p>
          <a:p>
            <a:pPr marL="0" indent="0">
              <a:buFont typeface="Arial" panose="020B0604020202020204" pitchFamily="34" charset="0"/>
              <a:buNone/>
            </a:pPr>
            <a:r>
              <a:rPr lang="id-ID" dirty="0"/>
              <a:t> Satu jenis wawancara yang digunakan secara luas adalah wawancara keluar kerja (</a:t>
            </a:r>
            <a:r>
              <a:rPr lang="id-ID" i="1" dirty="0"/>
              <a:t>exit interview</a:t>
            </a:r>
            <a:r>
              <a:rPr lang="id-ID" dirty="0"/>
              <a:t>), dimana individu diminta untuk menyebutkan alasan mereka meninggalkan organisasi.</a:t>
            </a:r>
          </a:p>
          <a:p>
            <a:r>
              <a:rPr lang="id-ID" b="1" dirty="0"/>
              <a:t>Intervensi Retensi Karyawan</a:t>
            </a:r>
            <a:endParaRPr lang="id-ID" dirty="0"/>
          </a:p>
          <a:p>
            <a:pPr marL="0" indent="0">
              <a:buFont typeface="Arial" panose="020B0604020202020204" pitchFamily="34" charset="0"/>
              <a:buNone/>
            </a:pPr>
            <a:r>
              <a:rPr lang="id-ID" dirty="0"/>
              <a:t>Berdasarkan pada apa yang terlihat dalam data pengukuran dan penilaian, berbagai intervensi SDM dapat dilakukan untuk memperbaiki retensi karyawan. Faktor-faktor SDM yang lain juga penting. </a:t>
            </a:r>
            <a:r>
              <a:rPr lang="id-ID" i="1" dirty="0"/>
              <a:t>Kompensasi </a:t>
            </a:r>
            <a:r>
              <a:rPr lang="id-ID" dirty="0"/>
              <a:t>juga penting karena sistem gaji yang kompetitif, adil, dan pantas dapat membantu mengurangi perputaran.</a:t>
            </a:r>
          </a:p>
          <a:p>
            <a:r>
              <a:rPr lang="id-ID" b="1" dirty="0"/>
              <a:t>Evaluasi dan Tindak Lanjut </a:t>
            </a:r>
            <a:endParaRPr lang="id-ID" dirty="0"/>
          </a:p>
          <a:p>
            <a:pPr marL="0" indent="0">
              <a:buFont typeface="Arial" panose="020B0604020202020204" pitchFamily="34" charset="0"/>
              <a:buNone/>
            </a:pPr>
            <a:r>
              <a:rPr lang="id-ID" dirty="0"/>
              <a:t>Setelah usaha intervensi retensi karyawan diimplementasikan, adalah penting untuk melakukan evaluasi atas usaha tersebut serta tindak lanjut dan penyesuaian yang tepat. </a:t>
            </a:r>
          </a:p>
          <a:p>
            <a:pPr marL="0" indent="0">
              <a:buFont typeface="Arial" panose="020B0604020202020204" pitchFamily="34" charset="0"/>
              <a:buNone/>
            </a:pPr>
            <a:r>
              <a:rPr lang="id-ID" dirty="0"/>
              <a:t>Menelusuri hasil intervensi</a:t>
            </a:r>
            <a:r>
              <a:rPr lang="id-ID" i="1" dirty="0"/>
              <a:t> </a:t>
            </a:r>
            <a:r>
              <a:rPr lang="id-ID" dirty="0"/>
              <a:t>juga harus menjadi bagian dari usaha evaluasi. Beberapa perusahaan mungkin menggunakan program uji coba untuk melihat bagaimana perputaran dipengaruhi sebellum memperluas perubahan ke seluruh organisasi.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4">
                                            <p:bg/>
                                          </p:spTgt>
                                        </p:tgtEl>
                                        <p:attrNameLst>
                                          <p:attrName>style.visibility</p:attrName>
                                        </p:attrNameLst>
                                      </p:cBhvr>
                                      <p:to>
                                        <p:strVal val="visible"/>
                                      </p:to>
                                    </p:set>
                                    <p:animEffect transition="in" filter="wipe(down)">
                                      <p:cBhvr>
                                        <p:cTn id="7" dur="580">
                                          <p:stCondLst>
                                            <p:cond delay="0"/>
                                          </p:stCondLst>
                                        </p:cTn>
                                        <p:tgtEl>
                                          <p:spTgt spid="34">
                                            <p:bg/>
                                          </p:spTgt>
                                        </p:tgtEl>
                                      </p:cBhvr>
                                    </p:animEffect>
                                    <p:anim calcmode="lin" valueType="num">
                                      <p:cBhvr>
                                        <p:cTn id="8" dur="1822" tmFilter="0,0; 0.14,0.36; 0.43,0.73; 0.71,0.91; 1.0,1.0">
                                          <p:stCondLst>
                                            <p:cond delay="0"/>
                                          </p:stCondLst>
                                        </p:cTn>
                                        <p:tgtEl>
                                          <p:spTgt spid="34">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4">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4">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4">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4">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4">
                                            <p:bg/>
                                          </p:spTgt>
                                        </p:tgtEl>
                                      </p:cBhvr>
                                      <p:to x="100000" y="60000"/>
                                    </p:animScale>
                                    <p:animScale>
                                      <p:cBhvr>
                                        <p:cTn id="14" dur="166" decel="50000">
                                          <p:stCondLst>
                                            <p:cond delay="676"/>
                                          </p:stCondLst>
                                        </p:cTn>
                                        <p:tgtEl>
                                          <p:spTgt spid="34">
                                            <p:bg/>
                                          </p:spTgt>
                                        </p:tgtEl>
                                      </p:cBhvr>
                                      <p:to x="100000" y="100000"/>
                                    </p:animScale>
                                    <p:animScale>
                                      <p:cBhvr>
                                        <p:cTn id="15" dur="26">
                                          <p:stCondLst>
                                            <p:cond delay="1312"/>
                                          </p:stCondLst>
                                        </p:cTn>
                                        <p:tgtEl>
                                          <p:spTgt spid="34">
                                            <p:bg/>
                                          </p:spTgt>
                                        </p:tgtEl>
                                      </p:cBhvr>
                                      <p:to x="100000" y="80000"/>
                                    </p:animScale>
                                    <p:animScale>
                                      <p:cBhvr>
                                        <p:cTn id="16" dur="166" decel="50000">
                                          <p:stCondLst>
                                            <p:cond delay="1338"/>
                                          </p:stCondLst>
                                        </p:cTn>
                                        <p:tgtEl>
                                          <p:spTgt spid="34">
                                            <p:bg/>
                                          </p:spTgt>
                                        </p:tgtEl>
                                      </p:cBhvr>
                                      <p:to x="100000" y="100000"/>
                                    </p:animScale>
                                    <p:animScale>
                                      <p:cBhvr>
                                        <p:cTn id="17" dur="26">
                                          <p:stCondLst>
                                            <p:cond delay="1642"/>
                                          </p:stCondLst>
                                        </p:cTn>
                                        <p:tgtEl>
                                          <p:spTgt spid="34">
                                            <p:bg/>
                                          </p:spTgt>
                                        </p:tgtEl>
                                      </p:cBhvr>
                                      <p:to x="100000" y="90000"/>
                                    </p:animScale>
                                    <p:animScale>
                                      <p:cBhvr>
                                        <p:cTn id="18" dur="166" decel="50000">
                                          <p:stCondLst>
                                            <p:cond delay="1668"/>
                                          </p:stCondLst>
                                        </p:cTn>
                                        <p:tgtEl>
                                          <p:spTgt spid="34">
                                            <p:bg/>
                                          </p:spTgt>
                                        </p:tgtEl>
                                      </p:cBhvr>
                                      <p:to x="100000" y="100000"/>
                                    </p:animScale>
                                    <p:animScale>
                                      <p:cBhvr>
                                        <p:cTn id="19" dur="26">
                                          <p:stCondLst>
                                            <p:cond delay="1808"/>
                                          </p:stCondLst>
                                        </p:cTn>
                                        <p:tgtEl>
                                          <p:spTgt spid="34">
                                            <p:bg/>
                                          </p:spTgt>
                                        </p:tgtEl>
                                      </p:cBhvr>
                                      <p:to x="100000" y="95000"/>
                                    </p:animScale>
                                    <p:animScale>
                                      <p:cBhvr>
                                        <p:cTn id="20" dur="166" decel="50000">
                                          <p:stCondLst>
                                            <p:cond delay="1834"/>
                                          </p:stCondLst>
                                        </p:cTn>
                                        <p:tgtEl>
                                          <p:spTgt spid="34">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4">
                                            <p:txEl>
                                              <p:pRg st="0" end="0"/>
                                            </p:txEl>
                                          </p:spTgt>
                                        </p:tgtEl>
                                        <p:attrNameLst>
                                          <p:attrName>style.visibility</p:attrName>
                                        </p:attrNameLst>
                                      </p:cBhvr>
                                      <p:to>
                                        <p:strVal val="visible"/>
                                      </p:to>
                                    </p:set>
                                    <p:animEffect transition="in" filter="wipe(down)">
                                      <p:cBhvr>
                                        <p:cTn id="25" dur="580">
                                          <p:stCondLst>
                                            <p:cond delay="0"/>
                                          </p:stCondLst>
                                        </p:cTn>
                                        <p:tgtEl>
                                          <p:spTgt spid="34">
                                            <p:txEl>
                                              <p:pRg st="0" end="0"/>
                                            </p:txEl>
                                          </p:spTgt>
                                        </p:tgtEl>
                                      </p:cBhvr>
                                    </p:animEffect>
                                    <p:anim calcmode="lin" valueType="num">
                                      <p:cBhvr>
                                        <p:cTn id="26" dur="1822" tmFilter="0,0; 0.14,0.36; 0.43,0.73; 0.71,0.91; 1.0,1.0">
                                          <p:stCondLst>
                                            <p:cond delay="0"/>
                                          </p:stCondLst>
                                        </p:cTn>
                                        <p:tgtEl>
                                          <p:spTgt spid="34">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4">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4">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4">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4">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4">
                                            <p:txEl>
                                              <p:pRg st="0" end="0"/>
                                            </p:txEl>
                                          </p:spTgt>
                                        </p:tgtEl>
                                      </p:cBhvr>
                                      <p:to x="100000" y="60000"/>
                                    </p:animScale>
                                    <p:animScale>
                                      <p:cBhvr>
                                        <p:cTn id="32" dur="166" decel="50000">
                                          <p:stCondLst>
                                            <p:cond delay="676"/>
                                          </p:stCondLst>
                                        </p:cTn>
                                        <p:tgtEl>
                                          <p:spTgt spid="34">
                                            <p:txEl>
                                              <p:pRg st="0" end="0"/>
                                            </p:txEl>
                                          </p:spTgt>
                                        </p:tgtEl>
                                      </p:cBhvr>
                                      <p:to x="100000" y="100000"/>
                                    </p:animScale>
                                    <p:animScale>
                                      <p:cBhvr>
                                        <p:cTn id="33" dur="26">
                                          <p:stCondLst>
                                            <p:cond delay="1312"/>
                                          </p:stCondLst>
                                        </p:cTn>
                                        <p:tgtEl>
                                          <p:spTgt spid="34">
                                            <p:txEl>
                                              <p:pRg st="0" end="0"/>
                                            </p:txEl>
                                          </p:spTgt>
                                        </p:tgtEl>
                                      </p:cBhvr>
                                      <p:to x="100000" y="80000"/>
                                    </p:animScale>
                                    <p:animScale>
                                      <p:cBhvr>
                                        <p:cTn id="34" dur="166" decel="50000">
                                          <p:stCondLst>
                                            <p:cond delay="1338"/>
                                          </p:stCondLst>
                                        </p:cTn>
                                        <p:tgtEl>
                                          <p:spTgt spid="34">
                                            <p:txEl>
                                              <p:pRg st="0" end="0"/>
                                            </p:txEl>
                                          </p:spTgt>
                                        </p:tgtEl>
                                      </p:cBhvr>
                                      <p:to x="100000" y="100000"/>
                                    </p:animScale>
                                    <p:animScale>
                                      <p:cBhvr>
                                        <p:cTn id="35" dur="26">
                                          <p:stCondLst>
                                            <p:cond delay="1642"/>
                                          </p:stCondLst>
                                        </p:cTn>
                                        <p:tgtEl>
                                          <p:spTgt spid="34">
                                            <p:txEl>
                                              <p:pRg st="0" end="0"/>
                                            </p:txEl>
                                          </p:spTgt>
                                        </p:tgtEl>
                                      </p:cBhvr>
                                      <p:to x="100000" y="90000"/>
                                    </p:animScale>
                                    <p:animScale>
                                      <p:cBhvr>
                                        <p:cTn id="36" dur="166" decel="50000">
                                          <p:stCondLst>
                                            <p:cond delay="1668"/>
                                          </p:stCondLst>
                                        </p:cTn>
                                        <p:tgtEl>
                                          <p:spTgt spid="34">
                                            <p:txEl>
                                              <p:pRg st="0" end="0"/>
                                            </p:txEl>
                                          </p:spTgt>
                                        </p:tgtEl>
                                      </p:cBhvr>
                                      <p:to x="100000" y="100000"/>
                                    </p:animScale>
                                    <p:animScale>
                                      <p:cBhvr>
                                        <p:cTn id="37" dur="26">
                                          <p:stCondLst>
                                            <p:cond delay="1808"/>
                                          </p:stCondLst>
                                        </p:cTn>
                                        <p:tgtEl>
                                          <p:spTgt spid="34">
                                            <p:txEl>
                                              <p:pRg st="0" end="0"/>
                                            </p:txEl>
                                          </p:spTgt>
                                        </p:tgtEl>
                                      </p:cBhvr>
                                      <p:to x="100000" y="95000"/>
                                    </p:animScale>
                                    <p:animScale>
                                      <p:cBhvr>
                                        <p:cTn id="38" dur="166" decel="50000">
                                          <p:stCondLst>
                                            <p:cond delay="1834"/>
                                          </p:stCondLst>
                                        </p:cTn>
                                        <p:tgtEl>
                                          <p:spTgt spid="34">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4">
                                            <p:txEl>
                                              <p:pRg st="1" end="1"/>
                                            </p:txEl>
                                          </p:spTgt>
                                        </p:tgtEl>
                                        <p:attrNameLst>
                                          <p:attrName>style.visibility</p:attrName>
                                        </p:attrNameLst>
                                      </p:cBhvr>
                                      <p:to>
                                        <p:strVal val="visible"/>
                                      </p:to>
                                    </p:set>
                                    <p:animEffect transition="in" filter="wipe(down)">
                                      <p:cBhvr>
                                        <p:cTn id="43" dur="580">
                                          <p:stCondLst>
                                            <p:cond delay="0"/>
                                          </p:stCondLst>
                                        </p:cTn>
                                        <p:tgtEl>
                                          <p:spTgt spid="34">
                                            <p:txEl>
                                              <p:pRg st="1" end="1"/>
                                            </p:txEl>
                                          </p:spTgt>
                                        </p:tgtEl>
                                      </p:cBhvr>
                                    </p:animEffect>
                                    <p:anim calcmode="lin" valueType="num">
                                      <p:cBhvr>
                                        <p:cTn id="44" dur="1822" tmFilter="0,0; 0.14,0.36; 0.43,0.73; 0.71,0.91; 1.0,1.0">
                                          <p:stCondLst>
                                            <p:cond delay="0"/>
                                          </p:stCondLst>
                                        </p:cTn>
                                        <p:tgtEl>
                                          <p:spTgt spid="34">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4">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4">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4">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4">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4">
                                            <p:txEl>
                                              <p:pRg st="1" end="1"/>
                                            </p:txEl>
                                          </p:spTgt>
                                        </p:tgtEl>
                                      </p:cBhvr>
                                      <p:to x="100000" y="60000"/>
                                    </p:animScale>
                                    <p:animScale>
                                      <p:cBhvr>
                                        <p:cTn id="50" dur="166" decel="50000">
                                          <p:stCondLst>
                                            <p:cond delay="676"/>
                                          </p:stCondLst>
                                        </p:cTn>
                                        <p:tgtEl>
                                          <p:spTgt spid="34">
                                            <p:txEl>
                                              <p:pRg st="1" end="1"/>
                                            </p:txEl>
                                          </p:spTgt>
                                        </p:tgtEl>
                                      </p:cBhvr>
                                      <p:to x="100000" y="100000"/>
                                    </p:animScale>
                                    <p:animScale>
                                      <p:cBhvr>
                                        <p:cTn id="51" dur="26">
                                          <p:stCondLst>
                                            <p:cond delay="1312"/>
                                          </p:stCondLst>
                                        </p:cTn>
                                        <p:tgtEl>
                                          <p:spTgt spid="34">
                                            <p:txEl>
                                              <p:pRg st="1" end="1"/>
                                            </p:txEl>
                                          </p:spTgt>
                                        </p:tgtEl>
                                      </p:cBhvr>
                                      <p:to x="100000" y="80000"/>
                                    </p:animScale>
                                    <p:animScale>
                                      <p:cBhvr>
                                        <p:cTn id="52" dur="166" decel="50000">
                                          <p:stCondLst>
                                            <p:cond delay="1338"/>
                                          </p:stCondLst>
                                        </p:cTn>
                                        <p:tgtEl>
                                          <p:spTgt spid="34">
                                            <p:txEl>
                                              <p:pRg st="1" end="1"/>
                                            </p:txEl>
                                          </p:spTgt>
                                        </p:tgtEl>
                                      </p:cBhvr>
                                      <p:to x="100000" y="100000"/>
                                    </p:animScale>
                                    <p:animScale>
                                      <p:cBhvr>
                                        <p:cTn id="53" dur="26">
                                          <p:stCondLst>
                                            <p:cond delay="1642"/>
                                          </p:stCondLst>
                                        </p:cTn>
                                        <p:tgtEl>
                                          <p:spTgt spid="34">
                                            <p:txEl>
                                              <p:pRg st="1" end="1"/>
                                            </p:txEl>
                                          </p:spTgt>
                                        </p:tgtEl>
                                      </p:cBhvr>
                                      <p:to x="100000" y="90000"/>
                                    </p:animScale>
                                    <p:animScale>
                                      <p:cBhvr>
                                        <p:cTn id="54" dur="166" decel="50000">
                                          <p:stCondLst>
                                            <p:cond delay="1668"/>
                                          </p:stCondLst>
                                        </p:cTn>
                                        <p:tgtEl>
                                          <p:spTgt spid="34">
                                            <p:txEl>
                                              <p:pRg st="1" end="1"/>
                                            </p:txEl>
                                          </p:spTgt>
                                        </p:tgtEl>
                                      </p:cBhvr>
                                      <p:to x="100000" y="100000"/>
                                    </p:animScale>
                                    <p:animScale>
                                      <p:cBhvr>
                                        <p:cTn id="55" dur="26">
                                          <p:stCondLst>
                                            <p:cond delay="1808"/>
                                          </p:stCondLst>
                                        </p:cTn>
                                        <p:tgtEl>
                                          <p:spTgt spid="34">
                                            <p:txEl>
                                              <p:pRg st="1" end="1"/>
                                            </p:txEl>
                                          </p:spTgt>
                                        </p:tgtEl>
                                      </p:cBhvr>
                                      <p:to x="100000" y="95000"/>
                                    </p:animScale>
                                    <p:animScale>
                                      <p:cBhvr>
                                        <p:cTn id="56" dur="166" decel="50000">
                                          <p:stCondLst>
                                            <p:cond delay="1834"/>
                                          </p:stCondLst>
                                        </p:cTn>
                                        <p:tgtEl>
                                          <p:spTgt spid="34">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4">
                                            <p:txEl>
                                              <p:pRg st="2" end="2"/>
                                            </p:txEl>
                                          </p:spTgt>
                                        </p:tgtEl>
                                        <p:attrNameLst>
                                          <p:attrName>style.visibility</p:attrName>
                                        </p:attrNameLst>
                                      </p:cBhvr>
                                      <p:to>
                                        <p:strVal val="visible"/>
                                      </p:to>
                                    </p:set>
                                    <p:animEffect transition="in" filter="wipe(down)">
                                      <p:cBhvr>
                                        <p:cTn id="61" dur="580">
                                          <p:stCondLst>
                                            <p:cond delay="0"/>
                                          </p:stCondLst>
                                        </p:cTn>
                                        <p:tgtEl>
                                          <p:spTgt spid="34">
                                            <p:txEl>
                                              <p:pRg st="2" end="2"/>
                                            </p:txEl>
                                          </p:spTgt>
                                        </p:tgtEl>
                                      </p:cBhvr>
                                    </p:animEffect>
                                    <p:anim calcmode="lin" valueType="num">
                                      <p:cBhvr>
                                        <p:cTn id="62" dur="1822" tmFilter="0,0; 0.14,0.36; 0.43,0.73; 0.71,0.91; 1.0,1.0">
                                          <p:stCondLst>
                                            <p:cond delay="0"/>
                                          </p:stCondLst>
                                        </p:cTn>
                                        <p:tgtEl>
                                          <p:spTgt spid="34">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4">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4">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4">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4">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4">
                                            <p:txEl>
                                              <p:pRg st="2" end="2"/>
                                            </p:txEl>
                                          </p:spTgt>
                                        </p:tgtEl>
                                      </p:cBhvr>
                                      <p:to x="100000" y="60000"/>
                                    </p:animScale>
                                    <p:animScale>
                                      <p:cBhvr>
                                        <p:cTn id="68" dur="166" decel="50000">
                                          <p:stCondLst>
                                            <p:cond delay="676"/>
                                          </p:stCondLst>
                                        </p:cTn>
                                        <p:tgtEl>
                                          <p:spTgt spid="34">
                                            <p:txEl>
                                              <p:pRg st="2" end="2"/>
                                            </p:txEl>
                                          </p:spTgt>
                                        </p:tgtEl>
                                      </p:cBhvr>
                                      <p:to x="100000" y="100000"/>
                                    </p:animScale>
                                    <p:animScale>
                                      <p:cBhvr>
                                        <p:cTn id="69" dur="26">
                                          <p:stCondLst>
                                            <p:cond delay="1312"/>
                                          </p:stCondLst>
                                        </p:cTn>
                                        <p:tgtEl>
                                          <p:spTgt spid="34">
                                            <p:txEl>
                                              <p:pRg st="2" end="2"/>
                                            </p:txEl>
                                          </p:spTgt>
                                        </p:tgtEl>
                                      </p:cBhvr>
                                      <p:to x="100000" y="80000"/>
                                    </p:animScale>
                                    <p:animScale>
                                      <p:cBhvr>
                                        <p:cTn id="70" dur="166" decel="50000">
                                          <p:stCondLst>
                                            <p:cond delay="1338"/>
                                          </p:stCondLst>
                                        </p:cTn>
                                        <p:tgtEl>
                                          <p:spTgt spid="34">
                                            <p:txEl>
                                              <p:pRg st="2" end="2"/>
                                            </p:txEl>
                                          </p:spTgt>
                                        </p:tgtEl>
                                      </p:cBhvr>
                                      <p:to x="100000" y="100000"/>
                                    </p:animScale>
                                    <p:animScale>
                                      <p:cBhvr>
                                        <p:cTn id="71" dur="26">
                                          <p:stCondLst>
                                            <p:cond delay="1642"/>
                                          </p:stCondLst>
                                        </p:cTn>
                                        <p:tgtEl>
                                          <p:spTgt spid="34">
                                            <p:txEl>
                                              <p:pRg st="2" end="2"/>
                                            </p:txEl>
                                          </p:spTgt>
                                        </p:tgtEl>
                                      </p:cBhvr>
                                      <p:to x="100000" y="90000"/>
                                    </p:animScale>
                                    <p:animScale>
                                      <p:cBhvr>
                                        <p:cTn id="72" dur="166" decel="50000">
                                          <p:stCondLst>
                                            <p:cond delay="1668"/>
                                          </p:stCondLst>
                                        </p:cTn>
                                        <p:tgtEl>
                                          <p:spTgt spid="34">
                                            <p:txEl>
                                              <p:pRg st="2" end="2"/>
                                            </p:txEl>
                                          </p:spTgt>
                                        </p:tgtEl>
                                      </p:cBhvr>
                                      <p:to x="100000" y="100000"/>
                                    </p:animScale>
                                    <p:animScale>
                                      <p:cBhvr>
                                        <p:cTn id="73" dur="26">
                                          <p:stCondLst>
                                            <p:cond delay="1808"/>
                                          </p:stCondLst>
                                        </p:cTn>
                                        <p:tgtEl>
                                          <p:spTgt spid="34">
                                            <p:txEl>
                                              <p:pRg st="2" end="2"/>
                                            </p:txEl>
                                          </p:spTgt>
                                        </p:tgtEl>
                                      </p:cBhvr>
                                      <p:to x="100000" y="95000"/>
                                    </p:animScale>
                                    <p:animScale>
                                      <p:cBhvr>
                                        <p:cTn id="74" dur="166" decel="50000">
                                          <p:stCondLst>
                                            <p:cond delay="1834"/>
                                          </p:stCondLst>
                                        </p:cTn>
                                        <p:tgtEl>
                                          <p:spTgt spid="34">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4">
                                            <p:txEl>
                                              <p:pRg st="3" end="3"/>
                                            </p:txEl>
                                          </p:spTgt>
                                        </p:tgtEl>
                                        <p:attrNameLst>
                                          <p:attrName>style.visibility</p:attrName>
                                        </p:attrNameLst>
                                      </p:cBhvr>
                                      <p:to>
                                        <p:strVal val="visible"/>
                                      </p:to>
                                    </p:set>
                                    <p:animEffect transition="in" filter="wipe(down)">
                                      <p:cBhvr>
                                        <p:cTn id="79" dur="580">
                                          <p:stCondLst>
                                            <p:cond delay="0"/>
                                          </p:stCondLst>
                                        </p:cTn>
                                        <p:tgtEl>
                                          <p:spTgt spid="34">
                                            <p:txEl>
                                              <p:pRg st="3" end="3"/>
                                            </p:txEl>
                                          </p:spTgt>
                                        </p:tgtEl>
                                      </p:cBhvr>
                                    </p:animEffect>
                                    <p:anim calcmode="lin" valueType="num">
                                      <p:cBhvr>
                                        <p:cTn id="80" dur="1822" tmFilter="0,0; 0.14,0.36; 0.43,0.73; 0.71,0.91; 1.0,1.0">
                                          <p:stCondLst>
                                            <p:cond delay="0"/>
                                          </p:stCondLst>
                                        </p:cTn>
                                        <p:tgtEl>
                                          <p:spTgt spid="34">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4">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4">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4">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4">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4">
                                            <p:txEl>
                                              <p:pRg st="3" end="3"/>
                                            </p:txEl>
                                          </p:spTgt>
                                        </p:tgtEl>
                                      </p:cBhvr>
                                      <p:to x="100000" y="60000"/>
                                    </p:animScale>
                                    <p:animScale>
                                      <p:cBhvr>
                                        <p:cTn id="86" dur="166" decel="50000">
                                          <p:stCondLst>
                                            <p:cond delay="676"/>
                                          </p:stCondLst>
                                        </p:cTn>
                                        <p:tgtEl>
                                          <p:spTgt spid="34">
                                            <p:txEl>
                                              <p:pRg st="3" end="3"/>
                                            </p:txEl>
                                          </p:spTgt>
                                        </p:tgtEl>
                                      </p:cBhvr>
                                      <p:to x="100000" y="100000"/>
                                    </p:animScale>
                                    <p:animScale>
                                      <p:cBhvr>
                                        <p:cTn id="87" dur="26">
                                          <p:stCondLst>
                                            <p:cond delay="1312"/>
                                          </p:stCondLst>
                                        </p:cTn>
                                        <p:tgtEl>
                                          <p:spTgt spid="34">
                                            <p:txEl>
                                              <p:pRg st="3" end="3"/>
                                            </p:txEl>
                                          </p:spTgt>
                                        </p:tgtEl>
                                      </p:cBhvr>
                                      <p:to x="100000" y="80000"/>
                                    </p:animScale>
                                    <p:animScale>
                                      <p:cBhvr>
                                        <p:cTn id="88" dur="166" decel="50000">
                                          <p:stCondLst>
                                            <p:cond delay="1338"/>
                                          </p:stCondLst>
                                        </p:cTn>
                                        <p:tgtEl>
                                          <p:spTgt spid="34">
                                            <p:txEl>
                                              <p:pRg st="3" end="3"/>
                                            </p:txEl>
                                          </p:spTgt>
                                        </p:tgtEl>
                                      </p:cBhvr>
                                      <p:to x="100000" y="100000"/>
                                    </p:animScale>
                                    <p:animScale>
                                      <p:cBhvr>
                                        <p:cTn id="89" dur="26">
                                          <p:stCondLst>
                                            <p:cond delay="1642"/>
                                          </p:stCondLst>
                                        </p:cTn>
                                        <p:tgtEl>
                                          <p:spTgt spid="34">
                                            <p:txEl>
                                              <p:pRg st="3" end="3"/>
                                            </p:txEl>
                                          </p:spTgt>
                                        </p:tgtEl>
                                      </p:cBhvr>
                                      <p:to x="100000" y="90000"/>
                                    </p:animScale>
                                    <p:animScale>
                                      <p:cBhvr>
                                        <p:cTn id="90" dur="166" decel="50000">
                                          <p:stCondLst>
                                            <p:cond delay="1668"/>
                                          </p:stCondLst>
                                        </p:cTn>
                                        <p:tgtEl>
                                          <p:spTgt spid="34">
                                            <p:txEl>
                                              <p:pRg st="3" end="3"/>
                                            </p:txEl>
                                          </p:spTgt>
                                        </p:tgtEl>
                                      </p:cBhvr>
                                      <p:to x="100000" y="100000"/>
                                    </p:animScale>
                                    <p:animScale>
                                      <p:cBhvr>
                                        <p:cTn id="91" dur="26">
                                          <p:stCondLst>
                                            <p:cond delay="1808"/>
                                          </p:stCondLst>
                                        </p:cTn>
                                        <p:tgtEl>
                                          <p:spTgt spid="34">
                                            <p:txEl>
                                              <p:pRg st="3" end="3"/>
                                            </p:txEl>
                                          </p:spTgt>
                                        </p:tgtEl>
                                      </p:cBhvr>
                                      <p:to x="100000" y="95000"/>
                                    </p:animScale>
                                    <p:animScale>
                                      <p:cBhvr>
                                        <p:cTn id="92" dur="166" decel="50000">
                                          <p:stCondLst>
                                            <p:cond delay="1834"/>
                                          </p:stCondLst>
                                        </p:cTn>
                                        <p:tgtEl>
                                          <p:spTgt spid="34">
                                            <p:txEl>
                                              <p:pRg st="3" end="3"/>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4">
                                            <p:txEl>
                                              <p:pRg st="4" end="4"/>
                                            </p:txEl>
                                          </p:spTgt>
                                        </p:tgtEl>
                                        <p:attrNameLst>
                                          <p:attrName>style.visibility</p:attrName>
                                        </p:attrNameLst>
                                      </p:cBhvr>
                                      <p:to>
                                        <p:strVal val="visible"/>
                                      </p:to>
                                    </p:set>
                                    <p:animEffect transition="in" filter="wipe(down)">
                                      <p:cBhvr>
                                        <p:cTn id="97" dur="580">
                                          <p:stCondLst>
                                            <p:cond delay="0"/>
                                          </p:stCondLst>
                                        </p:cTn>
                                        <p:tgtEl>
                                          <p:spTgt spid="34">
                                            <p:txEl>
                                              <p:pRg st="4" end="4"/>
                                            </p:txEl>
                                          </p:spTgt>
                                        </p:tgtEl>
                                      </p:cBhvr>
                                    </p:animEffect>
                                    <p:anim calcmode="lin" valueType="num">
                                      <p:cBhvr>
                                        <p:cTn id="98" dur="1822" tmFilter="0,0; 0.14,0.36; 0.43,0.73; 0.71,0.91; 1.0,1.0">
                                          <p:stCondLst>
                                            <p:cond delay="0"/>
                                          </p:stCondLst>
                                        </p:cTn>
                                        <p:tgtEl>
                                          <p:spTgt spid="34">
                                            <p:txEl>
                                              <p:pRg st="4" end="4"/>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4">
                                            <p:txEl>
                                              <p:pRg st="4" end="4"/>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4">
                                            <p:txEl>
                                              <p:pRg st="4" end="4"/>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4">
                                            <p:txEl>
                                              <p:pRg st="4" end="4"/>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4">
                                            <p:txEl>
                                              <p:pRg st="4" end="4"/>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4">
                                            <p:txEl>
                                              <p:pRg st="4" end="4"/>
                                            </p:txEl>
                                          </p:spTgt>
                                        </p:tgtEl>
                                      </p:cBhvr>
                                      <p:to x="100000" y="60000"/>
                                    </p:animScale>
                                    <p:animScale>
                                      <p:cBhvr>
                                        <p:cTn id="104" dur="166" decel="50000">
                                          <p:stCondLst>
                                            <p:cond delay="676"/>
                                          </p:stCondLst>
                                        </p:cTn>
                                        <p:tgtEl>
                                          <p:spTgt spid="34">
                                            <p:txEl>
                                              <p:pRg st="4" end="4"/>
                                            </p:txEl>
                                          </p:spTgt>
                                        </p:tgtEl>
                                      </p:cBhvr>
                                      <p:to x="100000" y="100000"/>
                                    </p:animScale>
                                    <p:animScale>
                                      <p:cBhvr>
                                        <p:cTn id="105" dur="26">
                                          <p:stCondLst>
                                            <p:cond delay="1312"/>
                                          </p:stCondLst>
                                        </p:cTn>
                                        <p:tgtEl>
                                          <p:spTgt spid="34">
                                            <p:txEl>
                                              <p:pRg st="4" end="4"/>
                                            </p:txEl>
                                          </p:spTgt>
                                        </p:tgtEl>
                                      </p:cBhvr>
                                      <p:to x="100000" y="80000"/>
                                    </p:animScale>
                                    <p:animScale>
                                      <p:cBhvr>
                                        <p:cTn id="106" dur="166" decel="50000">
                                          <p:stCondLst>
                                            <p:cond delay="1338"/>
                                          </p:stCondLst>
                                        </p:cTn>
                                        <p:tgtEl>
                                          <p:spTgt spid="34">
                                            <p:txEl>
                                              <p:pRg st="4" end="4"/>
                                            </p:txEl>
                                          </p:spTgt>
                                        </p:tgtEl>
                                      </p:cBhvr>
                                      <p:to x="100000" y="100000"/>
                                    </p:animScale>
                                    <p:animScale>
                                      <p:cBhvr>
                                        <p:cTn id="107" dur="26">
                                          <p:stCondLst>
                                            <p:cond delay="1642"/>
                                          </p:stCondLst>
                                        </p:cTn>
                                        <p:tgtEl>
                                          <p:spTgt spid="34">
                                            <p:txEl>
                                              <p:pRg st="4" end="4"/>
                                            </p:txEl>
                                          </p:spTgt>
                                        </p:tgtEl>
                                      </p:cBhvr>
                                      <p:to x="100000" y="90000"/>
                                    </p:animScale>
                                    <p:animScale>
                                      <p:cBhvr>
                                        <p:cTn id="108" dur="166" decel="50000">
                                          <p:stCondLst>
                                            <p:cond delay="1668"/>
                                          </p:stCondLst>
                                        </p:cTn>
                                        <p:tgtEl>
                                          <p:spTgt spid="34">
                                            <p:txEl>
                                              <p:pRg st="4" end="4"/>
                                            </p:txEl>
                                          </p:spTgt>
                                        </p:tgtEl>
                                      </p:cBhvr>
                                      <p:to x="100000" y="100000"/>
                                    </p:animScale>
                                    <p:animScale>
                                      <p:cBhvr>
                                        <p:cTn id="109" dur="26">
                                          <p:stCondLst>
                                            <p:cond delay="1808"/>
                                          </p:stCondLst>
                                        </p:cTn>
                                        <p:tgtEl>
                                          <p:spTgt spid="34">
                                            <p:txEl>
                                              <p:pRg st="4" end="4"/>
                                            </p:txEl>
                                          </p:spTgt>
                                        </p:tgtEl>
                                      </p:cBhvr>
                                      <p:to x="100000" y="95000"/>
                                    </p:animScale>
                                    <p:animScale>
                                      <p:cBhvr>
                                        <p:cTn id="110" dur="166" decel="50000">
                                          <p:stCondLst>
                                            <p:cond delay="1834"/>
                                          </p:stCondLst>
                                        </p:cTn>
                                        <p:tgtEl>
                                          <p:spTgt spid="34">
                                            <p:txEl>
                                              <p:pRg st="4" end="4"/>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4">
                                            <p:txEl>
                                              <p:pRg st="5" end="5"/>
                                            </p:txEl>
                                          </p:spTgt>
                                        </p:tgtEl>
                                        <p:attrNameLst>
                                          <p:attrName>style.visibility</p:attrName>
                                        </p:attrNameLst>
                                      </p:cBhvr>
                                      <p:to>
                                        <p:strVal val="visible"/>
                                      </p:to>
                                    </p:set>
                                    <p:animEffect transition="in" filter="wipe(down)">
                                      <p:cBhvr>
                                        <p:cTn id="115" dur="580">
                                          <p:stCondLst>
                                            <p:cond delay="0"/>
                                          </p:stCondLst>
                                        </p:cTn>
                                        <p:tgtEl>
                                          <p:spTgt spid="34">
                                            <p:txEl>
                                              <p:pRg st="5" end="5"/>
                                            </p:txEl>
                                          </p:spTgt>
                                        </p:tgtEl>
                                      </p:cBhvr>
                                    </p:animEffect>
                                    <p:anim calcmode="lin" valueType="num">
                                      <p:cBhvr>
                                        <p:cTn id="116" dur="1822" tmFilter="0,0; 0.14,0.36; 0.43,0.73; 0.71,0.91; 1.0,1.0">
                                          <p:stCondLst>
                                            <p:cond delay="0"/>
                                          </p:stCondLst>
                                        </p:cTn>
                                        <p:tgtEl>
                                          <p:spTgt spid="34">
                                            <p:txEl>
                                              <p:pRg st="5" end="5"/>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4">
                                            <p:txEl>
                                              <p:pRg st="5" end="5"/>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4">
                                            <p:txEl>
                                              <p:pRg st="5" end="5"/>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4">
                                            <p:txEl>
                                              <p:pRg st="5" end="5"/>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4">
                                            <p:txEl>
                                              <p:pRg st="5" end="5"/>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4">
                                            <p:txEl>
                                              <p:pRg st="5" end="5"/>
                                            </p:txEl>
                                          </p:spTgt>
                                        </p:tgtEl>
                                      </p:cBhvr>
                                      <p:to x="100000" y="60000"/>
                                    </p:animScale>
                                    <p:animScale>
                                      <p:cBhvr>
                                        <p:cTn id="122" dur="166" decel="50000">
                                          <p:stCondLst>
                                            <p:cond delay="676"/>
                                          </p:stCondLst>
                                        </p:cTn>
                                        <p:tgtEl>
                                          <p:spTgt spid="34">
                                            <p:txEl>
                                              <p:pRg st="5" end="5"/>
                                            </p:txEl>
                                          </p:spTgt>
                                        </p:tgtEl>
                                      </p:cBhvr>
                                      <p:to x="100000" y="100000"/>
                                    </p:animScale>
                                    <p:animScale>
                                      <p:cBhvr>
                                        <p:cTn id="123" dur="26">
                                          <p:stCondLst>
                                            <p:cond delay="1312"/>
                                          </p:stCondLst>
                                        </p:cTn>
                                        <p:tgtEl>
                                          <p:spTgt spid="34">
                                            <p:txEl>
                                              <p:pRg st="5" end="5"/>
                                            </p:txEl>
                                          </p:spTgt>
                                        </p:tgtEl>
                                      </p:cBhvr>
                                      <p:to x="100000" y="80000"/>
                                    </p:animScale>
                                    <p:animScale>
                                      <p:cBhvr>
                                        <p:cTn id="124" dur="166" decel="50000">
                                          <p:stCondLst>
                                            <p:cond delay="1338"/>
                                          </p:stCondLst>
                                        </p:cTn>
                                        <p:tgtEl>
                                          <p:spTgt spid="34">
                                            <p:txEl>
                                              <p:pRg st="5" end="5"/>
                                            </p:txEl>
                                          </p:spTgt>
                                        </p:tgtEl>
                                      </p:cBhvr>
                                      <p:to x="100000" y="100000"/>
                                    </p:animScale>
                                    <p:animScale>
                                      <p:cBhvr>
                                        <p:cTn id="125" dur="26">
                                          <p:stCondLst>
                                            <p:cond delay="1642"/>
                                          </p:stCondLst>
                                        </p:cTn>
                                        <p:tgtEl>
                                          <p:spTgt spid="34">
                                            <p:txEl>
                                              <p:pRg st="5" end="5"/>
                                            </p:txEl>
                                          </p:spTgt>
                                        </p:tgtEl>
                                      </p:cBhvr>
                                      <p:to x="100000" y="90000"/>
                                    </p:animScale>
                                    <p:animScale>
                                      <p:cBhvr>
                                        <p:cTn id="126" dur="166" decel="50000">
                                          <p:stCondLst>
                                            <p:cond delay="1668"/>
                                          </p:stCondLst>
                                        </p:cTn>
                                        <p:tgtEl>
                                          <p:spTgt spid="34">
                                            <p:txEl>
                                              <p:pRg st="5" end="5"/>
                                            </p:txEl>
                                          </p:spTgt>
                                        </p:tgtEl>
                                      </p:cBhvr>
                                      <p:to x="100000" y="100000"/>
                                    </p:animScale>
                                    <p:animScale>
                                      <p:cBhvr>
                                        <p:cTn id="127" dur="26">
                                          <p:stCondLst>
                                            <p:cond delay="1808"/>
                                          </p:stCondLst>
                                        </p:cTn>
                                        <p:tgtEl>
                                          <p:spTgt spid="34">
                                            <p:txEl>
                                              <p:pRg st="5" end="5"/>
                                            </p:txEl>
                                          </p:spTgt>
                                        </p:tgtEl>
                                      </p:cBhvr>
                                      <p:to x="100000" y="95000"/>
                                    </p:animScale>
                                    <p:animScale>
                                      <p:cBhvr>
                                        <p:cTn id="128" dur="166" decel="50000">
                                          <p:stCondLst>
                                            <p:cond delay="1834"/>
                                          </p:stCondLst>
                                        </p:cTn>
                                        <p:tgtEl>
                                          <p:spTgt spid="34">
                                            <p:txEl>
                                              <p:pRg st="5" end="5"/>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4">
                                            <p:txEl>
                                              <p:pRg st="6" end="6"/>
                                            </p:txEl>
                                          </p:spTgt>
                                        </p:tgtEl>
                                        <p:attrNameLst>
                                          <p:attrName>style.visibility</p:attrName>
                                        </p:attrNameLst>
                                      </p:cBhvr>
                                      <p:to>
                                        <p:strVal val="visible"/>
                                      </p:to>
                                    </p:set>
                                    <p:animEffect transition="in" filter="wipe(down)">
                                      <p:cBhvr>
                                        <p:cTn id="133" dur="580">
                                          <p:stCondLst>
                                            <p:cond delay="0"/>
                                          </p:stCondLst>
                                        </p:cTn>
                                        <p:tgtEl>
                                          <p:spTgt spid="34">
                                            <p:txEl>
                                              <p:pRg st="6" end="6"/>
                                            </p:txEl>
                                          </p:spTgt>
                                        </p:tgtEl>
                                      </p:cBhvr>
                                    </p:animEffect>
                                    <p:anim calcmode="lin" valueType="num">
                                      <p:cBhvr>
                                        <p:cTn id="134" dur="1822" tmFilter="0,0; 0.14,0.36; 0.43,0.73; 0.71,0.91; 1.0,1.0">
                                          <p:stCondLst>
                                            <p:cond delay="0"/>
                                          </p:stCondLst>
                                        </p:cTn>
                                        <p:tgtEl>
                                          <p:spTgt spid="34">
                                            <p:txEl>
                                              <p:pRg st="6" end="6"/>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4">
                                            <p:txEl>
                                              <p:pRg st="6" end="6"/>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4">
                                            <p:txEl>
                                              <p:pRg st="6" end="6"/>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4">
                                            <p:txEl>
                                              <p:pRg st="6" end="6"/>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4">
                                            <p:txEl>
                                              <p:pRg st="6" end="6"/>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4">
                                            <p:txEl>
                                              <p:pRg st="6" end="6"/>
                                            </p:txEl>
                                          </p:spTgt>
                                        </p:tgtEl>
                                      </p:cBhvr>
                                      <p:to x="100000" y="60000"/>
                                    </p:animScale>
                                    <p:animScale>
                                      <p:cBhvr>
                                        <p:cTn id="140" dur="166" decel="50000">
                                          <p:stCondLst>
                                            <p:cond delay="676"/>
                                          </p:stCondLst>
                                        </p:cTn>
                                        <p:tgtEl>
                                          <p:spTgt spid="34">
                                            <p:txEl>
                                              <p:pRg st="6" end="6"/>
                                            </p:txEl>
                                          </p:spTgt>
                                        </p:tgtEl>
                                      </p:cBhvr>
                                      <p:to x="100000" y="100000"/>
                                    </p:animScale>
                                    <p:animScale>
                                      <p:cBhvr>
                                        <p:cTn id="141" dur="26">
                                          <p:stCondLst>
                                            <p:cond delay="1312"/>
                                          </p:stCondLst>
                                        </p:cTn>
                                        <p:tgtEl>
                                          <p:spTgt spid="34">
                                            <p:txEl>
                                              <p:pRg st="6" end="6"/>
                                            </p:txEl>
                                          </p:spTgt>
                                        </p:tgtEl>
                                      </p:cBhvr>
                                      <p:to x="100000" y="80000"/>
                                    </p:animScale>
                                    <p:animScale>
                                      <p:cBhvr>
                                        <p:cTn id="142" dur="166" decel="50000">
                                          <p:stCondLst>
                                            <p:cond delay="1338"/>
                                          </p:stCondLst>
                                        </p:cTn>
                                        <p:tgtEl>
                                          <p:spTgt spid="34">
                                            <p:txEl>
                                              <p:pRg st="6" end="6"/>
                                            </p:txEl>
                                          </p:spTgt>
                                        </p:tgtEl>
                                      </p:cBhvr>
                                      <p:to x="100000" y="100000"/>
                                    </p:animScale>
                                    <p:animScale>
                                      <p:cBhvr>
                                        <p:cTn id="143" dur="26">
                                          <p:stCondLst>
                                            <p:cond delay="1642"/>
                                          </p:stCondLst>
                                        </p:cTn>
                                        <p:tgtEl>
                                          <p:spTgt spid="34">
                                            <p:txEl>
                                              <p:pRg st="6" end="6"/>
                                            </p:txEl>
                                          </p:spTgt>
                                        </p:tgtEl>
                                      </p:cBhvr>
                                      <p:to x="100000" y="90000"/>
                                    </p:animScale>
                                    <p:animScale>
                                      <p:cBhvr>
                                        <p:cTn id="144" dur="166" decel="50000">
                                          <p:stCondLst>
                                            <p:cond delay="1668"/>
                                          </p:stCondLst>
                                        </p:cTn>
                                        <p:tgtEl>
                                          <p:spTgt spid="34">
                                            <p:txEl>
                                              <p:pRg st="6" end="6"/>
                                            </p:txEl>
                                          </p:spTgt>
                                        </p:tgtEl>
                                      </p:cBhvr>
                                      <p:to x="100000" y="100000"/>
                                    </p:animScale>
                                    <p:animScale>
                                      <p:cBhvr>
                                        <p:cTn id="145" dur="26">
                                          <p:stCondLst>
                                            <p:cond delay="1808"/>
                                          </p:stCondLst>
                                        </p:cTn>
                                        <p:tgtEl>
                                          <p:spTgt spid="34">
                                            <p:txEl>
                                              <p:pRg st="6" end="6"/>
                                            </p:txEl>
                                          </p:spTgt>
                                        </p:tgtEl>
                                      </p:cBhvr>
                                      <p:to x="100000" y="95000"/>
                                    </p:animScale>
                                    <p:animScale>
                                      <p:cBhvr>
                                        <p:cTn id="146" dur="166" decel="50000">
                                          <p:stCondLst>
                                            <p:cond delay="1834"/>
                                          </p:stCondLst>
                                        </p:cTn>
                                        <p:tgtEl>
                                          <p:spTgt spid="34">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 y="764373"/>
            <a:ext cx="12191999" cy="1293028"/>
          </a:xfrm>
          <a:prstGeom prst="rect">
            <a:avLst/>
          </a:prstGeom>
        </p:spPr>
        <p:style>
          <a:lnRef idx="3">
            <a:schemeClr val="lt1"/>
          </a:lnRef>
          <a:fillRef idx="1">
            <a:schemeClr val="accent1"/>
          </a:fillRef>
          <a:effectRef idx="1">
            <a:schemeClr val="accent1"/>
          </a:effectRef>
          <a:fontRef idx="minor">
            <a:schemeClr val="lt1"/>
          </a:fontRef>
        </p:style>
        <p:txBody>
          <a:bodyP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id-ID" sz="5400" b="1" dirty="0"/>
              <a:t>APA ADA PERTANYAAN ?</a:t>
            </a:r>
          </a:p>
        </p:txBody>
      </p:sp>
      <p:pic>
        <p:nvPicPr>
          <p:cNvPr id="10" name="Content Placeholder 3"/>
          <p:cNvPicPr>
            <a:picLocks noChangeAspect="1"/>
          </p:cNvPicPr>
          <p:nvPr/>
        </p:nvPicPr>
        <p:blipFill>
          <a:blip r:embed="rId2"/>
          <a:stretch>
            <a:fillRect/>
          </a:stretch>
        </p:blipFill>
        <p:spPr>
          <a:xfrm>
            <a:off x="0" y="2193925"/>
            <a:ext cx="12191999" cy="4024313"/>
          </a:xfrm>
          <a:prstGeom prst="rect">
            <a:avLst/>
          </a:prstGeom>
        </p:spPr>
      </p:pic>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7813" b="7813"/>
          <a:stretch>
            <a:fillRect/>
          </a:stretch>
        </p:blipFill>
        <p:spPr>
          <a:xfrm>
            <a:off x="0" y="0"/>
            <a:ext cx="12192000" cy="6858000"/>
          </a:xfrm>
        </p:spPr>
      </p:pic>
      <p:sp>
        <p:nvSpPr>
          <p:cNvPr id="15" name="Rectangle 14">
            <a:extLst>
              <a:ext uri="{FF2B5EF4-FFF2-40B4-BE49-F238E27FC236}">
                <a16:creationId xmlns:a16="http://schemas.microsoft.com/office/drawing/2014/main" id="{D9CC3852-6E1E-4965-B01B-4AD2106606AA}"/>
              </a:ext>
            </a:extLst>
          </p:cNvPr>
          <p:cNvSpPr/>
          <p:nvPr/>
        </p:nvSpPr>
        <p:spPr>
          <a:xfrm>
            <a:off x="0" y="0"/>
            <a:ext cx="12192000" cy="6858000"/>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86577B9-B939-4ADD-81E1-0F2E3885965F}"/>
              </a:ext>
            </a:extLst>
          </p:cNvPr>
          <p:cNvSpPr txBox="1"/>
          <p:nvPr/>
        </p:nvSpPr>
        <p:spPr>
          <a:xfrm>
            <a:off x="2337313" y="2705725"/>
            <a:ext cx="7517379" cy="1446550"/>
          </a:xfrm>
          <a:prstGeom prst="rect">
            <a:avLst/>
          </a:prstGeom>
          <a:noFill/>
        </p:spPr>
        <p:txBody>
          <a:bodyPr wrap="none" rtlCol="0">
            <a:spAutoFit/>
          </a:bodyPr>
          <a:lstStyle/>
          <a:p>
            <a:pPr algn="ctr"/>
            <a:r>
              <a:rPr lang="id-ID" sz="8800" dirty="0">
                <a:solidFill>
                  <a:schemeClr val="bg1"/>
                </a:solidFill>
                <a:latin typeface="Aharoni" panose="02010803020104030203" pitchFamily="2" charset="-79"/>
                <a:cs typeface="Aharoni" panose="02010803020104030203" pitchFamily="2" charset="-79"/>
              </a:rPr>
              <a:t>Terima </a:t>
            </a:r>
            <a:r>
              <a:rPr lang="id-ID"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rPr>
              <a:t>Kasih</a:t>
            </a:r>
            <a:endParaRPr lang="en-US" sz="8800" dirty="0">
              <a:gradFill>
                <a:gsLst>
                  <a:gs pos="0">
                    <a:schemeClr val="accent1"/>
                  </a:gs>
                  <a:gs pos="100000">
                    <a:schemeClr val="accent2"/>
                  </a:gs>
                </a:gsLst>
                <a:lin ang="2400000" scaled="0"/>
              </a:gradFill>
              <a:latin typeface="Aharoni" panose="02010803020104030203" pitchFamily="2" charset="-79"/>
              <a:cs typeface="Aharoni" panose="02010803020104030203" pitchFamily="2" charset="-79"/>
            </a:endParaRPr>
          </a:p>
        </p:txBody>
      </p:sp>
      <p:grpSp>
        <p:nvGrpSpPr>
          <p:cNvPr id="17" name="Group 16">
            <a:extLst>
              <a:ext uri="{FF2B5EF4-FFF2-40B4-BE49-F238E27FC236}">
                <a16:creationId xmlns:a16="http://schemas.microsoft.com/office/drawing/2014/main" id="{37C63BB3-F4BC-4BF2-AE73-A3E12E18AED2}"/>
              </a:ext>
            </a:extLst>
          </p:cNvPr>
          <p:cNvGrpSpPr/>
          <p:nvPr/>
        </p:nvGrpSpPr>
        <p:grpSpPr>
          <a:xfrm>
            <a:off x="8077200" y="778933"/>
            <a:ext cx="3123876" cy="5130800"/>
            <a:chOff x="8077200" y="778933"/>
            <a:chExt cx="3123876" cy="5130800"/>
          </a:xfrm>
          <a:solidFill>
            <a:srgbClr val="92D050">
              <a:alpha val="96000"/>
            </a:srgbClr>
          </a:solidFill>
        </p:grpSpPr>
        <p:sp>
          <p:nvSpPr>
            <p:cNvPr id="19" name="Oval 18">
              <a:extLst>
                <a:ext uri="{FF2B5EF4-FFF2-40B4-BE49-F238E27FC236}">
                  <a16:creationId xmlns:a16="http://schemas.microsoft.com/office/drawing/2014/main" id="{187519E3-939F-443F-A2AD-75A9D2B39C76}"/>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D95B622-EAF6-40D3-B4A1-F6B704E2076D}"/>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DEAE2C-5E83-4E1D-9533-86A54F0C2AA1}"/>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212CF09B-6F44-4BFE-BD5A-259C25F18385}"/>
              </a:ext>
            </a:extLst>
          </p:cNvPr>
          <p:cNvGrpSpPr/>
          <p:nvPr/>
        </p:nvGrpSpPr>
        <p:grpSpPr>
          <a:xfrm>
            <a:off x="1492348" y="752626"/>
            <a:ext cx="3123876" cy="5130800"/>
            <a:chOff x="8077200" y="778933"/>
            <a:chExt cx="3123876" cy="5130800"/>
          </a:xfrm>
          <a:solidFill>
            <a:srgbClr val="92D050">
              <a:alpha val="96000"/>
            </a:srgbClr>
          </a:solidFill>
        </p:grpSpPr>
        <p:sp>
          <p:nvSpPr>
            <p:cNvPr id="23" name="Oval 22">
              <a:extLst>
                <a:ext uri="{FF2B5EF4-FFF2-40B4-BE49-F238E27FC236}">
                  <a16:creationId xmlns:a16="http://schemas.microsoft.com/office/drawing/2014/main" id="{788D09A6-6125-43B2-9A91-9CC0D3AFD975}"/>
                </a:ext>
              </a:extLst>
            </p:cNvPr>
            <p:cNvSpPr/>
            <p:nvPr/>
          </p:nvSpPr>
          <p:spPr>
            <a:xfrm>
              <a:off x="8077200" y="778933"/>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91463BD-82C6-4A4F-9E47-CAF8362EB887}"/>
                </a:ext>
              </a:extLst>
            </p:cNvPr>
            <p:cNvSpPr/>
            <p:nvPr/>
          </p:nvSpPr>
          <p:spPr>
            <a:xfrm>
              <a:off x="10888132" y="5749189"/>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CC61646-C44F-438F-BA34-310B2EB31BB5}"/>
                </a:ext>
              </a:extLst>
            </p:cNvPr>
            <p:cNvSpPr/>
            <p:nvPr/>
          </p:nvSpPr>
          <p:spPr>
            <a:xfrm>
              <a:off x="11040532" y="2379457"/>
              <a:ext cx="160544" cy="160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
            <a:extLst>
              <a:ext uri="{FF2B5EF4-FFF2-40B4-BE49-F238E27FC236}">
                <a16:creationId xmlns:a16="http://schemas.microsoft.com/office/drawing/2014/main" id="{EF97DEF9-EEEA-4F16-BE86-D1E5F27655BC}"/>
              </a:ext>
            </a:extLst>
          </p:cNvPr>
          <p:cNvSpPr txBox="1">
            <a:spLocks noChangeArrowheads="1"/>
          </p:cNvSpPr>
          <p:nvPr/>
        </p:nvSpPr>
        <p:spPr bwMode="auto">
          <a:xfrm>
            <a:off x="6324600" y="4166309"/>
            <a:ext cx="5867400" cy="2677656"/>
          </a:xfrm>
          <a:prstGeom prst="rect">
            <a:avLst/>
          </a:prstGeom>
          <a:solidFill>
            <a:schemeClr val="tx1"/>
          </a:solid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buClr>
                <a:srgbClr val="000000"/>
              </a:buClr>
              <a:buSzPct val="100000"/>
            </a:pPr>
            <a:r>
              <a:rPr lang="en-US" sz="2400" b="1" dirty="0" err="1">
                <a:solidFill>
                  <a:schemeClr val="bg1"/>
                </a:solidFill>
                <a:latin typeface="+mn-lt"/>
                <a:ea typeface="Tahoma" pitchFamily="34" charset="0"/>
                <a:cs typeface="Tahoma" pitchFamily="34" charset="0"/>
              </a:rPr>
              <a:t>Bhayu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Rhama</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Ph.D</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r>
              <a:rPr lang="en-US" sz="2400" b="1" dirty="0">
                <a:solidFill>
                  <a:schemeClr val="bg1"/>
                </a:solidFill>
                <a:latin typeface="+mn-lt"/>
                <a:ea typeface="Tahoma" pitchFamily="34" charset="0"/>
                <a:cs typeface="Tahoma" pitchFamily="34" charset="0"/>
              </a:rPr>
              <a:t>bhayurhama@fisip.upr.ac.id</a:t>
            </a:r>
          </a:p>
          <a:p>
            <a:pPr algn="r" eaLnBrk="1" hangingPunct="1">
              <a:buClr>
                <a:srgbClr val="000000"/>
              </a:buClr>
              <a:buSzPct val="100000"/>
            </a:pPr>
            <a:r>
              <a:rPr lang="en-US" sz="2400" b="1" dirty="0">
                <a:solidFill>
                  <a:schemeClr val="accent2">
                    <a:lumMod val="60000"/>
                    <a:lumOff val="40000"/>
                  </a:schemeClr>
                </a:solidFill>
                <a:latin typeface="+mn-lt"/>
                <a:ea typeface="Tahoma" pitchFamily="34" charset="0"/>
                <a:cs typeface="Tahoma" pitchFamily="34" charset="0"/>
                <a:hlinkClick r:id="rId3">
                  <a:extLst>
                    <a:ext uri="{A12FA001-AC4F-418D-AE19-62706E023703}">
                      <ahyp:hlinkClr xmlns:ahyp="http://schemas.microsoft.com/office/drawing/2018/hyperlinkcolor" val="tx"/>
                    </a:ext>
                  </a:extLst>
                </a:hlinkClick>
              </a:rPr>
              <a:t>www.bhayurhama.com</a:t>
            </a:r>
            <a:endParaRPr lang="en-US" sz="2400" b="1" dirty="0">
              <a:solidFill>
                <a:schemeClr val="accent2">
                  <a:lumMod val="60000"/>
                  <a:lumOff val="40000"/>
                </a:schemeClr>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accent2">
                  <a:lumMod val="60000"/>
                  <a:lumOff val="40000"/>
                </a:schemeClr>
              </a:solidFill>
              <a:latin typeface="+mn-lt"/>
              <a:ea typeface="Tahoma" pitchFamily="34" charset="0"/>
              <a:cs typeface="Tahoma" pitchFamily="34" charset="0"/>
            </a:endParaRPr>
          </a:p>
          <a:p>
            <a:pPr algn="r" defTabSz="914400" eaLnBrk="1" hangingPunct="1"/>
            <a:r>
              <a:rPr lang="en-US" sz="2400" b="1" dirty="0" err="1">
                <a:solidFill>
                  <a:schemeClr val="bg1"/>
                </a:solidFill>
                <a:latin typeface="+mn-lt"/>
                <a:ea typeface="Tahoma" pitchFamily="34" charset="0"/>
                <a:cs typeface="Tahoma" pitchFamily="34" charset="0"/>
              </a:rPr>
              <a:t>Universitas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Palangka</a:t>
            </a:r>
            <a:r>
              <a:rPr lang="en-US" sz="2400" b="1" dirty="0">
                <a:solidFill>
                  <a:schemeClr val="bg1"/>
                </a:solidFill>
                <a:latin typeface="+mn-lt"/>
                <a:ea typeface="Tahoma" pitchFamily="34" charset="0"/>
                <a:cs typeface="Tahoma" pitchFamily="34" charset="0"/>
              </a:rPr>
              <a:t> Raya</a:t>
            </a:r>
          </a:p>
          <a:p>
            <a:pPr algn="r" defTabSz="914400" eaLnBrk="1" hangingPunct="1"/>
            <a:r>
              <a:rPr lang="en-US" sz="2400" b="1" dirty="0" err="1">
                <a:solidFill>
                  <a:schemeClr val="bg1"/>
                </a:solidFill>
                <a:latin typeface="+mn-lt"/>
                <a:ea typeface="Tahoma" pitchFamily="34" charset="0"/>
                <a:cs typeface="Tahoma" pitchFamily="34" charset="0"/>
              </a:rPr>
              <a:t>Fakultas</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Sosial</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dan</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Ilmu</a:t>
            </a:r>
            <a:r>
              <a:rPr lang="en-US" sz="2400" b="1" dirty="0">
                <a:solidFill>
                  <a:schemeClr val="bg1"/>
                </a:solidFill>
                <a:latin typeface="+mn-lt"/>
                <a:ea typeface="Tahoma" pitchFamily="34" charset="0"/>
                <a:cs typeface="Tahoma" pitchFamily="34" charset="0"/>
              </a:rPr>
              <a:t> </a:t>
            </a:r>
            <a:r>
              <a:rPr lang="en-US" sz="2400" b="1" dirty="0" err="1">
                <a:solidFill>
                  <a:schemeClr val="bg1"/>
                </a:solidFill>
                <a:latin typeface="+mn-lt"/>
                <a:ea typeface="Tahoma" pitchFamily="34" charset="0"/>
                <a:cs typeface="Tahoma" pitchFamily="34" charset="0"/>
              </a:rPr>
              <a:t>Politik</a:t>
            </a:r>
            <a:endParaRPr lang="en-US" sz="2400" b="1" dirty="0">
              <a:solidFill>
                <a:schemeClr val="bg1"/>
              </a:solidFill>
              <a:latin typeface="+mn-lt"/>
              <a:ea typeface="Tahoma" pitchFamily="34" charset="0"/>
              <a:cs typeface="Tahoma" pitchFamily="34" charset="0"/>
            </a:endParaRPr>
          </a:p>
          <a:p>
            <a:pPr algn="r" eaLnBrk="1" hangingPunct="1">
              <a:buClr>
                <a:srgbClr val="000000"/>
              </a:buClr>
              <a:buSzPct val="100000"/>
            </a:pPr>
            <a:endParaRPr lang="en-US" sz="2400" b="1" dirty="0">
              <a:solidFill>
                <a:schemeClr val="bg1"/>
              </a:solidFill>
              <a:latin typeface="+mn-lt"/>
              <a:ea typeface="Tahoma" pitchFamily="34" charset="0"/>
              <a:cs typeface="Tahoma" pitchFamily="34" charset="0"/>
            </a:endParaRPr>
          </a:p>
        </p:txBody>
      </p:sp>
    </p:spTree>
    <p:extLst>
      <p:ext uri="{BB962C8B-B14F-4D97-AF65-F5344CB8AC3E}">
        <p14:creationId xmlns:p14="http://schemas.microsoft.com/office/powerpoint/2010/main" val="2436364806"/>
      </p:ext>
    </p:extLst>
  </p:cSld>
  <p:clrMapOvr>
    <a:masterClrMapping/>
  </p:clrMapOvr>
  <p:transition spd="slow">
    <p:wipe/>
  </p:transition>
</p:sld>
</file>

<file path=ppt/theme/theme1.xml><?xml version="1.0" encoding="utf-8"?>
<a:theme xmlns:a="http://schemas.openxmlformats.org/drawingml/2006/main" name="Office Theme">
  <a:themeElements>
    <a:clrScheme name="Custom 31">
      <a:dk1>
        <a:sysClr val="windowText" lastClr="000000"/>
      </a:dk1>
      <a:lt1>
        <a:sysClr val="window" lastClr="FFFFFF"/>
      </a:lt1>
      <a:dk2>
        <a:srgbClr val="44546A"/>
      </a:dk2>
      <a:lt2>
        <a:srgbClr val="E7E6E6"/>
      </a:lt2>
      <a:accent1>
        <a:srgbClr val="00CCFF"/>
      </a:accent1>
      <a:accent2>
        <a:srgbClr val="00B0F0"/>
      </a:accent2>
      <a:accent3>
        <a:srgbClr val="00CCFF"/>
      </a:accent3>
      <a:accent4>
        <a:srgbClr val="00B0F0"/>
      </a:accent4>
      <a:accent5>
        <a:srgbClr val="00CCFF"/>
      </a:accent5>
      <a:accent6>
        <a:srgbClr val="00B0F0"/>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1012</Words>
  <Application>Microsoft Office PowerPoint</Application>
  <PresentationFormat>Widescreen</PresentationFormat>
  <Paragraphs>58</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Aharoni</vt:lpstr>
      <vt:lpstr>Algerian</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Rani Maranita</dc:creator>
  <cp:lastModifiedBy>bhayu</cp:lastModifiedBy>
  <cp:revision>65</cp:revision>
  <dcterms:created xsi:type="dcterms:W3CDTF">2018-12-02T06:07:05Z</dcterms:created>
  <dcterms:modified xsi:type="dcterms:W3CDTF">2020-09-28T15:08:23Z</dcterms:modified>
</cp:coreProperties>
</file>