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68" r:id="rId2"/>
    <p:sldId id="258" r:id="rId3"/>
    <p:sldId id="259" r:id="rId4"/>
    <p:sldId id="265" r:id="rId5"/>
    <p:sldId id="263" r:id="rId6"/>
    <p:sldId id="260" r:id="rId7"/>
    <p:sldId id="261" r:id="rId8"/>
    <p:sldId id="269" r:id="rId9"/>
    <p:sldId id="2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83" autoAdjust="0"/>
    <p:restoredTop sz="94660"/>
  </p:normalViewPr>
  <p:slideViewPr>
    <p:cSldViewPr snapToGrid="0">
      <p:cViewPr varScale="1">
        <p:scale>
          <a:sx n="90" d="100"/>
          <a:sy n="90" d="100"/>
        </p:scale>
        <p:origin x="130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883"/>
    </p:cViewPr>
  </p:sorter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C0059007-99E3-4954-8E3E-8CFAF6E5A0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36431F4-F351-4112-9618-826C6518E4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C6F3A-F5DC-4F31-A60D-C852BDC79C82}" type="datetimeFigureOut">
              <a:rPr lang="en-US" smtClean="0"/>
              <a:t>9/27/20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0B3BFCA-579D-4D2B-80EC-652E5B6DC6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6163F07-DD4D-4305-9822-48D63D5AA2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85C0C-0EA3-44D3-8DE7-B3863C8B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81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47B4C0D0-75BC-4FAA-8A48-98BE9D660A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69817"/>
            <a:ext cx="5195455" cy="2459182"/>
          </a:xfrm>
          <a:custGeom>
            <a:avLst/>
            <a:gdLst>
              <a:gd name="connsiteX0" fmla="*/ 0 w 5195455"/>
              <a:gd name="connsiteY0" fmla="*/ 0 h 2459182"/>
              <a:gd name="connsiteX1" fmla="*/ 5195455 w 5195455"/>
              <a:gd name="connsiteY1" fmla="*/ 0 h 2459182"/>
              <a:gd name="connsiteX2" fmla="*/ 5195455 w 5195455"/>
              <a:gd name="connsiteY2" fmla="*/ 2459182 h 2459182"/>
              <a:gd name="connsiteX3" fmla="*/ 0 w 5195455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459182">
                <a:moveTo>
                  <a:pt x="0" y="0"/>
                </a:moveTo>
                <a:lnTo>
                  <a:pt x="5195455" y="0"/>
                </a:lnTo>
                <a:lnTo>
                  <a:pt x="5195455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26D239FA-092B-4F98-8ADE-7949A70E13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35928" y="3428999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09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14307C9-267E-4F9B-BBC3-99B9044D10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803564"/>
            <a:ext cx="2701636" cy="6054435"/>
          </a:xfrm>
          <a:custGeom>
            <a:avLst/>
            <a:gdLst>
              <a:gd name="connsiteX0" fmla="*/ 0 w 2701636"/>
              <a:gd name="connsiteY0" fmla="*/ 0 h 6054435"/>
              <a:gd name="connsiteX1" fmla="*/ 2701636 w 2701636"/>
              <a:gd name="connsiteY1" fmla="*/ 0 h 6054435"/>
              <a:gd name="connsiteX2" fmla="*/ 2701636 w 2701636"/>
              <a:gd name="connsiteY2" fmla="*/ 6054435 h 6054435"/>
              <a:gd name="connsiteX3" fmla="*/ 0 w 2701636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636" h="6054435">
                <a:moveTo>
                  <a:pt x="0" y="0"/>
                </a:moveTo>
                <a:lnTo>
                  <a:pt x="2701636" y="0"/>
                </a:lnTo>
                <a:lnTo>
                  <a:pt x="2701636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BC87EAC1-A0A1-4230-B067-2148B88BA1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8181" y="-1"/>
            <a:ext cx="2493818" cy="2971800"/>
          </a:xfrm>
          <a:custGeom>
            <a:avLst/>
            <a:gdLst>
              <a:gd name="connsiteX0" fmla="*/ 0 w 2493818"/>
              <a:gd name="connsiteY0" fmla="*/ 0 h 2971800"/>
              <a:gd name="connsiteX1" fmla="*/ 2493818 w 2493818"/>
              <a:gd name="connsiteY1" fmla="*/ 0 h 2971800"/>
              <a:gd name="connsiteX2" fmla="*/ 2493818 w 2493818"/>
              <a:gd name="connsiteY2" fmla="*/ 2971800 h 2971800"/>
              <a:gd name="connsiteX3" fmla="*/ 0 w 2493818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818" h="2971800">
                <a:moveTo>
                  <a:pt x="0" y="0"/>
                </a:moveTo>
                <a:lnTo>
                  <a:pt x="2493818" y="0"/>
                </a:lnTo>
                <a:lnTo>
                  <a:pt x="2493818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6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B8E178E5-BE74-4F81-8F3D-90D461CB9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8182" y="0"/>
            <a:ext cx="5195455" cy="2971800"/>
          </a:xfrm>
          <a:custGeom>
            <a:avLst/>
            <a:gdLst>
              <a:gd name="connsiteX0" fmla="*/ 0 w 5195455"/>
              <a:gd name="connsiteY0" fmla="*/ 0 h 2971800"/>
              <a:gd name="connsiteX1" fmla="*/ 5195455 w 5195455"/>
              <a:gd name="connsiteY1" fmla="*/ 0 h 2971800"/>
              <a:gd name="connsiteX2" fmla="*/ 5195455 w 5195455"/>
              <a:gd name="connsiteY2" fmla="*/ 2971800 h 2971800"/>
              <a:gd name="connsiteX3" fmla="*/ 0 w 5195455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971800">
                <a:moveTo>
                  <a:pt x="0" y="0"/>
                </a:moveTo>
                <a:lnTo>
                  <a:pt x="5195455" y="0"/>
                </a:lnTo>
                <a:lnTo>
                  <a:pt x="5195455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B1B8093D-5781-461E-9C40-D11FD884AF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8182" y="2971800"/>
            <a:ext cx="2493818" cy="2971800"/>
          </a:xfrm>
          <a:custGeom>
            <a:avLst/>
            <a:gdLst>
              <a:gd name="connsiteX0" fmla="*/ 0 w 2493818"/>
              <a:gd name="connsiteY0" fmla="*/ 0 h 2971800"/>
              <a:gd name="connsiteX1" fmla="*/ 2493818 w 2493818"/>
              <a:gd name="connsiteY1" fmla="*/ 0 h 2971800"/>
              <a:gd name="connsiteX2" fmla="*/ 2493818 w 2493818"/>
              <a:gd name="connsiteY2" fmla="*/ 2971800 h 2971800"/>
              <a:gd name="connsiteX3" fmla="*/ 0 w 2493818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818" h="2971800">
                <a:moveTo>
                  <a:pt x="0" y="0"/>
                </a:moveTo>
                <a:lnTo>
                  <a:pt x="2493818" y="0"/>
                </a:lnTo>
                <a:lnTo>
                  <a:pt x="2493818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3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32B63133-EF9E-4A36-A496-3E42706A74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72836"/>
            <a:ext cx="12191999" cy="5112327"/>
          </a:xfrm>
          <a:custGeom>
            <a:avLst/>
            <a:gdLst>
              <a:gd name="connsiteX0" fmla="*/ 0 w 12191999"/>
              <a:gd name="connsiteY0" fmla="*/ 0 h 5112327"/>
              <a:gd name="connsiteX1" fmla="*/ 12191999 w 12191999"/>
              <a:gd name="connsiteY1" fmla="*/ 0 h 5112327"/>
              <a:gd name="connsiteX2" fmla="*/ 12191999 w 12191999"/>
              <a:gd name="connsiteY2" fmla="*/ 5112327 h 5112327"/>
              <a:gd name="connsiteX3" fmla="*/ 0 w 12191999"/>
              <a:gd name="connsiteY3" fmla="*/ 5112327 h 511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5112327">
                <a:moveTo>
                  <a:pt x="0" y="0"/>
                </a:moveTo>
                <a:lnTo>
                  <a:pt x="12191999" y="0"/>
                </a:lnTo>
                <a:lnTo>
                  <a:pt x="12191999" y="5112327"/>
                </a:lnTo>
                <a:lnTo>
                  <a:pt x="0" y="511232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8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15626D72-3082-4B5C-AF6D-B936AE8A7A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03563"/>
            <a:ext cx="5597236" cy="6054436"/>
          </a:xfrm>
          <a:custGeom>
            <a:avLst/>
            <a:gdLst>
              <a:gd name="connsiteX0" fmla="*/ 2895600 w 5597236"/>
              <a:gd name="connsiteY0" fmla="*/ 1 h 6054436"/>
              <a:gd name="connsiteX1" fmla="*/ 5597236 w 5597236"/>
              <a:gd name="connsiteY1" fmla="*/ 1 h 6054436"/>
              <a:gd name="connsiteX2" fmla="*/ 5597236 w 5597236"/>
              <a:gd name="connsiteY2" fmla="*/ 6054436 h 6054436"/>
              <a:gd name="connsiteX3" fmla="*/ 2895600 w 5597236"/>
              <a:gd name="connsiteY3" fmla="*/ 6054436 h 6054436"/>
              <a:gd name="connsiteX4" fmla="*/ 0 w 5597236"/>
              <a:gd name="connsiteY4" fmla="*/ 0 h 6054436"/>
              <a:gd name="connsiteX5" fmla="*/ 2701636 w 5597236"/>
              <a:gd name="connsiteY5" fmla="*/ 0 h 6054436"/>
              <a:gd name="connsiteX6" fmla="*/ 2701636 w 5597236"/>
              <a:gd name="connsiteY6" fmla="*/ 6054435 h 6054436"/>
              <a:gd name="connsiteX7" fmla="*/ 0 w 5597236"/>
              <a:gd name="connsiteY7" fmla="*/ 6054435 h 6054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7236" h="6054436">
                <a:moveTo>
                  <a:pt x="2895600" y="1"/>
                </a:moveTo>
                <a:lnTo>
                  <a:pt x="5597236" y="1"/>
                </a:lnTo>
                <a:lnTo>
                  <a:pt x="5597236" y="6054436"/>
                </a:lnTo>
                <a:lnTo>
                  <a:pt x="2895600" y="6054436"/>
                </a:lnTo>
                <a:close/>
                <a:moveTo>
                  <a:pt x="0" y="0"/>
                </a:moveTo>
                <a:lnTo>
                  <a:pt x="2701636" y="0"/>
                </a:lnTo>
                <a:lnTo>
                  <a:pt x="2701636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71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B93AC1C-6834-4A83-AA7D-6831BB221F25}"/>
              </a:ext>
            </a:extLst>
          </p:cNvPr>
          <p:cNvSpPr/>
          <p:nvPr userDrawn="1"/>
        </p:nvSpPr>
        <p:spPr>
          <a:xfrm>
            <a:off x="4890655" y="3879274"/>
            <a:ext cx="4197928" cy="29787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2EF1FE98-34B0-4F10-81D4-51D3ADB12A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2727" y="3879273"/>
            <a:ext cx="4197928" cy="2978726"/>
          </a:xfrm>
          <a:custGeom>
            <a:avLst/>
            <a:gdLst>
              <a:gd name="connsiteX0" fmla="*/ 0 w 4197928"/>
              <a:gd name="connsiteY0" fmla="*/ 0 h 2978726"/>
              <a:gd name="connsiteX1" fmla="*/ 4197928 w 4197928"/>
              <a:gd name="connsiteY1" fmla="*/ 0 h 2978726"/>
              <a:gd name="connsiteX2" fmla="*/ 4197928 w 4197928"/>
              <a:gd name="connsiteY2" fmla="*/ 2978726 h 2978726"/>
              <a:gd name="connsiteX3" fmla="*/ 0 w 4197928"/>
              <a:gd name="connsiteY3" fmla="*/ 2978726 h 297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7928" h="2978726">
                <a:moveTo>
                  <a:pt x="0" y="0"/>
                </a:moveTo>
                <a:lnTo>
                  <a:pt x="4197928" y="0"/>
                </a:lnTo>
                <a:lnTo>
                  <a:pt x="4197928" y="2978726"/>
                </a:lnTo>
                <a:lnTo>
                  <a:pt x="0" y="297872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5A065A09-8F0D-4777-93AC-77D98EA9FD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16437" y="2701636"/>
            <a:ext cx="5375563" cy="2355272"/>
          </a:xfrm>
          <a:custGeom>
            <a:avLst/>
            <a:gdLst>
              <a:gd name="connsiteX0" fmla="*/ 0 w 5375563"/>
              <a:gd name="connsiteY0" fmla="*/ 0 h 2355272"/>
              <a:gd name="connsiteX1" fmla="*/ 5375563 w 5375563"/>
              <a:gd name="connsiteY1" fmla="*/ 0 h 2355272"/>
              <a:gd name="connsiteX2" fmla="*/ 5375563 w 5375563"/>
              <a:gd name="connsiteY2" fmla="*/ 2355272 h 2355272"/>
              <a:gd name="connsiteX3" fmla="*/ 0 w 5375563"/>
              <a:gd name="connsiteY3" fmla="*/ 2355272 h 235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5563" h="2355272">
                <a:moveTo>
                  <a:pt x="0" y="0"/>
                </a:moveTo>
                <a:lnTo>
                  <a:pt x="5375563" y="0"/>
                </a:lnTo>
                <a:lnTo>
                  <a:pt x="5375563" y="2355272"/>
                </a:lnTo>
                <a:lnTo>
                  <a:pt x="0" y="235527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11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7AA32CE-3BC0-4186-B6DB-CE0F558D24F5}"/>
              </a:ext>
            </a:extLst>
          </p:cNvPr>
          <p:cNvSpPr/>
          <p:nvPr userDrawn="1"/>
        </p:nvSpPr>
        <p:spPr>
          <a:xfrm>
            <a:off x="7481454" y="2964872"/>
            <a:ext cx="4197928" cy="38931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200A2EEA-DF17-40B2-BA3E-02CA864423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3602181"/>
            <a:ext cx="11055928" cy="2812473"/>
          </a:xfrm>
          <a:custGeom>
            <a:avLst/>
            <a:gdLst>
              <a:gd name="connsiteX0" fmla="*/ 0 w 11055928"/>
              <a:gd name="connsiteY0" fmla="*/ 0 h 2812473"/>
              <a:gd name="connsiteX1" fmla="*/ 11055928 w 11055928"/>
              <a:gd name="connsiteY1" fmla="*/ 0 h 2812473"/>
              <a:gd name="connsiteX2" fmla="*/ 11055928 w 11055928"/>
              <a:gd name="connsiteY2" fmla="*/ 2812473 h 2812473"/>
              <a:gd name="connsiteX3" fmla="*/ 0 w 11055928"/>
              <a:gd name="connsiteY3" fmla="*/ 2812473 h 281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55928" h="2812473">
                <a:moveTo>
                  <a:pt x="0" y="0"/>
                </a:moveTo>
                <a:lnTo>
                  <a:pt x="11055928" y="0"/>
                </a:lnTo>
                <a:lnTo>
                  <a:pt x="11055928" y="2812473"/>
                </a:lnTo>
                <a:lnTo>
                  <a:pt x="0" y="2812473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40DC43-21EC-4062-9997-F5C6E2ADD8AD}"/>
              </a:ext>
            </a:extLst>
          </p:cNvPr>
          <p:cNvSpPr/>
          <p:nvPr userDrawn="1"/>
        </p:nvSpPr>
        <p:spPr>
          <a:xfrm>
            <a:off x="692727" y="2964872"/>
            <a:ext cx="4197928" cy="38931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4CB64FA6-8DDB-465E-8F8D-2C15D8D00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1"/>
            <a:ext cx="4378037" cy="6414654"/>
          </a:xfrm>
          <a:custGeom>
            <a:avLst/>
            <a:gdLst>
              <a:gd name="connsiteX0" fmla="*/ 0 w 4378037"/>
              <a:gd name="connsiteY0" fmla="*/ 0 h 6414654"/>
              <a:gd name="connsiteX1" fmla="*/ 4378037 w 4378037"/>
              <a:gd name="connsiteY1" fmla="*/ 0 h 6414654"/>
              <a:gd name="connsiteX2" fmla="*/ 4378037 w 4378037"/>
              <a:gd name="connsiteY2" fmla="*/ 6414654 h 6414654"/>
              <a:gd name="connsiteX3" fmla="*/ 0 w 4378037"/>
              <a:gd name="connsiteY3" fmla="*/ 6414654 h 641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8037" h="6414654">
                <a:moveTo>
                  <a:pt x="0" y="0"/>
                </a:moveTo>
                <a:lnTo>
                  <a:pt x="4378037" y="0"/>
                </a:lnTo>
                <a:lnTo>
                  <a:pt x="4378037" y="6414654"/>
                </a:lnTo>
                <a:lnTo>
                  <a:pt x="0" y="6414654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1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9363CED2-4FD5-4B83-97FE-D75C241E8E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97927" y="-1"/>
            <a:ext cx="7994072" cy="4294909"/>
          </a:xfrm>
          <a:custGeom>
            <a:avLst/>
            <a:gdLst>
              <a:gd name="connsiteX0" fmla="*/ 0 w 7994072"/>
              <a:gd name="connsiteY0" fmla="*/ 0 h 4294909"/>
              <a:gd name="connsiteX1" fmla="*/ 7994072 w 7994072"/>
              <a:gd name="connsiteY1" fmla="*/ 0 h 4294909"/>
              <a:gd name="connsiteX2" fmla="*/ 7994072 w 7994072"/>
              <a:gd name="connsiteY2" fmla="*/ 4294909 h 4294909"/>
              <a:gd name="connsiteX3" fmla="*/ 0 w 7994072"/>
              <a:gd name="connsiteY3" fmla="*/ 4294909 h 4294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94072" h="4294909">
                <a:moveTo>
                  <a:pt x="0" y="0"/>
                </a:moveTo>
                <a:lnTo>
                  <a:pt x="7994072" y="0"/>
                </a:lnTo>
                <a:lnTo>
                  <a:pt x="7994072" y="4294909"/>
                </a:lnTo>
                <a:lnTo>
                  <a:pt x="0" y="429490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6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A64BEB2-E3A2-42AF-9CCF-2F9ED9957290}"/>
              </a:ext>
            </a:extLst>
          </p:cNvPr>
          <p:cNvSpPr/>
          <p:nvPr userDrawn="1"/>
        </p:nvSpPr>
        <p:spPr>
          <a:xfrm>
            <a:off x="9116291" y="803565"/>
            <a:ext cx="2701636" cy="60544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1E3DD18F-335C-4AB8-B0A0-9A2FBC556E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97782" y="0"/>
            <a:ext cx="4502727" cy="6054435"/>
          </a:xfrm>
          <a:custGeom>
            <a:avLst/>
            <a:gdLst>
              <a:gd name="connsiteX0" fmla="*/ 0 w 4502727"/>
              <a:gd name="connsiteY0" fmla="*/ 0 h 6054435"/>
              <a:gd name="connsiteX1" fmla="*/ 4502727 w 4502727"/>
              <a:gd name="connsiteY1" fmla="*/ 0 h 6054435"/>
              <a:gd name="connsiteX2" fmla="*/ 4502727 w 4502727"/>
              <a:gd name="connsiteY2" fmla="*/ 6054435 h 6054435"/>
              <a:gd name="connsiteX3" fmla="*/ 0 w 4502727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2727" h="6054435">
                <a:moveTo>
                  <a:pt x="0" y="0"/>
                </a:moveTo>
                <a:lnTo>
                  <a:pt x="4502727" y="0"/>
                </a:lnTo>
                <a:lnTo>
                  <a:pt x="4502727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4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F871732-133E-41B3-859A-6614E4A09C79}"/>
              </a:ext>
            </a:extLst>
          </p:cNvPr>
          <p:cNvSpPr/>
          <p:nvPr userDrawn="1"/>
        </p:nvSpPr>
        <p:spPr>
          <a:xfrm>
            <a:off x="4059381" y="0"/>
            <a:ext cx="120534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590A083F-1D87-43CF-A9ED-5C3F4FF7CA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443344"/>
            <a:ext cx="4830982" cy="5971310"/>
          </a:xfrm>
          <a:custGeom>
            <a:avLst/>
            <a:gdLst>
              <a:gd name="connsiteX0" fmla="*/ 0 w 4830982"/>
              <a:gd name="connsiteY0" fmla="*/ 0 h 5971310"/>
              <a:gd name="connsiteX1" fmla="*/ 4830982 w 4830982"/>
              <a:gd name="connsiteY1" fmla="*/ 0 h 5971310"/>
              <a:gd name="connsiteX2" fmla="*/ 4830982 w 4830982"/>
              <a:gd name="connsiteY2" fmla="*/ 5971310 h 5971310"/>
              <a:gd name="connsiteX3" fmla="*/ 0 w 4830982"/>
              <a:gd name="connsiteY3" fmla="*/ 5971310 h 5971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30982" h="5971310">
                <a:moveTo>
                  <a:pt x="0" y="0"/>
                </a:moveTo>
                <a:lnTo>
                  <a:pt x="4830982" y="0"/>
                </a:lnTo>
                <a:lnTo>
                  <a:pt x="4830982" y="5971310"/>
                </a:lnTo>
                <a:lnTo>
                  <a:pt x="0" y="59713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F6A8950A-355F-44BF-B0EE-D10603803C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5308" y="2199409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F448608A-E44F-4740-A286-A8CF2D9847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53198" y="2199408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80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026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375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4" r:id="rId7"/>
    <p:sldLayoutId id="2147483655" r:id="rId8"/>
    <p:sldLayoutId id="2147483653" r:id="rId9"/>
    <p:sldLayoutId id="2147483652" r:id="rId10"/>
    <p:sldLayoutId id="2147483651" r:id="rId11"/>
    <p:sldLayoutId id="2147483650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bhayurhama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bhayurham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40FECB8-D2F5-43EA-8012-9E2C07F49D25}"/>
              </a:ext>
            </a:extLst>
          </p:cNvPr>
          <p:cNvSpPr/>
          <p:nvPr/>
        </p:nvSpPr>
        <p:spPr>
          <a:xfrm>
            <a:off x="1704108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0EE30DA-7BFD-48C2-BBCB-D8837946DB74}"/>
              </a:ext>
            </a:extLst>
          </p:cNvPr>
          <p:cNvSpPr txBox="1"/>
          <p:nvPr/>
        </p:nvSpPr>
        <p:spPr>
          <a:xfrm>
            <a:off x="1704108" y="843726"/>
            <a:ext cx="8783786" cy="1077218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cs typeface="FrankRuehl" panose="020E0503060101010101" pitchFamily="34" charset="-79"/>
              </a:rPr>
              <a:t>DOKTRIN KEDAULATAN DALAM PELAKSANAAN KERJASAMA INTERNASIONAL</a:t>
            </a:r>
            <a:endParaRPr lang="en-US" sz="3200" b="1" dirty="0">
              <a:cs typeface="FrankRuehl" panose="020E0503060101010101" pitchFamily="34" charset="-79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058673" y="2764670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smtClean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 smtClean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30887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BB6B384-3023-49E0-B540-4473C7E3C037}"/>
              </a:ext>
            </a:extLst>
          </p:cNvPr>
          <p:cNvSpPr/>
          <p:nvPr/>
        </p:nvSpPr>
        <p:spPr>
          <a:xfrm>
            <a:off x="0" y="2199409"/>
            <a:ext cx="2867890" cy="24591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D3619B-F3ED-4A8F-ACF2-8C6F299F0535}"/>
              </a:ext>
            </a:extLst>
          </p:cNvPr>
          <p:cNvSpPr/>
          <p:nvPr/>
        </p:nvSpPr>
        <p:spPr>
          <a:xfrm>
            <a:off x="8451272" y="3768436"/>
            <a:ext cx="3740728" cy="223058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466374" y="1875610"/>
            <a:ext cx="7259252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 err="1" smtClean="0"/>
              <a:t>Kedaulatan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Arti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Ilmu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kenegaraan</a:t>
            </a:r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dirty="0" smtClean="0"/>
              <a:t>Kata </a:t>
            </a:r>
            <a:r>
              <a:rPr lang="en-US" sz="2400" dirty="0" err="1" smtClean="0"/>
              <a:t>Kedaulatan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terjemahan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kata “Sovereignty” (</a:t>
            </a:r>
            <a:r>
              <a:rPr lang="en-US" sz="2400" dirty="0" err="1" smtClean="0"/>
              <a:t>Inggris</a:t>
            </a:r>
            <a:r>
              <a:rPr lang="en-US" sz="2400" dirty="0" smtClean="0"/>
              <a:t>), “</a:t>
            </a:r>
            <a:r>
              <a:rPr lang="en-US" sz="2400" dirty="0" err="1" smtClean="0"/>
              <a:t>Souverinete</a:t>
            </a:r>
            <a:r>
              <a:rPr lang="en-US" sz="2400" dirty="0" smtClean="0"/>
              <a:t>” (</a:t>
            </a:r>
            <a:r>
              <a:rPr lang="en-US" sz="2400" dirty="0" err="1" smtClean="0"/>
              <a:t>Perancis</a:t>
            </a:r>
            <a:r>
              <a:rPr lang="en-US" sz="2400" dirty="0" smtClean="0"/>
              <a:t>) </a:t>
            </a:r>
            <a:r>
              <a:rPr lang="en-US" sz="2400" dirty="0" err="1" smtClean="0"/>
              <a:t>atau</a:t>
            </a:r>
            <a:r>
              <a:rPr lang="en-US" sz="2400" dirty="0" smtClean="0"/>
              <a:t> “</a:t>
            </a:r>
            <a:r>
              <a:rPr lang="en-US" sz="2400" dirty="0" err="1" smtClean="0"/>
              <a:t>sovranus</a:t>
            </a:r>
            <a:r>
              <a:rPr lang="en-US" sz="2400" dirty="0" smtClean="0"/>
              <a:t>” (Italia). Kata-kata </a:t>
            </a:r>
            <a:r>
              <a:rPr lang="en-US" sz="2400" dirty="0" err="1" smtClean="0"/>
              <a:t>asing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berasal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kata Latin “</a:t>
            </a:r>
            <a:r>
              <a:rPr lang="en-US" sz="2400" dirty="0" err="1" smtClean="0"/>
              <a:t>Superanus</a:t>
            </a:r>
            <a:r>
              <a:rPr lang="en-US" sz="2400" dirty="0" smtClean="0"/>
              <a:t>” yang </a:t>
            </a:r>
            <a:r>
              <a:rPr lang="en-US" sz="2400" dirty="0" err="1" smtClean="0"/>
              <a:t>mempunyai</a:t>
            </a:r>
            <a:r>
              <a:rPr lang="en-US" sz="2400" dirty="0" smtClean="0"/>
              <a:t> </a:t>
            </a:r>
            <a:r>
              <a:rPr lang="en-US" sz="2400" dirty="0" err="1" smtClean="0"/>
              <a:t>arti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“yang </a:t>
            </a:r>
            <a:r>
              <a:rPr lang="en-US" sz="2400" dirty="0" err="1" smtClean="0"/>
              <a:t>tertinggi</a:t>
            </a:r>
            <a:r>
              <a:rPr lang="en-US" sz="2400" dirty="0" smtClean="0"/>
              <a:t>”, </a:t>
            </a:r>
            <a:r>
              <a:rPr lang="en-US" sz="2400" dirty="0" err="1" smtClean="0"/>
              <a:t>atau</a:t>
            </a:r>
            <a:r>
              <a:rPr lang="en-US" sz="2400" dirty="0" smtClean="0"/>
              <a:t> “yang </a:t>
            </a:r>
            <a:r>
              <a:rPr lang="en-US" sz="2400" dirty="0" err="1" smtClean="0"/>
              <a:t>teratas</a:t>
            </a:r>
            <a:r>
              <a:rPr lang="en-US" sz="2400" dirty="0" smtClean="0"/>
              <a:t>” </a:t>
            </a:r>
            <a:r>
              <a:rPr lang="en-US" sz="2400" dirty="0" err="1" smtClean="0"/>
              <a:t>menurut</a:t>
            </a:r>
            <a:r>
              <a:rPr lang="en-US" sz="2400" dirty="0" smtClean="0"/>
              <a:t> </a:t>
            </a:r>
            <a:r>
              <a:rPr lang="en-US" sz="2400" dirty="0" err="1" smtClean="0"/>
              <a:t>terjemahan</a:t>
            </a:r>
            <a:r>
              <a:rPr lang="en-US" sz="2400" dirty="0" smtClean="0"/>
              <a:t> </a:t>
            </a:r>
            <a:r>
              <a:rPr lang="en-US" sz="2400" dirty="0" err="1" smtClean="0"/>
              <a:t>Mochtar</a:t>
            </a:r>
            <a:r>
              <a:rPr lang="en-US" sz="2400" dirty="0" smtClean="0"/>
              <a:t> </a:t>
            </a:r>
            <a:r>
              <a:rPr lang="en-US" sz="2400" dirty="0" err="1" smtClean="0"/>
              <a:t>Kusumaatmadja</a:t>
            </a:r>
            <a:r>
              <a:rPr lang="en-US" sz="2400" dirty="0" smtClean="0"/>
              <a:t>. Jean </a:t>
            </a:r>
            <a:r>
              <a:rPr lang="en-US" sz="2400" dirty="0" err="1" smtClean="0"/>
              <a:t>Bodin</a:t>
            </a:r>
            <a:r>
              <a:rPr lang="en-US" sz="2400" dirty="0" smtClean="0"/>
              <a:t>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pertama</a:t>
            </a:r>
            <a:r>
              <a:rPr lang="en-US" sz="2400" dirty="0" smtClean="0"/>
              <a:t> </a:t>
            </a:r>
            <a:r>
              <a:rPr lang="en-US" sz="2400" dirty="0" err="1" smtClean="0"/>
              <a:t>memberi</a:t>
            </a:r>
            <a:r>
              <a:rPr lang="en-US" sz="2400" dirty="0" smtClean="0"/>
              <a:t> </a:t>
            </a:r>
            <a:r>
              <a:rPr lang="en-US" sz="2400" dirty="0" err="1" smtClean="0"/>
              <a:t>bentuk</a:t>
            </a:r>
            <a:r>
              <a:rPr lang="en-US" sz="2400" dirty="0" smtClean="0"/>
              <a:t> </a:t>
            </a:r>
            <a:r>
              <a:rPr lang="en-US" sz="2400" dirty="0" err="1" smtClean="0"/>
              <a:t>ilmiah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teori</a:t>
            </a:r>
            <a:r>
              <a:rPr lang="en-US" sz="2400" dirty="0" smtClean="0"/>
              <a:t> </a:t>
            </a:r>
            <a:r>
              <a:rPr lang="en-US" sz="2400" dirty="0" err="1" smtClean="0"/>
              <a:t>kedaulatan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(</a:t>
            </a:r>
            <a:r>
              <a:rPr lang="en-US" sz="2400" dirty="0" err="1" smtClean="0"/>
              <a:t>Bapak</a:t>
            </a:r>
            <a:r>
              <a:rPr lang="en-US" sz="2400" dirty="0" smtClean="0"/>
              <a:t> </a:t>
            </a:r>
            <a:r>
              <a:rPr lang="en-US" sz="2400" dirty="0" err="1" smtClean="0"/>
              <a:t>Teori</a:t>
            </a:r>
            <a:r>
              <a:rPr lang="en-US" sz="2400" dirty="0" smtClean="0"/>
              <a:t> </a:t>
            </a:r>
            <a:r>
              <a:rPr lang="en-US" sz="2400" dirty="0" err="1" smtClean="0"/>
              <a:t>Kedaulatan</a:t>
            </a:r>
            <a:r>
              <a:rPr lang="en-US" sz="2400" dirty="0" smtClean="0"/>
              <a:t>).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552131" y="846161"/>
            <a:ext cx="7527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/>
              <a:t>Pengertian</a:t>
            </a:r>
            <a:r>
              <a:rPr lang="en-US" sz="3200" b="1" dirty="0"/>
              <a:t> </a:t>
            </a:r>
            <a:r>
              <a:rPr lang="en-US" sz="3200" b="1" dirty="0" err="1"/>
              <a:t>dan</a:t>
            </a:r>
            <a:r>
              <a:rPr lang="en-US" sz="3200" b="1" dirty="0"/>
              <a:t> </a:t>
            </a:r>
            <a:r>
              <a:rPr lang="en-US" sz="3200" b="1" dirty="0" err="1"/>
              <a:t>Batasan</a:t>
            </a:r>
            <a:r>
              <a:rPr lang="en-US" sz="3200" b="1" dirty="0"/>
              <a:t> </a:t>
            </a:r>
            <a:r>
              <a:rPr lang="en-US" sz="3200" b="1" dirty="0" err="1"/>
              <a:t>Kedaulatan</a:t>
            </a:r>
            <a:r>
              <a:rPr lang="en-US" sz="3200" b="1" dirty="0"/>
              <a:t> </a:t>
            </a:r>
            <a:r>
              <a:rPr lang="en-US" sz="3200" b="1" dirty="0" smtClean="0"/>
              <a:t>Negara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85525584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DD1BDDC-83E8-4207-A7CC-83852D2AC886}"/>
              </a:ext>
            </a:extLst>
          </p:cNvPr>
          <p:cNvSpPr/>
          <p:nvPr/>
        </p:nvSpPr>
        <p:spPr>
          <a:xfrm>
            <a:off x="1322052" y="1048861"/>
            <a:ext cx="9547895" cy="51296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en-US" sz="2400" dirty="0" err="1"/>
              <a:t>Kedaulatan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kekuasaan</a:t>
            </a:r>
            <a:r>
              <a:rPr lang="en-US" sz="2400" dirty="0"/>
              <a:t> </a:t>
            </a:r>
            <a:r>
              <a:rPr lang="en-US" sz="2400" dirty="0" err="1"/>
              <a:t>tertinggi</a:t>
            </a:r>
            <a:r>
              <a:rPr lang="en-US" sz="2400" dirty="0"/>
              <a:t> </a:t>
            </a:r>
            <a:r>
              <a:rPr lang="en-US" sz="2400" dirty="0" err="1" smtClean="0"/>
              <a:t>dikenal</a:t>
            </a:r>
            <a:r>
              <a:rPr lang="en-US" sz="2400" dirty="0" smtClean="0"/>
              <a:t> </a:t>
            </a:r>
            <a:r>
              <a:rPr lang="en-US" sz="2400" dirty="0" err="1" smtClean="0"/>
              <a:t>sejak</a:t>
            </a:r>
            <a:r>
              <a:rPr lang="en-US" sz="2400" dirty="0" smtClean="0"/>
              <a:t> zaman </a:t>
            </a:r>
            <a:r>
              <a:rPr lang="en-US" sz="2400" dirty="0" err="1" smtClean="0"/>
              <a:t>dulu</a:t>
            </a:r>
            <a:r>
              <a:rPr lang="en-US" sz="2400" dirty="0" smtClean="0"/>
              <a:t> (Aristoteles </a:t>
            </a:r>
            <a:r>
              <a:rPr lang="en-US" sz="2400" dirty="0" err="1"/>
              <a:t>dan</a:t>
            </a:r>
            <a:r>
              <a:rPr lang="en-US" sz="2400" dirty="0"/>
              <a:t> para </a:t>
            </a:r>
            <a:r>
              <a:rPr lang="en-US" sz="2400" dirty="0" err="1"/>
              <a:t>sarjana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</a:t>
            </a:r>
            <a:r>
              <a:rPr lang="en-US" sz="2400" dirty="0" err="1" smtClean="0"/>
              <a:t>Romawi</a:t>
            </a:r>
            <a:r>
              <a:rPr lang="en-US" sz="2400" dirty="0" smtClean="0"/>
              <a:t>). </a:t>
            </a:r>
          </a:p>
          <a:p>
            <a:pPr marL="342900" indent="-342900" algn="just">
              <a:buFont typeface="Arial" charset="0"/>
              <a:buChar char="•"/>
            </a:pPr>
            <a:endParaRPr lang="en-US" sz="2400" dirty="0"/>
          </a:p>
          <a:p>
            <a:pPr marL="342900" indent="-342900" algn="just">
              <a:buFont typeface="Arial" charset="0"/>
              <a:buChar char="•"/>
            </a:pPr>
            <a:r>
              <a:rPr lang="en-US" sz="2400" dirty="0" err="1" smtClean="0"/>
              <a:t>Menurut</a:t>
            </a:r>
            <a:r>
              <a:rPr lang="en-US" sz="2400" dirty="0" smtClean="0"/>
              <a:t> </a:t>
            </a:r>
            <a:r>
              <a:rPr lang="en-US" sz="2400" dirty="0"/>
              <a:t>Jean </a:t>
            </a:r>
            <a:r>
              <a:rPr lang="en-US" sz="2400" dirty="0" err="1"/>
              <a:t>Bodin</a:t>
            </a:r>
            <a:r>
              <a:rPr lang="en-US" sz="2400" dirty="0"/>
              <a:t>, </a:t>
            </a:r>
            <a:r>
              <a:rPr lang="en-US" sz="2400" dirty="0" err="1"/>
              <a:t>istilah</a:t>
            </a:r>
            <a:r>
              <a:rPr lang="en-US" sz="2400" dirty="0"/>
              <a:t> </a:t>
            </a:r>
            <a:r>
              <a:rPr lang="en-US" sz="2400" dirty="0" err="1"/>
              <a:t>kedaulatan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mengandung</a:t>
            </a:r>
            <a:r>
              <a:rPr lang="en-US" sz="2400" dirty="0"/>
              <a:t> </a:t>
            </a:r>
            <a:r>
              <a:rPr lang="en-US" sz="2400" dirty="0" err="1" smtClean="0"/>
              <a:t>satu-satunya</a:t>
            </a:r>
            <a:r>
              <a:rPr lang="en-US" sz="2400" dirty="0" smtClean="0"/>
              <a:t> </a:t>
            </a:r>
            <a:r>
              <a:rPr lang="en-US" sz="2400" dirty="0" err="1"/>
              <a:t>kekuasaan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 smtClean="0"/>
              <a:t>:</a:t>
            </a:r>
            <a:endParaRPr lang="en-US" sz="2400" dirty="0"/>
          </a:p>
          <a:p>
            <a:pPr marL="901700" indent="-381000" algn="just">
              <a:buAutoNum type="arabicPeriod"/>
            </a:pPr>
            <a:r>
              <a:rPr lang="en-US" sz="2400" dirty="0" err="1"/>
              <a:t>Asli</a:t>
            </a:r>
            <a:r>
              <a:rPr lang="en-US" sz="2400" dirty="0"/>
              <a:t>, </a:t>
            </a:r>
            <a:r>
              <a:rPr lang="en-US" sz="2400" dirty="0" err="1"/>
              <a:t>artinya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diturunkan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kekuasaan</a:t>
            </a:r>
            <a:r>
              <a:rPr lang="en-US" sz="2400" dirty="0"/>
              <a:t> lain.</a:t>
            </a:r>
          </a:p>
          <a:p>
            <a:pPr marL="901700" indent="-381000" algn="just">
              <a:buAutoNum type="arabicPeriod"/>
            </a:pPr>
            <a:r>
              <a:rPr lang="en-US" sz="2400" dirty="0" err="1"/>
              <a:t>Tertinggi</a:t>
            </a:r>
            <a:r>
              <a:rPr lang="en-US" sz="2400" dirty="0"/>
              <a:t>,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kekuasaan</a:t>
            </a:r>
            <a:r>
              <a:rPr lang="en-US" sz="2400" dirty="0"/>
              <a:t> lain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 smtClean="0"/>
              <a:t>membatasi</a:t>
            </a:r>
            <a:r>
              <a:rPr lang="en-US" sz="2400" dirty="0" smtClean="0"/>
              <a:t> </a:t>
            </a:r>
            <a:r>
              <a:rPr lang="en-US" sz="2400" dirty="0" err="1"/>
              <a:t>kekuasaannya</a:t>
            </a:r>
            <a:r>
              <a:rPr lang="en-US" sz="2400" dirty="0"/>
              <a:t>.</a:t>
            </a:r>
          </a:p>
          <a:p>
            <a:pPr marL="901700" indent="-381000" algn="just">
              <a:buAutoNum type="arabicPeriod"/>
            </a:pP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abadi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kekal</a:t>
            </a:r>
            <a:r>
              <a:rPr lang="en-US" sz="2400" dirty="0"/>
              <a:t>.</a:t>
            </a:r>
          </a:p>
          <a:p>
            <a:pPr marL="901700" indent="-381000" algn="just">
              <a:buAutoNum type="arabicPeriod"/>
            </a:pP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 smtClean="0"/>
              <a:t>dibagi-bagi</a:t>
            </a:r>
            <a:r>
              <a:rPr lang="en-US" sz="2400" dirty="0" smtClean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kekuasaan</a:t>
            </a:r>
            <a:r>
              <a:rPr lang="en-US" sz="2400" dirty="0"/>
              <a:t>  </a:t>
            </a:r>
            <a:r>
              <a:rPr lang="en-US" sz="2400" dirty="0" err="1"/>
              <a:t>tertinggi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.</a:t>
            </a:r>
          </a:p>
          <a:p>
            <a:pPr marL="901700" indent="-381000" algn="just">
              <a:buAutoNum type="arabicPeriod"/>
            </a:pP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dipindahkan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diserahkan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badan</a:t>
            </a:r>
            <a:r>
              <a:rPr lang="en-US" sz="2400" dirty="0"/>
              <a:t> lain.</a:t>
            </a:r>
          </a:p>
          <a:p>
            <a:pPr algn="just">
              <a:lnSpc>
                <a:spcPct val="150000"/>
              </a:lnSpc>
              <a:spcBef>
                <a:spcPts val="400"/>
              </a:spcBef>
            </a:pPr>
            <a:r>
              <a:rPr lang="es-ES" altLang="zh-CN" sz="2400" spc="300" dirty="0" smtClean="0">
                <a:solidFill>
                  <a:schemeClr val="tx2">
                    <a:lumMod val="50000"/>
                  </a:schemeClr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, </a:t>
            </a:r>
            <a:endParaRPr lang="es-ES" altLang="zh-CN" sz="2400" spc="300" dirty="0">
              <a:solidFill>
                <a:schemeClr val="tx2">
                  <a:lumMod val="50000"/>
                </a:schemeClr>
              </a:solidFill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08090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707" y="1343262"/>
            <a:ext cx="1019260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2. </a:t>
            </a:r>
            <a:r>
              <a:rPr lang="en-US" sz="2400" b="1" dirty="0" err="1" smtClean="0"/>
              <a:t>Hakikat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Fungsi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Kedaulatan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Hukum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Internasional</a:t>
            </a:r>
            <a:endParaRPr lang="en-US" sz="2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92707" y="2172268"/>
            <a:ext cx="10192603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en-US" sz="2400" dirty="0" err="1" smtClean="0"/>
              <a:t>Kalangan</a:t>
            </a:r>
            <a:r>
              <a:rPr lang="en-US" sz="2400" dirty="0" smtClean="0"/>
              <a:t> </a:t>
            </a:r>
            <a:r>
              <a:rPr lang="en-US" sz="2400" dirty="0" err="1" smtClean="0"/>
              <a:t>sarjana</a:t>
            </a:r>
            <a:r>
              <a:rPr lang="en-US" sz="2400" dirty="0" smtClean="0"/>
              <a:t> </a:t>
            </a:r>
            <a:r>
              <a:rPr lang="en-US" sz="2400" dirty="0" err="1" smtClean="0"/>
              <a:t>klasik</a:t>
            </a:r>
            <a:r>
              <a:rPr lang="en-US" sz="2400" dirty="0" smtClean="0"/>
              <a:t> </a:t>
            </a:r>
            <a:r>
              <a:rPr lang="en-US" sz="2400" dirty="0" err="1" smtClean="0"/>
              <a:t>menyatakan</a:t>
            </a:r>
            <a:r>
              <a:rPr lang="en-US" sz="2400" dirty="0" smtClean="0"/>
              <a:t> </a:t>
            </a:r>
            <a:r>
              <a:rPr lang="en-US" sz="2400" dirty="0" err="1" smtClean="0"/>
              <a:t>bahwa</a:t>
            </a:r>
            <a:r>
              <a:rPr lang="en-US" sz="2400" dirty="0" smtClean="0"/>
              <a:t> </a:t>
            </a:r>
            <a:r>
              <a:rPr lang="en-US" sz="2400" dirty="0" err="1" smtClean="0"/>
              <a:t>negara-negara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r>
              <a:rPr lang="en-US" sz="2400" dirty="0" smtClean="0"/>
              <a:t> </a:t>
            </a:r>
            <a:r>
              <a:rPr lang="en-US" sz="2400" dirty="0" err="1" smtClean="0"/>
              <a:t>terlalu</a:t>
            </a:r>
            <a:r>
              <a:rPr lang="en-US" sz="2400" dirty="0" smtClean="0"/>
              <a:t> </a:t>
            </a:r>
            <a:r>
              <a:rPr lang="en-US" sz="2400" dirty="0" err="1" smtClean="0"/>
              <a:t>menitikberatkan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pengertian</a:t>
            </a:r>
            <a:r>
              <a:rPr lang="en-US" sz="2400" dirty="0" smtClean="0"/>
              <a:t> </a:t>
            </a:r>
            <a:r>
              <a:rPr lang="en-US" sz="2400" dirty="0" err="1" smtClean="0"/>
              <a:t>kedaulatan</a:t>
            </a:r>
            <a:r>
              <a:rPr lang="en-US" sz="2400" dirty="0" smtClean="0"/>
              <a:t> </a:t>
            </a:r>
            <a:r>
              <a:rPr lang="en-US" sz="2400" dirty="0" err="1" smtClean="0"/>
              <a:t>ekstrem</a:t>
            </a:r>
            <a:r>
              <a:rPr lang="en-US" sz="2400" dirty="0" smtClean="0"/>
              <a:t> </a:t>
            </a:r>
            <a:r>
              <a:rPr lang="en-US" sz="2400" dirty="0" err="1" smtClean="0"/>
              <a:t>sedemikian</a:t>
            </a:r>
            <a:r>
              <a:rPr lang="en-US" sz="2400" dirty="0" smtClean="0"/>
              <a:t> </a:t>
            </a:r>
            <a:r>
              <a:rPr lang="en-US" sz="2400" dirty="0" err="1" smtClean="0"/>
              <a:t>rupa</a:t>
            </a:r>
            <a:r>
              <a:rPr lang="en-US" sz="2400" dirty="0" smtClean="0"/>
              <a:t> </a:t>
            </a:r>
            <a:r>
              <a:rPr lang="en-US" sz="2400" dirty="0" err="1" smtClean="0"/>
              <a:t>padahal</a:t>
            </a:r>
            <a:r>
              <a:rPr lang="en-US" sz="2400" dirty="0" smtClean="0"/>
              <a:t> </a:t>
            </a:r>
            <a:r>
              <a:rPr lang="en-US" sz="2400" dirty="0" err="1" smtClean="0"/>
              <a:t>justru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masa </a:t>
            </a:r>
            <a:r>
              <a:rPr lang="en-US" sz="2400" dirty="0" err="1" smtClean="0"/>
              <a:t>sekarang</a:t>
            </a:r>
            <a:r>
              <a:rPr lang="en-US" sz="2400" dirty="0" smtClean="0"/>
              <a:t>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era </a:t>
            </a:r>
            <a:r>
              <a:rPr lang="en-US" sz="2400" dirty="0" err="1" smtClean="0"/>
              <a:t>kerjasama</a:t>
            </a:r>
            <a:r>
              <a:rPr lang="en-US" sz="2400" dirty="0" smtClean="0"/>
              <a:t> </a:t>
            </a:r>
            <a:r>
              <a:rPr lang="en-US" sz="2400" dirty="0" err="1" smtClean="0"/>
              <a:t>internasional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hakikatnya</a:t>
            </a:r>
            <a:r>
              <a:rPr lang="en-US" sz="2400" dirty="0" smtClean="0"/>
              <a:t> </a:t>
            </a:r>
            <a:r>
              <a:rPr lang="en-US" sz="2400" dirty="0" err="1" smtClean="0"/>
              <a:t>menuntut</a:t>
            </a:r>
            <a:r>
              <a:rPr lang="en-US" sz="2400" dirty="0" smtClean="0"/>
              <a:t> </a:t>
            </a:r>
            <a:r>
              <a:rPr lang="en-US" sz="2400" dirty="0" err="1" smtClean="0"/>
              <a:t>dilepaskannya</a:t>
            </a:r>
            <a:r>
              <a:rPr lang="en-US" sz="2400" dirty="0" smtClean="0"/>
              <a:t> </a:t>
            </a:r>
            <a:r>
              <a:rPr lang="en-US" sz="2400" dirty="0" err="1" smtClean="0"/>
              <a:t>tanggapan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mutlak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arti</a:t>
            </a:r>
            <a:r>
              <a:rPr lang="en-US" sz="2400" dirty="0" smtClean="0"/>
              <a:t> </a:t>
            </a:r>
            <a:r>
              <a:rPr lang="en-US" sz="2400" dirty="0" err="1" smtClean="0"/>
              <a:t>kedaulatan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US" sz="2400" dirty="0" err="1" smtClean="0"/>
              <a:t>Bila</a:t>
            </a:r>
            <a:r>
              <a:rPr lang="en-US" sz="2400" dirty="0" smtClean="0"/>
              <a:t> </a:t>
            </a:r>
            <a:r>
              <a:rPr lang="en-US" sz="2400" dirty="0" err="1" smtClean="0"/>
              <a:t>dilihat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sepintas</a:t>
            </a:r>
            <a:r>
              <a:rPr lang="en-US" sz="2400" dirty="0" smtClean="0"/>
              <a:t>, </a:t>
            </a:r>
            <a:r>
              <a:rPr lang="en-US" sz="2400" dirty="0" err="1" smtClean="0"/>
              <a:t>dimilikinya</a:t>
            </a:r>
            <a:r>
              <a:rPr lang="en-US" sz="2400" dirty="0" smtClean="0"/>
              <a:t> </a:t>
            </a:r>
            <a:r>
              <a:rPr lang="en-US" sz="2400" dirty="0" err="1" smtClean="0"/>
              <a:t>kekuasaan</a:t>
            </a:r>
            <a:r>
              <a:rPr lang="en-US" sz="2400" dirty="0" smtClean="0"/>
              <a:t> </a:t>
            </a:r>
            <a:r>
              <a:rPr lang="en-US" sz="2400" dirty="0" err="1" smtClean="0"/>
              <a:t>tertinggi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memang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bertentangan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hukum</a:t>
            </a:r>
            <a:r>
              <a:rPr lang="en-US" sz="2400" dirty="0" smtClean="0"/>
              <a:t> </a:t>
            </a:r>
            <a:r>
              <a:rPr lang="en-US" sz="2400" dirty="0" err="1" smtClean="0"/>
              <a:t>internasional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 </a:t>
            </a:r>
            <a:r>
              <a:rPr lang="en-US" sz="2400" dirty="0" err="1" smtClean="0"/>
              <a:t>hukum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mengatur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antar-negara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7091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396FF2B-242B-45EA-8662-5E095CF19D61}"/>
              </a:ext>
            </a:extLst>
          </p:cNvPr>
          <p:cNvSpPr/>
          <p:nvPr/>
        </p:nvSpPr>
        <p:spPr>
          <a:xfrm>
            <a:off x="0" y="4589853"/>
            <a:ext cx="4197928" cy="9005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F90A6CF-FCA7-4F7D-8461-286341537202}"/>
              </a:ext>
            </a:extLst>
          </p:cNvPr>
          <p:cNvSpPr/>
          <p:nvPr/>
        </p:nvSpPr>
        <p:spPr>
          <a:xfrm>
            <a:off x="741736" y="760897"/>
            <a:ext cx="10355174" cy="54681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400"/>
              </a:spcBef>
              <a:buFont typeface="Arial" charset="0"/>
              <a:buChar char="•"/>
            </a:pPr>
            <a:r>
              <a:rPr lang="en-US" altLang="zh-CN" sz="2400" dirty="0" err="1" smtClean="0"/>
              <a:t>Kewajiban</a:t>
            </a:r>
            <a:r>
              <a:rPr lang="en-US" altLang="zh-CN" sz="2400" dirty="0" smtClean="0"/>
              <a:t>–</a:t>
            </a:r>
            <a:r>
              <a:rPr lang="en-US" altLang="zh-CN" sz="2400" dirty="0" err="1" smtClean="0"/>
              <a:t>kewajiban</a:t>
            </a:r>
            <a:r>
              <a:rPr lang="en-US" altLang="zh-CN" sz="2400" dirty="0" smtClean="0"/>
              <a:t> </a:t>
            </a:r>
            <a:r>
              <a:rPr lang="en-US" altLang="zh-CN" sz="2400" dirty="0"/>
              <a:t>yang </a:t>
            </a:r>
            <a:r>
              <a:rPr lang="en-US" altLang="zh-CN" sz="2400" dirty="0" err="1"/>
              <a:t>dapat</a:t>
            </a:r>
            <a:r>
              <a:rPr lang="en-US" altLang="zh-CN" sz="2400" dirty="0"/>
              <a:t> </a:t>
            </a:r>
            <a:r>
              <a:rPr lang="en-US" altLang="zh-CN" sz="2400" dirty="0" err="1"/>
              <a:t>mengikat</a:t>
            </a:r>
            <a:r>
              <a:rPr lang="en-US" altLang="zh-CN" sz="2400" dirty="0"/>
              <a:t> </a:t>
            </a:r>
            <a:r>
              <a:rPr lang="en-US" altLang="zh-CN" sz="2400" dirty="0" err="1"/>
              <a:t>negara</a:t>
            </a:r>
            <a:r>
              <a:rPr lang="en-US" altLang="zh-CN" sz="2400" dirty="0"/>
              <a:t> yang </a:t>
            </a:r>
            <a:r>
              <a:rPr lang="en-US" altLang="zh-CN" sz="2400" dirty="0" err="1"/>
              <a:t>bebas</a:t>
            </a:r>
            <a:r>
              <a:rPr lang="en-US" altLang="zh-CN" sz="2400" dirty="0"/>
              <a:t> </a:t>
            </a:r>
            <a:r>
              <a:rPr lang="en-US" altLang="zh-CN" sz="2400" dirty="0" err="1"/>
              <a:t>dan</a:t>
            </a:r>
            <a:r>
              <a:rPr lang="en-US" altLang="zh-CN" sz="2400" dirty="0"/>
              <a:t> </a:t>
            </a:r>
            <a:r>
              <a:rPr lang="en-US" altLang="zh-CN" sz="2400" dirty="0" err="1" smtClean="0"/>
              <a:t>berdaulat</a:t>
            </a:r>
            <a:r>
              <a:rPr lang="en-US" altLang="zh-CN" sz="2400" dirty="0" smtClean="0"/>
              <a:t> </a:t>
            </a:r>
            <a:r>
              <a:rPr lang="en-US" altLang="zh-CN" sz="2400" dirty="0" err="1" smtClean="0"/>
              <a:t>misalnya</a:t>
            </a:r>
            <a:r>
              <a:rPr lang="en-US" altLang="zh-CN" sz="2400" dirty="0"/>
              <a:t>:</a:t>
            </a:r>
          </a:p>
          <a:p>
            <a:pPr marL="987425" indent="-254000" algn="just">
              <a:spcBef>
                <a:spcPts val="400"/>
              </a:spcBef>
              <a:buAutoNum type="arabicPeriod"/>
            </a:pPr>
            <a:r>
              <a:rPr lang="en-US" altLang="zh-CN" sz="2400" dirty="0" err="1"/>
              <a:t>Kewajiban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untuk</a:t>
            </a:r>
            <a:r>
              <a:rPr lang="en-US" altLang="zh-CN" sz="2400" dirty="0"/>
              <a:t> </a:t>
            </a:r>
            <a:r>
              <a:rPr lang="en-US" altLang="zh-CN" sz="2400" dirty="0" err="1"/>
              <a:t>tidak</a:t>
            </a:r>
            <a:r>
              <a:rPr lang="en-US" altLang="zh-CN" sz="2400" dirty="0"/>
              <a:t> </a:t>
            </a:r>
            <a:r>
              <a:rPr lang="en-US" altLang="zh-CN" sz="2400" dirty="0" err="1"/>
              <a:t>menjalankan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kedaulatannya</a:t>
            </a:r>
            <a:r>
              <a:rPr lang="en-US" altLang="zh-CN" sz="2400" dirty="0"/>
              <a:t> </a:t>
            </a:r>
            <a:r>
              <a:rPr lang="en-US" altLang="zh-CN" sz="2400" dirty="0" err="1"/>
              <a:t>pada</a:t>
            </a:r>
            <a:r>
              <a:rPr lang="en-US" altLang="zh-CN" sz="2400" dirty="0"/>
              <a:t> </a:t>
            </a:r>
            <a:r>
              <a:rPr lang="en-US" altLang="zh-CN" sz="2400" dirty="0" err="1"/>
              <a:t>teritorial</a:t>
            </a:r>
            <a:r>
              <a:rPr lang="en-US" altLang="zh-CN" sz="2400" dirty="0"/>
              <a:t> </a:t>
            </a:r>
            <a:r>
              <a:rPr lang="en-US" altLang="zh-CN" sz="2400" dirty="0" err="1"/>
              <a:t>negara</a:t>
            </a:r>
            <a:r>
              <a:rPr lang="en-US" altLang="zh-CN" sz="2400" dirty="0"/>
              <a:t> lain.</a:t>
            </a:r>
          </a:p>
          <a:p>
            <a:pPr marL="987425" indent="-254000" algn="just">
              <a:spcBef>
                <a:spcPts val="400"/>
              </a:spcBef>
              <a:buAutoNum type="arabicPeriod"/>
            </a:pPr>
            <a:r>
              <a:rPr lang="en-US" altLang="zh-CN" sz="2400" dirty="0" err="1"/>
              <a:t>Kewajiban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untuk</a:t>
            </a:r>
            <a:r>
              <a:rPr lang="en-US" altLang="zh-CN" sz="2400" dirty="0"/>
              <a:t> </a:t>
            </a:r>
            <a:r>
              <a:rPr lang="en-US" altLang="zh-CN" sz="2400" dirty="0" err="1"/>
              <a:t>tidak</a:t>
            </a:r>
            <a:r>
              <a:rPr lang="en-US" altLang="zh-CN" sz="2400" dirty="0"/>
              <a:t> </a:t>
            </a:r>
            <a:r>
              <a:rPr lang="en-US" altLang="zh-CN" sz="2400" dirty="0" err="1"/>
              <a:t>memperkenankan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warga</a:t>
            </a:r>
            <a:r>
              <a:rPr lang="en-US" altLang="zh-CN" sz="2400" dirty="0"/>
              <a:t> </a:t>
            </a:r>
            <a:r>
              <a:rPr lang="en-US" altLang="zh-CN" sz="2400" dirty="0" err="1"/>
              <a:t>negaranya</a:t>
            </a:r>
            <a:r>
              <a:rPr lang="en-US" altLang="zh-CN" sz="2400" dirty="0"/>
              <a:t> </a:t>
            </a:r>
            <a:r>
              <a:rPr lang="en-US" altLang="zh-CN" sz="2400" dirty="0" err="1"/>
              <a:t>melakukan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perbuatan-perbuatan</a:t>
            </a:r>
            <a:r>
              <a:rPr lang="en-US" altLang="zh-CN" sz="2400" dirty="0"/>
              <a:t> yang </a:t>
            </a:r>
            <a:r>
              <a:rPr lang="en-US" altLang="zh-CN" sz="2400" dirty="0" err="1"/>
              <a:t>melanggar</a:t>
            </a:r>
            <a:r>
              <a:rPr lang="en-US" altLang="zh-CN" sz="2400" dirty="0"/>
              <a:t> </a:t>
            </a:r>
            <a:r>
              <a:rPr lang="en-US" altLang="zh-CN" sz="2400" dirty="0" err="1"/>
              <a:t>kebebasan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atau</a:t>
            </a:r>
            <a:r>
              <a:rPr lang="en-US" altLang="zh-CN" sz="2400" dirty="0"/>
              <a:t> </a:t>
            </a:r>
            <a:r>
              <a:rPr lang="en-US" altLang="zh-CN" sz="2400" dirty="0" err="1"/>
              <a:t>supremasi</a:t>
            </a:r>
            <a:r>
              <a:rPr lang="en-US" altLang="zh-CN" sz="2400" dirty="0"/>
              <a:t> </a:t>
            </a:r>
            <a:r>
              <a:rPr lang="en-US" altLang="zh-CN" sz="2400" dirty="0" err="1" smtClean="0"/>
              <a:t>wilayah</a:t>
            </a:r>
            <a:r>
              <a:rPr lang="en-US" altLang="zh-CN" sz="2400" dirty="0" smtClean="0"/>
              <a:t> </a:t>
            </a:r>
            <a:r>
              <a:rPr lang="en-US" altLang="zh-CN" sz="2400" dirty="0" err="1"/>
              <a:t>negara</a:t>
            </a:r>
            <a:r>
              <a:rPr lang="en-US" altLang="zh-CN" sz="2400" dirty="0"/>
              <a:t> lain.</a:t>
            </a:r>
          </a:p>
          <a:p>
            <a:pPr marL="987425" indent="-254000" algn="just">
              <a:spcBef>
                <a:spcPts val="400"/>
              </a:spcBef>
              <a:buAutoNum type="arabicPeriod"/>
            </a:pPr>
            <a:r>
              <a:rPr lang="en-US" altLang="zh-CN" sz="2400" dirty="0" err="1"/>
              <a:t>Kewajiban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untuk</a:t>
            </a:r>
            <a:r>
              <a:rPr lang="en-US" altLang="zh-CN" sz="2400" dirty="0"/>
              <a:t> </a:t>
            </a:r>
            <a:r>
              <a:rPr lang="en-US" altLang="zh-CN" sz="2400" dirty="0" err="1"/>
              <a:t>tidak</a:t>
            </a:r>
            <a:r>
              <a:rPr lang="en-US" altLang="zh-CN" sz="2400" dirty="0"/>
              <a:t> </a:t>
            </a:r>
            <a:r>
              <a:rPr lang="en-US" altLang="zh-CN" sz="2400" dirty="0" err="1"/>
              <a:t>campur</a:t>
            </a:r>
            <a:r>
              <a:rPr lang="en-US" altLang="zh-CN" sz="2400" dirty="0"/>
              <a:t> </a:t>
            </a:r>
            <a:r>
              <a:rPr lang="en-US" altLang="zh-CN" sz="2400" dirty="0" err="1" smtClean="0"/>
              <a:t>tangan</a:t>
            </a:r>
            <a:r>
              <a:rPr lang="en-US" altLang="zh-CN" sz="2400" dirty="0" smtClean="0"/>
              <a:t> </a:t>
            </a:r>
            <a:r>
              <a:rPr lang="en-US" altLang="zh-CN" sz="2400" dirty="0" err="1"/>
              <a:t>dalam</a:t>
            </a:r>
            <a:r>
              <a:rPr lang="en-US" altLang="zh-CN" sz="2400" dirty="0"/>
              <a:t> </a:t>
            </a:r>
            <a:r>
              <a:rPr lang="en-US" altLang="zh-CN" sz="2400" dirty="0" err="1"/>
              <a:t>urusan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dalam</a:t>
            </a:r>
            <a:r>
              <a:rPr lang="en-US" altLang="zh-CN" sz="2400" dirty="0"/>
              <a:t> </a:t>
            </a:r>
            <a:r>
              <a:rPr lang="en-US" altLang="zh-CN" sz="2400" dirty="0" err="1"/>
              <a:t>negeri</a:t>
            </a:r>
            <a:r>
              <a:rPr lang="en-US" altLang="zh-CN" sz="2400" dirty="0"/>
              <a:t> </a:t>
            </a:r>
            <a:r>
              <a:rPr lang="en-US" altLang="zh-CN" sz="2400" dirty="0" err="1"/>
              <a:t>negara</a:t>
            </a:r>
            <a:r>
              <a:rPr lang="en-US" altLang="zh-CN" sz="2400" dirty="0"/>
              <a:t> lain.</a:t>
            </a:r>
          </a:p>
          <a:p>
            <a:pPr marL="342900" indent="-342900" algn="just">
              <a:spcBef>
                <a:spcPts val="400"/>
              </a:spcBef>
              <a:buFont typeface="Arial" charset="0"/>
              <a:buChar char="•"/>
            </a:pPr>
            <a:r>
              <a:rPr lang="en-US" altLang="zh-CN" sz="2400" dirty="0" err="1"/>
              <a:t>Tunduknya</a:t>
            </a:r>
            <a:r>
              <a:rPr lang="en-US" altLang="zh-CN" sz="2400" dirty="0"/>
              <a:t> </a:t>
            </a:r>
            <a:r>
              <a:rPr lang="en-US" altLang="zh-CN" sz="2400" dirty="0" err="1"/>
              <a:t>suatu</a:t>
            </a:r>
            <a:r>
              <a:rPr lang="en-US" altLang="zh-CN" sz="2400" dirty="0"/>
              <a:t> </a:t>
            </a:r>
            <a:r>
              <a:rPr lang="en-US" altLang="zh-CN" sz="2400" dirty="0" err="1"/>
              <a:t>negara</a:t>
            </a:r>
            <a:r>
              <a:rPr lang="en-US" altLang="zh-CN" sz="2400" dirty="0"/>
              <a:t> </a:t>
            </a:r>
            <a:r>
              <a:rPr lang="en-US" altLang="zh-CN" sz="2400" dirty="0" err="1"/>
              <a:t>kepada</a:t>
            </a:r>
            <a:r>
              <a:rPr lang="en-US" altLang="zh-CN" sz="2400" dirty="0"/>
              <a:t> </a:t>
            </a:r>
            <a:r>
              <a:rPr lang="en-US" altLang="zh-CN" sz="2400" dirty="0" err="1"/>
              <a:t>kebutuhan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pergaulan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masyarakat</a:t>
            </a:r>
            <a:r>
              <a:rPr lang="en-US" altLang="zh-CN" sz="2400" dirty="0"/>
              <a:t> </a:t>
            </a:r>
            <a:r>
              <a:rPr lang="en-US" altLang="zh-CN" sz="2400" dirty="0" err="1"/>
              <a:t>internasional</a:t>
            </a:r>
            <a:r>
              <a:rPr lang="en-US" altLang="zh-CN" sz="2400" dirty="0"/>
              <a:t> </a:t>
            </a:r>
            <a:r>
              <a:rPr lang="en-US" altLang="zh-CN" sz="2400" dirty="0" err="1"/>
              <a:t>demikian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merupakan</a:t>
            </a:r>
            <a:r>
              <a:rPr lang="en-US" altLang="zh-CN" sz="2400" dirty="0"/>
              <a:t> </a:t>
            </a:r>
            <a:r>
              <a:rPr lang="en-US" altLang="zh-CN" sz="2400" dirty="0" err="1" smtClean="0"/>
              <a:t>suatu</a:t>
            </a:r>
            <a:r>
              <a:rPr lang="en-US" altLang="zh-CN" sz="2400" dirty="0" smtClean="0"/>
              <a:t> </a:t>
            </a:r>
            <a:r>
              <a:rPr lang="en-US" altLang="zh-CN" sz="2400" dirty="0" err="1"/>
              <a:t>syarat</a:t>
            </a:r>
            <a:r>
              <a:rPr lang="en-US" altLang="zh-CN" sz="2400" dirty="0"/>
              <a:t> </a:t>
            </a:r>
            <a:r>
              <a:rPr lang="en-US" altLang="zh-CN" sz="2400" dirty="0" err="1"/>
              <a:t>mutlak</a:t>
            </a:r>
            <a:r>
              <a:rPr lang="en-US" altLang="zh-CN" sz="2400" dirty="0"/>
              <a:t> </a:t>
            </a:r>
            <a:r>
              <a:rPr lang="en-US" altLang="zh-CN" sz="2400" dirty="0" err="1"/>
              <a:t>bagi</a:t>
            </a:r>
            <a:r>
              <a:rPr lang="en-US" altLang="zh-CN" sz="2400" dirty="0"/>
              <a:t> </a:t>
            </a:r>
            <a:r>
              <a:rPr lang="en-US" altLang="zh-CN" sz="2400" dirty="0" err="1"/>
              <a:t>terciptanya</a:t>
            </a:r>
            <a:r>
              <a:rPr lang="en-US" altLang="zh-CN" sz="2400" dirty="0"/>
              <a:t> </a:t>
            </a:r>
            <a:r>
              <a:rPr lang="en-US" altLang="zh-CN" sz="2400" dirty="0" err="1" smtClean="0"/>
              <a:t>suatu</a:t>
            </a:r>
            <a:r>
              <a:rPr lang="en-US" altLang="zh-CN" sz="2400" dirty="0" smtClean="0"/>
              <a:t> </a:t>
            </a:r>
            <a:r>
              <a:rPr lang="en-US" altLang="zh-CN" sz="2400" dirty="0" err="1"/>
              <a:t>masyarakat</a:t>
            </a:r>
            <a:r>
              <a:rPr lang="en-US" altLang="zh-CN" sz="2400" dirty="0"/>
              <a:t> </a:t>
            </a:r>
            <a:r>
              <a:rPr lang="en-US" altLang="zh-CN" sz="2400" dirty="0" err="1"/>
              <a:t>internasional</a:t>
            </a:r>
            <a:r>
              <a:rPr lang="en-US" altLang="zh-CN" sz="2400" dirty="0"/>
              <a:t> yang </a:t>
            </a:r>
            <a:r>
              <a:rPr lang="en-US" altLang="zh-CN" sz="2400" dirty="0" err="1"/>
              <a:t>teratur</a:t>
            </a:r>
            <a:r>
              <a:rPr lang="en-US" altLang="zh-CN" sz="2400" dirty="0"/>
              <a:t>. </a:t>
            </a:r>
            <a:r>
              <a:rPr lang="en-US" altLang="zh-CN" sz="2400" dirty="0" err="1"/>
              <a:t>Terciptanya</a:t>
            </a:r>
            <a:r>
              <a:rPr lang="en-US" altLang="zh-CN" sz="2400" dirty="0"/>
              <a:t> </a:t>
            </a:r>
            <a:r>
              <a:rPr lang="en-US" altLang="zh-CN" sz="2400" dirty="0" err="1"/>
              <a:t>suatu</a:t>
            </a:r>
            <a:r>
              <a:rPr lang="en-US" altLang="zh-CN" sz="2400" dirty="0"/>
              <a:t> </a:t>
            </a:r>
            <a:r>
              <a:rPr lang="en-US" altLang="zh-CN" sz="2400" dirty="0" err="1"/>
              <a:t>masyarakat</a:t>
            </a:r>
            <a:r>
              <a:rPr lang="en-US" altLang="zh-CN" sz="2400" dirty="0"/>
              <a:t> </a:t>
            </a:r>
            <a:r>
              <a:rPr lang="en-US" altLang="zh-CN" sz="2400" dirty="0" err="1"/>
              <a:t>internasional</a:t>
            </a:r>
            <a:r>
              <a:rPr lang="en-US" altLang="zh-CN" sz="2400" dirty="0"/>
              <a:t> yang </a:t>
            </a:r>
            <a:r>
              <a:rPr lang="en-US" altLang="zh-CN" sz="2400" dirty="0" err="1"/>
              <a:t>teratur</a:t>
            </a:r>
            <a:r>
              <a:rPr lang="en-US" altLang="zh-CN" sz="2400" dirty="0"/>
              <a:t> </a:t>
            </a:r>
            <a:r>
              <a:rPr lang="en-US" altLang="zh-CN" sz="2400" dirty="0" err="1"/>
              <a:t>demikian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hanya</a:t>
            </a:r>
            <a:r>
              <a:rPr lang="en-US" altLang="zh-CN" sz="2400" dirty="0"/>
              <a:t> </a:t>
            </a:r>
            <a:r>
              <a:rPr lang="en-US" altLang="zh-CN" sz="2400" dirty="0" err="1"/>
              <a:t>mungkin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terwujud</a:t>
            </a:r>
            <a:r>
              <a:rPr lang="en-US" altLang="zh-CN" sz="2400" dirty="0"/>
              <a:t> </a:t>
            </a:r>
            <a:r>
              <a:rPr lang="en-US" altLang="zh-CN" sz="2400" dirty="0" err="1"/>
              <a:t>dengan</a:t>
            </a:r>
            <a:r>
              <a:rPr lang="en-US" altLang="zh-CN" sz="2400" dirty="0"/>
              <a:t> </a:t>
            </a:r>
            <a:r>
              <a:rPr lang="en-US" altLang="zh-CN" sz="2400" dirty="0" err="1"/>
              <a:t>adanya</a:t>
            </a:r>
            <a:r>
              <a:rPr lang="en-US" altLang="zh-CN" sz="2400" dirty="0"/>
              <a:t> </a:t>
            </a:r>
            <a:r>
              <a:rPr lang="en-US" altLang="zh-CN" sz="2400" dirty="0" err="1"/>
              <a:t>hukum</a:t>
            </a:r>
            <a:r>
              <a:rPr lang="en-US" altLang="zh-CN" sz="2400" dirty="0"/>
              <a:t> </a:t>
            </a:r>
            <a:r>
              <a:rPr lang="en-US" altLang="zh-CN" sz="2400" dirty="0" err="1"/>
              <a:t>internasional</a:t>
            </a:r>
            <a:r>
              <a:rPr lang="en-US" altLang="zh-CN" sz="2400" dirty="0"/>
              <a:t>.</a:t>
            </a:r>
            <a:endParaRPr lang="es-E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386393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187" y="614149"/>
            <a:ext cx="11873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B. </a:t>
            </a:r>
            <a:r>
              <a:rPr lang="en-US" sz="3200" b="1" dirty="0" err="1" smtClean="0"/>
              <a:t>Perkembangan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Arti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Kedaulatan</a:t>
            </a:r>
            <a:r>
              <a:rPr lang="en-US" sz="3200" b="1" dirty="0" smtClean="0"/>
              <a:t> Negara </a:t>
            </a:r>
            <a:r>
              <a:rPr lang="en-US" sz="3200" b="1" dirty="0" err="1" smtClean="0"/>
              <a:t>dalam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Praktik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Internasional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10333" y="1943314"/>
            <a:ext cx="9576667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Sovereign </a:t>
            </a:r>
            <a:r>
              <a:rPr lang="en-US" sz="2400" b="1" dirty="0" smtClean="0"/>
              <a:t>Immunity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US" sz="2400" dirty="0" err="1" smtClean="0"/>
              <a:t>Perlindungan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bentuk</a:t>
            </a:r>
            <a:r>
              <a:rPr lang="en-US" sz="2400" dirty="0" smtClean="0"/>
              <a:t> </a:t>
            </a:r>
            <a:r>
              <a:rPr lang="en-US" sz="2400" dirty="0" err="1" smtClean="0"/>
              <a:t>imunitas</a:t>
            </a:r>
            <a:r>
              <a:rPr lang="en-US" sz="2400" dirty="0" smtClean="0"/>
              <a:t> </a:t>
            </a:r>
            <a:r>
              <a:rPr lang="en-US" sz="2400" dirty="0" err="1" smtClean="0"/>
              <a:t>kedaulatannya</a:t>
            </a:r>
            <a:r>
              <a:rPr lang="en-US" sz="2400" dirty="0" smtClean="0"/>
              <a:t> </a:t>
            </a:r>
            <a:r>
              <a:rPr lang="en-US" sz="2400" dirty="0" err="1" smtClean="0"/>
              <a:t>hanya</a:t>
            </a:r>
            <a:r>
              <a:rPr lang="en-US" sz="2400" dirty="0" smtClean="0"/>
              <a:t> </a:t>
            </a:r>
            <a:r>
              <a:rPr lang="en-US" sz="2400" dirty="0" err="1" smtClean="0"/>
              <a:t>diberikan</a:t>
            </a:r>
            <a:r>
              <a:rPr lang="en-US" sz="2400" dirty="0" smtClean="0"/>
              <a:t> </a:t>
            </a:r>
            <a:r>
              <a:rPr lang="en-US" sz="2400" dirty="0" err="1" smtClean="0"/>
              <a:t>apabila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 </a:t>
            </a:r>
            <a:r>
              <a:rPr lang="en-US" sz="2400" dirty="0" err="1" smtClean="0"/>
              <a:t>bersangkutan</a:t>
            </a:r>
            <a:r>
              <a:rPr lang="en-US" sz="2400" dirty="0" smtClean="0"/>
              <a:t>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bertindak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kualitasnya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(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kesatuan</a:t>
            </a:r>
            <a:r>
              <a:rPr lang="en-US" sz="2400" dirty="0" smtClean="0"/>
              <a:t> </a:t>
            </a:r>
            <a:r>
              <a:rPr lang="en-US" sz="2400" dirty="0" err="1" smtClean="0"/>
              <a:t>politis</a:t>
            </a:r>
            <a:r>
              <a:rPr lang="en-US" sz="2400" dirty="0" smtClean="0"/>
              <a:t>).</a:t>
            </a:r>
          </a:p>
          <a:p>
            <a:pPr marL="342900" indent="-342900" algn="just">
              <a:buFont typeface="Arial" charset="0"/>
              <a:buChar char="•"/>
            </a:pPr>
            <a:endParaRPr lang="en-US" sz="2400" dirty="0"/>
          </a:p>
          <a:p>
            <a:pPr marL="342900" indent="-342900" algn="just">
              <a:buFont typeface="Arial" charset="0"/>
              <a:buChar char="•"/>
            </a:pP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keadaan</a:t>
            </a:r>
            <a:r>
              <a:rPr lang="en-US" sz="2400" dirty="0" smtClean="0"/>
              <a:t> </a:t>
            </a:r>
            <a:r>
              <a:rPr lang="en-US" sz="2400" dirty="0" err="1" smtClean="0"/>
              <a:t>inilah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asing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kepentingan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nasional</a:t>
            </a:r>
            <a:r>
              <a:rPr lang="en-US" sz="2400" dirty="0" smtClean="0"/>
              <a:t> </a:t>
            </a:r>
            <a:r>
              <a:rPr lang="en-US" sz="2400" dirty="0" err="1" smtClean="0"/>
              <a:t>apabila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nasional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berada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status “</a:t>
            </a:r>
            <a:r>
              <a:rPr lang="en-US" sz="2400" dirty="0" err="1" smtClean="0"/>
              <a:t>iure</a:t>
            </a:r>
            <a:r>
              <a:rPr lang="en-US" sz="2400" dirty="0" smtClean="0"/>
              <a:t> </a:t>
            </a:r>
            <a:r>
              <a:rPr lang="en-US" sz="2400" dirty="0" err="1" smtClean="0"/>
              <a:t>gestionis</a:t>
            </a:r>
            <a:r>
              <a:rPr lang="en-US" sz="2400" dirty="0" smtClean="0"/>
              <a:t>” </a:t>
            </a:r>
            <a:r>
              <a:rPr lang="en-US" sz="2400" dirty="0" err="1" smtClean="0"/>
              <a:t>yaitu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pedagang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i="1" dirty="0" smtClean="0"/>
              <a:t>commercial act.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897080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5850" y="998645"/>
            <a:ext cx="6657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Act </a:t>
            </a:r>
            <a:r>
              <a:rPr lang="en-US" sz="2400" b="1" i="1" dirty="0" smtClean="0"/>
              <a:t>of </a:t>
            </a:r>
            <a:r>
              <a:rPr lang="en-US" sz="2400" b="1" i="1" dirty="0" smtClean="0"/>
              <a:t>State Doctrine </a:t>
            </a:r>
            <a:r>
              <a:rPr lang="en-US" sz="2400" b="1" dirty="0" err="1" smtClean="0"/>
              <a:t>Sebagai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Secondary Immunity</a:t>
            </a:r>
            <a:endParaRPr lang="en-US" sz="24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709684" y="1460310"/>
            <a:ext cx="10658901" cy="48936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en-US" sz="2400" dirty="0" err="1" smtClean="0"/>
              <a:t>Menurut</a:t>
            </a:r>
            <a:r>
              <a:rPr lang="en-US" sz="2400" dirty="0" smtClean="0"/>
              <a:t> </a:t>
            </a:r>
            <a:r>
              <a:rPr lang="en-US" sz="2400" dirty="0" err="1" smtClean="0"/>
              <a:t>Doktrin</a:t>
            </a:r>
            <a:r>
              <a:rPr lang="en-US" sz="2400" dirty="0" smtClean="0"/>
              <a:t> </a:t>
            </a:r>
            <a:r>
              <a:rPr lang="en-US" sz="2400" dirty="0" err="1" smtClean="0"/>
              <a:t>klasik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i="1" dirty="0" smtClean="0"/>
              <a:t>act of state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tindakan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 </a:t>
            </a:r>
            <a:r>
              <a:rPr lang="en-US" sz="2400" dirty="0" err="1" smtClean="0"/>
              <a:t>pemerintah</a:t>
            </a:r>
            <a:r>
              <a:rPr lang="en-US" sz="2400" dirty="0" smtClean="0"/>
              <a:t> yang </a:t>
            </a:r>
            <a:r>
              <a:rPr lang="en-US" sz="2400" dirty="0" err="1" smtClean="0"/>
              <a:t>sah</a:t>
            </a:r>
            <a:r>
              <a:rPr lang="en-US" sz="2400" dirty="0" smtClean="0"/>
              <a:t>,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diuji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hakim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.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berdaulat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menghormati</a:t>
            </a:r>
            <a:r>
              <a:rPr lang="en-US" sz="2400" dirty="0" smtClean="0"/>
              <a:t> </a:t>
            </a:r>
            <a:r>
              <a:rPr lang="en-US" sz="2400" dirty="0" err="1" smtClean="0"/>
              <a:t>kemerdekaan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berdaulat</a:t>
            </a:r>
            <a:r>
              <a:rPr lang="en-US" sz="2400" dirty="0" smtClean="0"/>
              <a:t> </a:t>
            </a:r>
            <a:r>
              <a:rPr lang="en-US" sz="2400" dirty="0" err="1" smtClean="0"/>
              <a:t>lainnya</a:t>
            </a:r>
            <a:r>
              <a:rPr lang="en-US" sz="2400" dirty="0" smtClean="0"/>
              <a:t>. </a:t>
            </a:r>
            <a:r>
              <a:rPr lang="en-US" sz="2400" dirty="0" err="1" smtClean="0"/>
              <a:t>Pengadilan-pengadilan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smtClean="0"/>
              <a:t>hakim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mengadili</a:t>
            </a:r>
            <a:r>
              <a:rPr lang="en-US" sz="2400" dirty="0" smtClean="0"/>
              <a:t> </a:t>
            </a:r>
            <a:r>
              <a:rPr lang="en-US" sz="2400" dirty="0" err="1" smtClean="0"/>
              <a:t>perbuatan</a:t>
            </a:r>
            <a:r>
              <a:rPr lang="en-US" sz="2400" dirty="0" smtClean="0"/>
              <a:t> </a:t>
            </a:r>
            <a:r>
              <a:rPr lang="en-US" sz="2400" dirty="0" err="1" smtClean="0"/>
              <a:t>pemerintah</a:t>
            </a:r>
            <a:r>
              <a:rPr lang="en-US" sz="2400" dirty="0" smtClean="0"/>
              <a:t> lain yang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di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wilayah</a:t>
            </a:r>
            <a:r>
              <a:rPr lang="en-US" sz="2400" dirty="0" smtClean="0"/>
              <a:t> </a:t>
            </a:r>
            <a:r>
              <a:rPr lang="en-US" sz="2400" dirty="0" err="1" smtClean="0"/>
              <a:t>negaranya</a:t>
            </a:r>
            <a:r>
              <a:rPr lang="en-US" sz="2400" dirty="0" smtClean="0"/>
              <a:t> </a:t>
            </a:r>
            <a:r>
              <a:rPr lang="en-US" sz="2400" dirty="0" err="1" smtClean="0"/>
              <a:t>sendiri</a:t>
            </a:r>
            <a:r>
              <a:rPr lang="en-US" sz="2400" dirty="0" smtClean="0"/>
              <a:t>. Cara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memperoleh</a:t>
            </a:r>
            <a:r>
              <a:rPr lang="en-US" sz="2400" dirty="0" smtClean="0"/>
              <a:t> </a:t>
            </a:r>
            <a:r>
              <a:rPr lang="en-US" sz="2400" dirty="0" err="1" smtClean="0"/>
              <a:t>perbaikan</a:t>
            </a:r>
            <a:r>
              <a:rPr lang="en-US" sz="2400" dirty="0" smtClean="0"/>
              <a:t> </a:t>
            </a:r>
            <a:r>
              <a:rPr lang="en-US" sz="2400" dirty="0" err="1" smtClean="0"/>
              <a:t>atas</a:t>
            </a:r>
            <a:r>
              <a:rPr lang="en-US" sz="2400" dirty="0" smtClean="0"/>
              <a:t> </a:t>
            </a:r>
            <a:r>
              <a:rPr lang="en-US" sz="2400" dirty="0" err="1" smtClean="0"/>
              <a:t>perbuatan-perbuatan</a:t>
            </a:r>
            <a:r>
              <a:rPr lang="en-US" sz="2400" dirty="0" smtClean="0"/>
              <a:t> </a:t>
            </a:r>
            <a:r>
              <a:rPr lang="en-US" sz="2400" dirty="0" err="1" smtClean="0"/>
              <a:t>bersangkutan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disalurkan</a:t>
            </a:r>
            <a:r>
              <a:rPr lang="en-US" sz="2400" dirty="0" smtClean="0"/>
              <a:t> </a:t>
            </a:r>
            <a:r>
              <a:rPr lang="en-US" sz="2400" dirty="0" err="1" smtClean="0"/>
              <a:t>melalui</a:t>
            </a:r>
            <a:r>
              <a:rPr lang="en-US" sz="2400" dirty="0" smtClean="0"/>
              <a:t> </a:t>
            </a:r>
            <a:r>
              <a:rPr lang="en-US" sz="2400" dirty="0" err="1" smtClean="0"/>
              <a:t>kekuasaan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 </a:t>
            </a:r>
            <a:r>
              <a:rPr lang="en-US" sz="2400" dirty="0" err="1" smtClean="0"/>
              <a:t>sendiri</a:t>
            </a:r>
            <a:r>
              <a:rPr lang="en-US" sz="2400" dirty="0" smtClean="0"/>
              <a:t>.</a:t>
            </a:r>
          </a:p>
          <a:p>
            <a:pPr marL="342900" indent="-342900" algn="just">
              <a:buFont typeface="Arial" charset="0"/>
              <a:buChar char="•"/>
            </a:pPr>
            <a:endParaRPr lang="en-US" sz="2400" dirty="0"/>
          </a:p>
          <a:p>
            <a:pPr marL="342900" indent="-342900" algn="just">
              <a:buFont typeface="Arial" charset="0"/>
              <a:buChar char="•"/>
            </a:pPr>
            <a:r>
              <a:rPr lang="en-US" sz="2400" dirty="0" smtClean="0"/>
              <a:t>Dari </a:t>
            </a:r>
            <a:r>
              <a:rPr lang="en-US" sz="2400" dirty="0" err="1" smtClean="0"/>
              <a:t>perkara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disimpulkan</a:t>
            </a:r>
            <a:r>
              <a:rPr lang="en-US" sz="2400" dirty="0" smtClean="0"/>
              <a:t> </a:t>
            </a:r>
            <a:r>
              <a:rPr lang="en-US" sz="2400" dirty="0" err="1" smtClean="0"/>
              <a:t>bahwa</a:t>
            </a:r>
            <a:r>
              <a:rPr lang="en-US" sz="2400" dirty="0" smtClean="0"/>
              <a:t> </a:t>
            </a:r>
            <a:r>
              <a:rPr lang="en-US" sz="2400" dirty="0" smtClean="0"/>
              <a:t>absolute </a:t>
            </a:r>
            <a:r>
              <a:rPr lang="en-US" sz="2400" dirty="0" smtClean="0"/>
              <a:t>immunity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diterapkan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i="1" dirty="0" smtClean="0"/>
              <a:t>act </a:t>
            </a:r>
            <a:r>
              <a:rPr lang="en-US" sz="2400" i="1" dirty="0" smtClean="0"/>
              <a:t>of state doctrine </a:t>
            </a:r>
            <a:r>
              <a:rPr lang="en-US" sz="2400" dirty="0" smtClean="0"/>
              <a:t> </a:t>
            </a:r>
            <a:r>
              <a:rPr lang="en-US" sz="2400" dirty="0" err="1" smtClean="0"/>
              <a:t>tetap</a:t>
            </a:r>
            <a:r>
              <a:rPr lang="en-US" sz="2400" dirty="0" smtClean="0"/>
              <a:t> </a:t>
            </a:r>
            <a:r>
              <a:rPr lang="en-US" sz="2400" dirty="0" err="1" smtClean="0"/>
              <a:t>dipakai</a:t>
            </a:r>
            <a:r>
              <a:rPr lang="en-US" sz="2400" dirty="0" smtClean="0"/>
              <a:t>. </a:t>
            </a:r>
            <a:r>
              <a:rPr lang="en-US" sz="2400" dirty="0" err="1" smtClean="0"/>
              <a:t>Prinsip</a:t>
            </a:r>
            <a:r>
              <a:rPr lang="en-US" sz="2400" dirty="0" smtClean="0"/>
              <a:t> </a:t>
            </a:r>
            <a:r>
              <a:rPr lang="en-US" sz="2400" i="1" dirty="0" smtClean="0"/>
              <a:t>act of state doctrine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ekspresi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selalu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diajukan</a:t>
            </a:r>
            <a:r>
              <a:rPr lang="en-US" sz="2400" dirty="0" smtClean="0"/>
              <a:t> </a:t>
            </a:r>
            <a:r>
              <a:rPr lang="en-US" sz="2400" dirty="0" err="1" smtClean="0"/>
              <a:t>apabila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dipanggil</a:t>
            </a:r>
            <a:r>
              <a:rPr lang="en-US" sz="2400" dirty="0" smtClean="0"/>
              <a:t> </a:t>
            </a:r>
            <a:r>
              <a:rPr lang="en-US" sz="2400" dirty="0" smtClean="0"/>
              <a:t>di </a:t>
            </a:r>
            <a:r>
              <a:rPr lang="en-US" sz="2400" dirty="0" err="1" smtClean="0"/>
              <a:t>hadapan</a:t>
            </a:r>
            <a:r>
              <a:rPr lang="en-US" sz="2400" dirty="0" smtClean="0"/>
              <a:t> forum </a:t>
            </a:r>
            <a:r>
              <a:rPr lang="en-US" sz="2400" dirty="0" err="1" smtClean="0"/>
              <a:t>pengadilan</a:t>
            </a:r>
            <a:r>
              <a:rPr lang="en-US" sz="2400" dirty="0" smtClean="0"/>
              <a:t> </a:t>
            </a:r>
            <a:r>
              <a:rPr lang="en-US" sz="2400" dirty="0" err="1" smtClean="0"/>
              <a:t>asing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pembelaan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perbuatan-perbuatan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dilakukannya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198787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40FECB8-D2F5-43EA-8012-9E2C07F49D25}"/>
              </a:ext>
            </a:extLst>
          </p:cNvPr>
          <p:cNvSpPr/>
          <p:nvPr/>
        </p:nvSpPr>
        <p:spPr>
          <a:xfrm>
            <a:off x="1704108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45C5BCD4-C987-442F-8864-993AFC2B849E}"/>
              </a:ext>
            </a:extLst>
          </p:cNvPr>
          <p:cNvSpPr/>
          <p:nvPr/>
        </p:nvSpPr>
        <p:spPr>
          <a:xfrm>
            <a:off x="5458690" y="1463409"/>
            <a:ext cx="1274618" cy="12746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39">
            <a:extLst>
              <a:ext uri="{FF2B5EF4-FFF2-40B4-BE49-F238E27FC236}">
                <a16:creationId xmlns:a16="http://schemas.microsoft.com/office/drawing/2014/main" xmlns="" id="{CA149A54-3F94-4736-94E9-033C93527CB9}"/>
              </a:ext>
            </a:extLst>
          </p:cNvPr>
          <p:cNvSpPr>
            <a:spLocks/>
          </p:cNvSpPr>
          <p:nvPr/>
        </p:nvSpPr>
        <p:spPr bwMode="auto">
          <a:xfrm>
            <a:off x="5688115" y="1690743"/>
            <a:ext cx="815770" cy="830784"/>
          </a:xfrm>
          <a:custGeom>
            <a:avLst/>
            <a:gdLst>
              <a:gd name="T0" fmla="+- 0 10846 93"/>
              <a:gd name="T1" fmla="*/ T0 w 21507"/>
              <a:gd name="T2" fmla="*/ 10754 h 21509"/>
              <a:gd name="T3" fmla="+- 0 10846 93"/>
              <a:gd name="T4" fmla="*/ T3 w 21507"/>
              <a:gd name="T5" fmla="*/ 10754 h 21509"/>
              <a:gd name="T6" fmla="+- 0 10846 93"/>
              <a:gd name="T7" fmla="*/ T6 w 21507"/>
              <a:gd name="T8" fmla="*/ 10754 h 21509"/>
              <a:gd name="T9" fmla="+- 0 10846 93"/>
              <a:gd name="T10" fmla="*/ T9 w 21507"/>
              <a:gd name="T11" fmla="*/ 10754 h 21509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07" h="21509">
                <a:moveTo>
                  <a:pt x="4020" y="0"/>
                </a:moveTo>
                <a:lnTo>
                  <a:pt x="5568" y="2756"/>
                </a:lnTo>
                <a:lnTo>
                  <a:pt x="4020" y="5335"/>
                </a:lnTo>
                <a:lnTo>
                  <a:pt x="6503" y="3745"/>
                </a:lnTo>
                <a:lnTo>
                  <a:pt x="9058" y="5335"/>
                </a:lnTo>
                <a:lnTo>
                  <a:pt x="7690" y="2756"/>
                </a:lnTo>
                <a:lnTo>
                  <a:pt x="9058" y="0"/>
                </a:lnTo>
                <a:lnTo>
                  <a:pt x="6503" y="1555"/>
                </a:lnTo>
                <a:lnTo>
                  <a:pt x="4020" y="0"/>
                </a:lnTo>
                <a:close/>
                <a:moveTo>
                  <a:pt x="16470" y="0"/>
                </a:moveTo>
                <a:lnTo>
                  <a:pt x="17837" y="2756"/>
                </a:lnTo>
                <a:lnTo>
                  <a:pt x="16470" y="5335"/>
                </a:lnTo>
                <a:lnTo>
                  <a:pt x="18952" y="3745"/>
                </a:lnTo>
                <a:lnTo>
                  <a:pt x="21507" y="5335"/>
                </a:lnTo>
                <a:lnTo>
                  <a:pt x="20140" y="2756"/>
                </a:lnTo>
                <a:lnTo>
                  <a:pt x="21507" y="0"/>
                </a:lnTo>
                <a:lnTo>
                  <a:pt x="18952" y="1555"/>
                </a:lnTo>
                <a:lnTo>
                  <a:pt x="16470" y="0"/>
                </a:lnTo>
                <a:close/>
                <a:moveTo>
                  <a:pt x="13124" y="5088"/>
                </a:moveTo>
                <a:cubicBezTo>
                  <a:pt x="12874" y="5088"/>
                  <a:pt x="12662" y="5201"/>
                  <a:pt x="12476" y="5406"/>
                </a:cubicBezTo>
                <a:lnTo>
                  <a:pt x="278" y="17313"/>
                </a:lnTo>
                <a:cubicBezTo>
                  <a:pt x="-93" y="17724"/>
                  <a:pt x="-93" y="18503"/>
                  <a:pt x="278" y="18868"/>
                </a:cubicBezTo>
                <a:lnTo>
                  <a:pt x="2725" y="21235"/>
                </a:lnTo>
                <a:cubicBezTo>
                  <a:pt x="3097" y="21600"/>
                  <a:pt x="3675" y="21600"/>
                  <a:pt x="4092" y="21235"/>
                </a:cubicBezTo>
                <a:lnTo>
                  <a:pt x="16218" y="9328"/>
                </a:lnTo>
                <a:cubicBezTo>
                  <a:pt x="16821" y="8735"/>
                  <a:pt x="16821" y="8148"/>
                  <a:pt x="16218" y="7738"/>
                </a:cubicBezTo>
                <a:lnTo>
                  <a:pt x="13843" y="5406"/>
                </a:lnTo>
                <a:cubicBezTo>
                  <a:pt x="13634" y="5201"/>
                  <a:pt x="13373" y="5088"/>
                  <a:pt x="13124" y="5088"/>
                </a:cubicBezTo>
                <a:close/>
                <a:moveTo>
                  <a:pt x="13052" y="6360"/>
                </a:moveTo>
                <a:lnTo>
                  <a:pt x="15246" y="8515"/>
                </a:lnTo>
                <a:lnTo>
                  <a:pt x="12836" y="11059"/>
                </a:lnTo>
                <a:lnTo>
                  <a:pt x="10641" y="8904"/>
                </a:lnTo>
                <a:lnTo>
                  <a:pt x="13052" y="6360"/>
                </a:lnTo>
                <a:close/>
                <a:moveTo>
                  <a:pt x="16470" y="12225"/>
                </a:moveTo>
                <a:lnTo>
                  <a:pt x="17837" y="14663"/>
                </a:lnTo>
                <a:lnTo>
                  <a:pt x="16470" y="17172"/>
                </a:lnTo>
                <a:lnTo>
                  <a:pt x="18952" y="15829"/>
                </a:lnTo>
                <a:lnTo>
                  <a:pt x="21507" y="17172"/>
                </a:lnTo>
                <a:lnTo>
                  <a:pt x="20140" y="14663"/>
                </a:lnTo>
                <a:lnTo>
                  <a:pt x="21507" y="12225"/>
                </a:lnTo>
                <a:lnTo>
                  <a:pt x="18952" y="13745"/>
                </a:lnTo>
                <a:lnTo>
                  <a:pt x="16470" y="122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22860" rIns="22860" anchor="ctr"/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4572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9144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13716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18288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defTabSz="457200"/>
            <a:endParaRPr lang="ar-IQ" sz="900" b="0" dirty="0">
              <a:latin typeface="+mj-lt"/>
              <a:ea typeface="Roboto Regular" charset="0"/>
              <a:cs typeface="Roboto Regular" charset="0"/>
              <a:sym typeface="Roboto Regular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0EE30DA-7BFD-48C2-BBCB-D8837946DB74}"/>
              </a:ext>
            </a:extLst>
          </p:cNvPr>
          <p:cNvSpPr txBox="1"/>
          <p:nvPr/>
        </p:nvSpPr>
        <p:spPr>
          <a:xfrm>
            <a:off x="1704106" y="3256629"/>
            <a:ext cx="8783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FrankRuehl" panose="020E0503060101010101" pitchFamily="34" charset="-79"/>
                <a:cs typeface="FrankRuehl" panose="020E0503060101010101" pitchFamily="34" charset="-79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768713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40FECB8-D2F5-43EA-8012-9E2C07F49D25}"/>
              </a:ext>
            </a:extLst>
          </p:cNvPr>
          <p:cNvSpPr/>
          <p:nvPr/>
        </p:nvSpPr>
        <p:spPr>
          <a:xfrm>
            <a:off x="1704108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0EE30DA-7BFD-48C2-BBCB-D8837946DB74}"/>
              </a:ext>
            </a:extLst>
          </p:cNvPr>
          <p:cNvSpPr txBox="1"/>
          <p:nvPr/>
        </p:nvSpPr>
        <p:spPr>
          <a:xfrm>
            <a:off x="1704106" y="1632517"/>
            <a:ext cx="8783786" cy="1077218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cs typeface="FrankRuehl" panose="020E0503060101010101" pitchFamily="34" charset="-79"/>
              </a:rPr>
              <a:t>DOKTRIN KEDAULATAN DALAM PELAKSANAAN KERJASAMA INTERNASIONAL</a:t>
            </a:r>
            <a:endParaRPr lang="en-US" sz="3200" b="1" dirty="0">
              <a:cs typeface="FrankRuehl" panose="020E0503060101010101" pitchFamily="34" charset="-79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130111" y="3112907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smtClean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 smtClean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52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57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D8D8"/>
      </a:accent1>
      <a:accent2>
        <a:srgbClr val="BFBFBF"/>
      </a:accent2>
      <a:accent3>
        <a:srgbClr val="A5A5A5"/>
      </a:accent3>
      <a:accent4>
        <a:srgbClr val="85C0FB"/>
      </a:accent4>
      <a:accent5>
        <a:srgbClr val="A5A5A5"/>
      </a:accent5>
      <a:accent6>
        <a:srgbClr val="BFBFBF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556</Words>
  <Application>Microsoft Macintosh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Calibri</vt:lpstr>
      <vt:lpstr>Calibri Light</vt:lpstr>
      <vt:lpstr>FrankRuehl</vt:lpstr>
      <vt:lpstr>Lato Light</vt:lpstr>
      <vt:lpstr>Roboto Regular</vt:lpstr>
      <vt:lpstr>Tahoma</vt:lpstr>
      <vt:lpstr>等线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Riyan</dc:creator>
  <cp:lastModifiedBy>Bhayu Rhama</cp:lastModifiedBy>
  <cp:revision>58</cp:revision>
  <dcterms:created xsi:type="dcterms:W3CDTF">2019-01-16T10:52:56Z</dcterms:created>
  <dcterms:modified xsi:type="dcterms:W3CDTF">2020-09-27T00:45:16Z</dcterms:modified>
</cp:coreProperties>
</file>