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262" r:id="rId10"/>
    <p:sldId id="11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1" d="100"/>
          <a:sy n="81" d="100"/>
        </p:scale>
        <p:origin x="12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4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2" r:id="rId4"/>
    <p:sldLayoutId id="2147483663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810488" y="2705725"/>
            <a:ext cx="6571031" cy="144655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Baskerville Old Face" pitchFamily="18" charset="0"/>
              </a:rPr>
              <a:t>PEKERJAAN</a:t>
            </a:r>
            <a:endParaRPr lang="en-US" sz="88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EF97DEF9-EEEA-4F16-BE86-D1E5F2765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180344"/>
            <a:ext cx="5867400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271464" y="0"/>
            <a:ext cx="6552728" cy="8367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>
                <a:solidFill>
                  <a:schemeClr val="bg1"/>
                </a:solidFill>
              </a:rPr>
              <a:t>Manajemen SDM dan Pekerjaan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10062" y="1196752"/>
            <a:ext cx="45365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Persoalan Pekerjaan dan Pendekatan SDM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526090"/>
              </p:ext>
            </p:extLst>
          </p:nvPr>
        </p:nvGraphicFramePr>
        <p:xfrm>
          <a:off x="191344" y="1916832"/>
          <a:ext cx="8712968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73"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PERSOALAN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PENDEKATAN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052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Membagi</a:t>
                      </a:r>
                      <a:r>
                        <a:rPr lang="id-ID" baseline="0" dirty="0"/>
                        <a:t> kerja organisasi menjadi beberapa tugas.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Meningkatkan pekerjaan yang sudah ada untuk orang-orang dan produktivitas.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Menggunakan masukan-masukan atau usaha kelompok dalam pekerjaan-pekerjaan tertentu.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Menyebutkan apa yang dilakukan oleh orang-orang dalam pekerjaan tertentu pada saat ini.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Mencatat tugas pekerjaan dan karakteristik-karakteristik dan orang yang melakukan pekerjaan tersebut.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Analisis</a:t>
                      </a:r>
                      <a:r>
                        <a:rPr lang="id-ID" baseline="0" dirty="0"/>
                        <a:t> pekerjaan dan penyusunan ulang pekerjaan.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Rancangan-rancangan ulang pekerjaan.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Penjadwalan alternatif.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Tim.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Analisis pekerjaan.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Deskripsi pekerjaan.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Spesifikasi pekerjaan.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Identifikasi kompetensi.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1258" y="1700808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Keanekaragaman keterampilan, ciri-ciri tugas, arti tugas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3598785" y="1988840"/>
            <a:ext cx="153577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234662" y="1700808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Pengalaman yang berati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7767" y="2781463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Otonomi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5747" y="4005064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Umpan Balik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3598785" y="3162076"/>
            <a:ext cx="153577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3588558" y="4293096"/>
            <a:ext cx="153577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300527" y="2874044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Tanggung Jawab yang dialami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92638" y="4034586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Pengetahuan akan hasil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ight Brace 30"/>
          <p:cNvSpPr/>
          <p:nvPr/>
        </p:nvSpPr>
        <p:spPr>
          <a:xfrm>
            <a:off x="8590040" y="1815302"/>
            <a:ext cx="863871" cy="305385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471429" y="2931275"/>
            <a:ext cx="29755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Motivasi kinerja kepuasan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9479992" y="1124744"/>
            <a:ext cx="23036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Hasil yang diinginkan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605739" y="2276873"/>
            <a:ext cx="0" cy="5045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830900" y="5661248"/>
            <a:ext cx="343709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Kondisi Psikologis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6" name="Straight Arrow Connector 35"/>
          <p:cNvCxnSpPr>
            <a:stCxn id="35" idx="7"/>
          </p:cNvCxnSpPr>
          <p:nvPr/>
        </p:nvCxnSpPr>
        <p:spPr>
          <a:xfrm flipV="1">
            <a:off x="5764644" y="5013176"/>
            <a:ext cx="0" cy="7746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>
            <a:spLocks/>
          </p:cNvSpPr>
          <p:nvPr/>
        </p:nvSpPr>
        <p:spPr>
          <a:xfrm>
            <a:off x="1078905" y="329572"/>
            <a:ext cx="10270466" cy="11521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600">
                <a:latin typeface="Algerian" pitchFamily="82" charset="0"/>
              </a:rPr>
              <a:t>Karakteristik pekerjaan</a:t>
            </a:r>
            <a:endParaRPr lang="en-US" sz="3600" dirty="0">
              <a:latin typeface="Algerian" pitchFamily="82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83086" y="1030494"/>
            <a:ext cx="8633751" cy="8640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Konsekuensi Rancangan pekerjaan</a:t>
            </a:r>
            <a:endParaRPr lang="en-US" sz="3200" b="1" dirty="0">
              <a:latin typeface="+mn-lt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745982" y="3451560"/>
            <a:ext cx="3132016" cy="685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dirty="0"/>
              <a:t>Rancangan pekerja</a:t>
            </a:r>
            <a:r>
              <a:rPr lang="en-GB" dirty="0"/>
              <a:t>a</a:t>
            </a:r>
            <a:r>
              <a:rPr lang="id-ID" dirty="0"/>
              <a:t>n berpengaruh kepada: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35272" y="2947326"/>
            <a:ext cx="5279212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dirty="0">
                <a:solidFill>
                  <a:schemeClr val="bg1"/>
                </a:solidFill>
              </a:rPr>
              <a:t>Pekerjaan yang dirancang agar dapat memperoleh keuntungan atau peluang dari karakteristik pekerjaan yang penting yang cenderung diterima dengan positif oleh karyawan-karyawan.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806456" y="4171462"/>
            <a:ext cx="30715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877997" y="2650612"/>
            <a:ext cx="28309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1. Kinerja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877997" y="3597022"/>
            <a:ext cx="28309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2. Kepuasan Karyawan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877997" y="4502615"/>
            <a:ext cx="28309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3. Kesehatan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877997" y="5421028"/>
            <a:ext cx="28309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4. faktor-faktor lain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7B8C1089-564F-4125-9789-A008251618FD}"/>
              </a:ext>
            </a:extLst>
          </p:cNvPr>
          <p:cNvSpPr/>
          <p:nvPr/>
        </p:nvSpPr>
        <p:spPr>
          <a:xfrm>
            <a:off x="5736767" y="5635736"/>
            <a:ext cx="2208429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Segoe UI Light" panose="020B0502040204020203" pitchFamily="34" charset="0"/>
              </a:rPr>
              <a:t>Your title here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BDCA921-6676-4387-9489-53202A522D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3" name="Title 1"/>
          <p:cNvSpPr txBox="1">
            <a:spLocks/>
          </p:cNvSpPr>
          <p:nvPr/>
        </p:nvSpPr>
        <p:spPr>
          <a:xfrm>
            <a:off x="911187" y="972438"/>
            <a:ext cx="10270466" cy="92008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/>
              <a:t>Menggunakan tim dalam pekerjaan</a:t>
            </a:r>
            <a:endParaRPr lang="en-US" sz="3200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117964" y="1678977"/>
            <a:ext cx="2015699" cy="144016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47635" y="3465334"/>
            <a:ext cx="5842762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b="1" dirty="0">
                <a:solidFill>
                  <a:schemeClr val="bg1"/>
                </a:solidFill>
              </a:rPr>
              <a:t>Tim Bertujuan Khusus, </a:t>
            </a:r>
            <a:r>
              <a:rPr lang="id-ID" dirty="0">
                <a:solidFill>
                  <a:schemeClr val="bg1"/>
                </a:solidFill>
              </a:rPr>
              <a:t>untuk menyampaikan masalah tertentu, memperbaiki proses kerja dan meningkatkan kualitas produk dan jasa secara menyeluruh.  Tim ini merupakan campuran dari pada karyawan, supervisor, dan manager.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574342" y="3485581"/>
            <a:ext cx="5842762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b="1" dirty="0">
                <a:solidFill>
                  <a:schemeClr val="bg1"/>
                </a:solidFill>
              </a:rPr>
              <a:t>Tim kerja dengan kepemimpinan mandiri, </a:t>
            </a:r>
            <a:r>
              <a:rPr lang="id-ID" dirty="0">
                <a:solidFill>
                  <a:schemeClr val="bg1"/>
                </a:solidFill>
              </a:rPr>
              <a:t>terdiri atas individu-individu yang ditugaskan untuk menyelesaikan sekelompok tugas, kewajiban, dan tanggung jawab. Tidak seperti tim dengan tujuan khusus, tim ini menjadi entitas tetap dimana anggota-anggota tim bekerja. 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840981" y="1652337"/>
            <a:ext cx="2206619" cy="149344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679072" y="452702"/>
            <a:ext cx="8633751" cy="9920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/>
              <a:t>Sifat analisis pekerjaan </a:t>
            </a:r>
            <a:endParaRPr lang="en-US" sz="3200" b="1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006170"/>
              </p:ext>
            </p:extLst>
          </p:nvPr>
        </p:nvGraphicFramePr>
        <p:xfrm>
          <a:off x="239288" y="2180894"/>
          <a:ext cx="11710251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3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3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361"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METODE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SUMBER</a:t>
                      </a:r>
                      <a:r>
                        <a:rPr lang="id-ID" baseline="0" dirty="0">
                          <a:solidFill>
                            <a:schemeClr val="bg1"/>
                          </a:solidFill>
                        </a:rPr>
                        <a:t> DATA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DIADAKAN OLEH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21888" marR="1218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98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Kuesioner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Wawancara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Observasi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Buku harian/catatan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Karyawan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Pengawasan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Manager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Analisis pekerjaan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/>
                        <a:t>Analisis</a:t>
                      </a:r>
                      <a:r>
                        <a:rPr lang="id-ID" baseline="0" dirty="0"/>
                        <a:t> pekerjaan {SDM }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Konsultan dari luar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/>
                        <a:t>Supervisor/manager</a:t>
                      </a:r>
                      <a:endParaRPr lang="en-US" dirty="0"/>
                    </a:p>
                  </a:txBody>
                  <a:tcPr marL="121888" marR="1218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8FCA021-F81D-4DFE-8B53-E86D3DE707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3" name="Title 1"/>
          <p:cNvSpPr txBox="1">
            <a:spLocks/>
          </p:cNvSpPr>
          <p:nvPr/>
        </p:nvSpPr>
        <p:spPr>
          <a:xfrm>
            <a:off x="1871043" y="116632"/>
            <a:ext cx="8633751" cy="11807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/>
              <a:t>Tahap dalam proses analisis pekerjaan</a:t>
            </a:r>
            <a:endParaRPr lang="en-US" sz="3200" b="1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0" y="1556792"/>
            <a:ext cx="1079771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400" b="1"/>
              <a:t>Pembagian Umum Tanggung Jawab SDM : Analisis Pekerjaan</a:t>
            </a:r>
            <a:endParaRPr lang="en-US" sz="24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475725"/>
              </p:ext>
            </p:extLst>
          </p:nvPr>
        </p:nvGraphicFramePr>
        <p:xfrm>
          <a:off x="143301" y="2348880"/>
          <a:ext cx="12045524" cy="3839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2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2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UNIT SDM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bg1"/>
                          </a:solidFill>
                        </a:rPr>
                        <a:t>MANAJER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21888" marR="1218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3753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Mengoordinasikan prosedur-prosedur analisis pekerjaan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Menuliskan deskripsi dan spesifikasi pekerjaan untuk ditinjau oleh para manajer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Meninjau deskripsi dan spesifikasi pekerjaan secara periodik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Meninjau masukan dari manajerial untuk memastikan akurasi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Mencari bantuan dri ahli-ahli pihak luar untuk mengatasi kesulitanb atau analisis-analisis yang tidak biasa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id-ID" dirty="0"/>
                        <a:t>Melengkapi</a:t>
                      </a:r>
                      <a:r>
                        <a:rPr lang="id-ID" baseline="0" dirty="0"/>
                        <a:t> atau membantu melengkapi informasi analisis pekerjaan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Meninjau dan mempertahankan akurasi dari deskripsi pekerjaan/spesifikasi pekerjaan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Meminta analisis baru ketika pekerjaan berubah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baseline="0" dirty="0"/>
                        <a:t>Menyebutkan standar kinerja berdasarkan pada informasi analisis pekerjaan.</a:t>
                      </a:r>
                      <a:endParaRPr lang="en-US" dirty="0"/>
                    </a:p>
                  </a:txBody>
                  <a:tcPr marL="121888" marR="1218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EE5CF2-6FA7-4285-AEFC-31D8B59C011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219" name="Rectangle"/>
          <p:cNvSpPr/>
          <p:nvPr/>
        </p:nvSpPr>
        <p:spPr>
          <a:xfrm>
            <a:off x="819656" y="3676990"/>
            <a:ext cx="10552688" cy="23368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41300" dist="25400" dir="5400000" rotWithShape="0">
              <a:srgbClr val="000000">
                <a:alpha val="7098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24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20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27244" y="1364274"/>
            <a:ext cx="10750394" cy="7760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/>
              <a:t>Metode-metode analisis pekerjaan</a:t>
            </a:r>
            <a:endParaRPr lang="en-US" sz="32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571211" y="2371076"/>
            <a:ext cx="0" cy="172819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816364" y="2371076"/>
            <a:ext cx="0" cy="172819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706242" y="2371076"/>
            <a:ext cx="0" cy="172819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66211" y="4522785"/>
            <a:ext cx="2303656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Observasi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54628" y="4451253"/>
            <a:ext cx="2303656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Wawancara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86025" y="4466921"/>
            <a:ext cx="2303656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Kuesioner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CC297C7-FB8A-4C38-8749-41A0AF877CC4}"/>
              </a:ext>
            </a:extLst>
          </p:cNvPr>
          <p:cNvSpPr/>
          <p:nvPr/>
        </p:nvSpPr>
        <p:spPr>
          <a:xfrm>
            <a:off x="0" y="0"/>
            <a:ext cx="12192000" cy="3638550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AFFD364-3B2C-4C1B-80B2-98AD6634663B}"/>
              </a:ext>
            </a:extLst>
          </p:cNvPr>
          <p:cNvSpPr/>
          <p:nvPr/>
        </p:nvSpPr>
        <p:spPr>
          <a:xfrm>
            <a:off x="2028123" y="2692571"/>
            <a:ext cx="1891958" cy="1891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793A617-48B3-44E2-B2D2-1A86E225AD11}"/>
              </a:ext>
            </a:extLst>
          </p:cNvPr>
          <p:cNvSpPr/>
          <p:nvPr/>
        </p:nvSpPr>
        <p:spPr>
          <a:xfrm>
            <a:off x="5157741" y="2692571"/>
            <a:ext cx="1891958" cy="1891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53806FD-48F8-40A8-87CF-1F84FEE4F950}"/>
              </a:ext>
            </a:extLst>
          </p:cNvPr>
          <p:cNvSpPr/>
          <p:nvPr/>
        </p:nvSpPr>
        <p:spPr>
          <a:xfrm>
            <a:off x="8320057" y="2692571"/>
            <a:ext cx="1891958" cy="1891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algn="ctr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1120">
            <a:extLst>
              <a:ext uri="{FF2B5EF4-FFF2-40B4-BE49-F238E27FC236}">
                <a16:creationId xmlns:a16="http://schemas.microsoft.com/office/drawing/2014/main" id="{17C16480-C14E-4895-BE88-A5B72B6E24A2}"/>
              </a:ext>
            </a:extLst>
          </p:cNvPr>
          <p:cNvSpPr>
            <a:spLocks noEditPoints="1"/>
          </p:cNvSpPr>
          <p:nvPr/>
        </p:nvSpPr>
        <p:spPr bwMode="auto">
          <a:xfrm>
            <a:off x="8994711" y="3380725"/>
            <a:ext cx="630411" cy="499032"/>
          </a:xfrm>
          <a:custGeom>
            <a:avLst/>
            <a:gdLst>
              <a:gd name="T0" fmla="*/ 2455 w 3573"/>
              <a:gd name="T1" fmla="*/ 579 h 2827"/>
              <a:gd name="T2" fmla="*/ 2600 w 3573"/>
              <a:gd name="T3" fmla="*/ 760 h 2827"/>
              <a:gd name="T4" fmla="*/ 2739 w 3573"/>
              <a:gd name="T5" fmla="*/ 1081 h 2827"/>
              <a:gd name="T6" fmla="*/ 2787 w 3573"/>
              <a:gd name="T7" fmla="*/ 1432 h 2827"/>
              <a:gd name="T8" fmla="*/ 2745 w 3573"/>
              <a:gd name="T9" fmla="*/ 1761 h 2827"/>
              <a:gd name="T10" fmla="*/ 2621 w 3573"/>
              <a:gd name="T11" fmla="*/ 2067 h 2827"/>
              <a:gd name="T12" fmla="*/ 2489 w 3573"/>
              <a:gd name="T13" fmla="*/ 2244 h 2827"/>
              <a:gd name="T14" fmla="*/ 2399 w 3573"/>
              <a:gd name="T15" fmla="*/ 2271 h 2827"/>
              <a:gd name="T16" fmla="*/ 2304 w 3573"/>
              <a:gd name="T17" fmla="*/ 2241 h 2827"/>
              <a:gd name="T18" fmla="*/ 2230 w 3573"/>
              <a:gd name="T19" fmla="*/ 2155 h 2827"/>
              <a:gd name="T20" fmla="*/ 2221 w 3573"/>
              <a:gd name="T21" fmla="*/ 2044 h 2827"/>
              <a:gd name="T22" fmla="*/ 2327 w 3573"/>
              <a:gd name="T23" fmla="*/ 1864 h 2827"/>
              <a:gd name="T24" fmla="*/ 2421 w 3573"/>
              <a:gd name="T25" fmla="*/ 1582 h 2827"/>
              <a:gd name="T26" fmla="*/ 2422 w 3573"/>
              <a:gd name="T27" fmla="*/ 1289 h 2827"/>
              <a:gd name="T28" fmla="*/ 2338 w 3573"/>
              <a:gd name="T29" fmla="*/ 1020 h 2827"/>
              <a:gd name="T30" fmla="*/ 2205 w 3573"/>
              <a:gd name="T31" fmla="*/ 815 h 2827"/>
              <a:gd name="T32" fmla="*/ 2191 w 3573"/>
              <a:gd name="T33" fmla="*/ 701 h 2827"/>
              <a:gd name="T34" fmla="*/ 2255 w 3573"/>
              <a:gd name="T35" fmla="*/ 602 h 2827"/>
              <a:gd name="T36" fmla="*/ 2350 w 3573"/>
              <a:gd name="T37" fmla="*/ 557 h 2827"/>
              <a:gd name="T38" fmla="*/ 1694 w 3573"/>
              <a:gd name="T39" fmla="*/ 195 h 2827"/>
              <a:gd name="T40" fmla="*/ 1776 w 3573"/>
              <a:gd name="T41" fmla="*/ 282 h 2827"/>
              <a:gd name="T42" fmla="*/ 1785 w 3573"/>
              <a:gd name="T43" fmla="*/ 2553 h 2827"/>
              <a:gd name="T44" fmla="*/ 1720 w 3573"/>
              <a:gd name="T45" fmla="*/ 2653 h 2827"/>
              <a:gd name="T46" fmla="*/ 1625 w 3573"/>
              <a:gd name="T47" fmla="*/ 2685 h 2827"/>
              <a:gd name="T48" fmla="*/ 1522 w 3573"/>
              <a:gd name="T49" fmla="*/ 2647 h 2827"/>
              <a:gd name="T50" fmla="*/ 99 w 3573"/>
              <a:gd name="T51" fmla="*/ 1903 h 2827"/>
              <a:gd name="T52" fmla="*/ 13 w 3573"/>
              <a:gd name="T53" fmla="*/ 1817 h 2827"/>
              <a:gd name="T54" fmla="*/ 3 w 3573"/>
              <a:gd name="T55" fmla="*/ 1078 h 2827"/>
              <a:gd name="T56" fmla="*/ 72 w 3573"/>
              <a:gd name="T57" fmla="*/ 976 h 2827"/>
              <a:gd name="T58" fmla="*/ 635 w 3573"/>
              <a:gd name="T59" fmla="*/ 949 h 2827"/>
              <a:gd name="T60" fmla="*/ 1605 w 3573"/>
              <a:gd name="T61" fmla="*/ 181 h 2827"/>
              <a:gd name="T62" fmla="*/ 2983 w 3573"/>
              <a:gd name="T63" fmla="*/ 11 h 2827"/>
              <a:gd name="T64" fmla="*/ 3118 w 3573"/>
              <a:gd name="T65" fmla="*/ 138 h 2827"/>
              <a:gd name="T66" fmla="*/ 3350 w 3573"/>
              <a:gd name="T67" fmla="*/ 499 h 2827"/>
              <a:gd name="T68" fmla="*/ 3503 w 3573"/>
              <a:gd name="T69" fmla="*/ 899 h 2827"/>
              <a:gd name="T70" fmla="*/ 3569 w 3573"/>
              <a:gd name="T71" fmla="*/ 1324 h 2827"/>
              <a:gd name="T72" fmla="*/ 3545 w 3573"/>
              <a:gd name="T73" fmla="*/ 1768 h 2827"/>
              <a:gd name="T74" fmla="*/ 3427 w 3573"/>
              <a:gd name="T75" fmla="*/ 2196 h 2827"/>
              <a:gd name="T76" fmla="*/ 3218 w 3573"/>
              <a:gd name="T77" fmla="*/ 2590 h 2827"/>
              <a:gd name="T78" fmla="*/ 3040 w 3573"/>
              <a:gd name="T79" fmla="*/ 2804 h 2827"/>
              <a:gd name="T80" fmla="*/ 2957 w 3573"/>
              <a:gd name="T81" fmla="*/ 2827 h 2827"/>
              <a:gd name="T82" fmla="*/ 2863 w 3573"/>
              <a:gd name="T83" fmla="*/ 2797 h 2827"/>
              <a:gd name="T84" fmla="*/ 2787 w 3573"/>
              <a:gd name="T85" fmla="*/ 2709 h 2827"/>
              <a:gd name="T86" fmla="*/ 2783 w 3573"/>
              <a:gd name="T87" fmla="*/ 2594 h 2827"/>
              <a:gd name="T88" fmla="*/ 2933 w 3573"/>
              <a:gd name="T89" fmla="*/ 2378 h 2827"/>
              <a:gd name="T90" fmla="*/ 3113 w 3573"/>
              <a:gd name="T91" fmla="*/ 2022 h 2827"/>
              <a:gd name="T92" fmla="*/ 3206 w 3573"/>
              <a:gd name="T93" fmla="*/ 1633 h 2827"/>
              <a:gd name="T94" fmla="*/ 3207 w 3573"/>
              <a:gd name="T95" fmla="*/ 1239 h 2827"/>
              <a:gd name="T96" fmla="*/ 3122 w 3573"/>
              <a:gd name="T97" fmla="*/ 866 h 2827"/>
              <a:gd name="T98" fmla="*/ 2957 w 3573"/>
              <a:gd name="T99" fmla="*/ 522 h 2827"/>
              <a:gd name="T100" fmla="*/ 2767 w 3573"/>
              <a:gd name="T101" fmla="*/ 269 h 2827"/>
              <a:gd name="T102" fmla="*/ 2744 w 3573"/>
              <a:gd name="T103" fmla="*/ 165 h 2827"/>
              <a:gd name="T104" fmla="*/ 2791 w 3573"/>
              <a:gd name="T105" fmla="*/ 70 h 2827"/>
              <a:gd name="T106" fmla="*/ 2878 w 3573"/>
              <a:gd name="T107" fmla="*/ 8 h 2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73" h="2827">
                <a:moveTo>
                  <a:pt x="2378" y="555"/>
                </a:moveTo>
                <a:lnTo>
                  <a:pt x="2404" y="559"/>
                </a:lnTo>
                <a:lnTo>
                  <a:pt x="2431" y="567"/>
                </a:lnTo>
                <a:lnTo>
                  <a:pt x="2455" y="579"/>
                </a:lnTo>
                <a:lnTo>
                  <a:pt x="2476" y="595"/>
                </a:lnTo>
                <a:lnTo>
                  <a:pt x="2495" y="614"/>
                </a:lnTo>
                <a:lnTo>
                  <a:pt x="2551" y="686"/>
                </a:lnTo>
                <a:lnTo>
                  <a:pt x="2600" y="760"/>
                </a:lnTo>
                <a:lnTo>
                  <a:pt x="2643" y="837"/>
                </a:lnTo>
                <a:lnTo>
                  <a:pt x="2680" y="916"/>
                </a:lnTo>
                <a:lnTo>
                  <a:pt x="2713" y="998"/>
                </a:lnTo>
                <a:lnTo>
                  <a:pt x="2739" y="1081"/>
                </a:lnTo>
                <a:lnTo>
                  <a:pt x="2761" y="1166"/>
                </a:lnTo>
                <a:lnTo>
                  <a:pt x="2775" y="1253"/>
                </a:lnTo>
                <a:lnTo>
                  <a:pt x="2784" y="1342"/>
                </a:lnTo>
                <a:lnTo>
                  <a:pt x="2787" y="1432"/>
                </a:lnTo>
                <a:lnTo>
                  <a:pt x="2785" y="1516"/>
                </a:lnTo>
                <a:lnTo>
                  <a:pt x="2776" y="1598"/>
                </a:lnTo>
                <a:lnTo>
                  <a:pt x="2763" y="1681"/>
                </a:lnTo>
                <a:lnTo>
                  <a:pt x="2745" y="1761"/>
                </a:lnTo>
                <a:lnTo>
                  <a:pt x="2722" y="1840"/>
                </a:lnTo>
                <a:lnTo>
                  <a:pt x="2693" y="1918"/>
                </a:lnTo>
                <a:lnTo>
                  <a:pt x="2660" y="1993"/>
                </a:lnTo>
                <a:lnTo>
                  <a:pt x="2621" y="2067"/>
                </a:lnTo>
                <a:lnTo>
                  <a:pt x="2578" y="2137"/>
                </a:lnTo>
                <a:lnTo>
                  <a:pt x="2529" y="2206"/>
                </a:lnTo>
                <a:lnTo>
                  <a:pt x="2510" y="2226"/>
                </a:lnTo>
                <a:lnTo>
                  <a:pt x="2489" y="2244"/>
                </a:lnTo>
                <a:lnTo>
                  <a:pt x="2464" y="2257"/>
                </a:lnTo>
                <a:lnTo>
                  <a:pt x="2438" y="2267"/>
                </a:lnTo>
                <a:lnTo>
                  <a:pt x="2411" y="2271"/>
                </a:lnTo>
                <a:lnTo>
                  <a:pt x="2399" y="2271"/>
                </a:lnTo>
                <a:lnTo>
                  <a:pt x="2374" y="2269"/>
                </a:lnTo>
                <a:lnTo>
                  <a:pt x="2349" y="2263"/>
                </a:lnTo>
                <a:lnTo>
                  <a:pt x="2326" y="2254"/>
                </a:lnTo>
                <a:lnTo>
                  <a:pt x="2304" y="2241"/>
                </a:lnTo>
                <a:lnTo>
                  <a:pt x="2284" y="2224"/>
                </a:lnTo>
                <a:lnTo>
                  <a:pt x="2263" y="2202"/>
                </a:lnTo>
                <a:lnTo>
                  <a:pt x="2244" y="2180"/>
                </a:lnTo>
                <a:lnTo>
                  <a:pt x="2230" y="2155"/>
                </a:lnTo>
                <a:lnTo>
                  <a:pt x="2220" y="2128"/>
                </a:lnTo>
                <a:lnTo>
                  <a:pt x="2216" y="2099"/>
                </a:lnTo>
                <a:lnTo>
                  <a:pt x="2216" y="2071"/>
                </a:lnTo>
                <a:lnTo>
                  <a:pt x="2221" y="2044"/>
                </a:lnTo>
                <a:lnTo>
                  <a:pt x="2232" y="2017"/>
                </a:lnTo>
                <a:lnTo>
                  <a:pt x="2247" y="1992"/>
                </a:lnTo>
                <a:lnTo>
                  <a:pt x="2290" y="1929"/>
                </a:lnTo>
                <a:lnTo>
                  <a:pt x="2327" y="1864"/>
                </a:lnTo>
                <a:lnTo>
                  <a:pt x="2360" y="1796"/>
                </a:lnTo>
                <a:lnTo>
                  <a:pt x="2386" y="1727"/>
                </a:lnTo>
                <a:lnTo>
                  <a:pt x="2407" y="1655"/>
                </a:lnTo>
                <a:lnTo>
                  <a:pt x="2421" y="1582"/>
                </a:lnTo>
                <a:lnTo>
                  <a:pt x="2429" y="1507"/>
                </a:lnTo>
                <a:lnTo>
                  <a:pt x="2433" y="1432"/>
                </a:lnTo>
                <a:lnTo>
                  <a:pt x="2431" y="1359"/>
                </a:lnTo>
                <a:lnTo>
                  <a:pt x="2422" y="1289"/>
                </a:lnTo>
                <a:lnTo>
                  <a:pt x="2409" y="1219"/>
                </a:lnTo>
                <a:lnTo>
                  <a:pt x="2390" y="1151"/>
                </a:lnTo>
                <a:lnTo>
                  <a:pt x="2366" y="1085"/>
                </a:lnTo>
                <a:lnTo>
                  <a:pt x="2338" y="1020"/>
                </a:lnTo>
                <a:lnTo>
                  <a:pt x="2304" y="957"/>
                </a:lnTo>
                <a:lnTo>
                  <a:pt x="2266" y="898"/>
                </a:lnTo>
                <a:lnTo>
                  <a:pt x="2222" y="840"/>
                </a:lnTo>
                <a:lnTo>
                  <a:pt x="2205" y="815"/>
                </a:lnTo>
                <a:lnTo>
                  <a:pt x="2194" y="788"/>
                </a:lnTo>
                <a:lnTo>
                  <a:pt x="2187" y="759"/>
                </a:lnTo>
                <a:lnTo>
                  <a:pt x="2186" y="730"/>
                </a:lnTo>
                <a:lnTo>
                  <a:pt x="2191" y="701"/>
                </a:lnTo>
                <a:lnTo>
                  <a:pt x="2199" y="674"/>
                </a:lnTo>
                <a:lnTo>
                  <a:pt x="2213" y="648"/>
                </a:lnTo>
                <a:lnTo>
                  <a:pt x="2233" y="624"/>
                </a:lnTo>
                <a:lnTo>
                  <a:pt x="2255" y="602"/>
                </a:lnTo>
                <a:lnTo>
                  <a:pt x="2276" y="585"/>
                </a:lnTo>
                <a:lnTo>
                  <a:pt x="2299" y="571"/>
                </a:lnTo>
                <a:lnTo>
                  <a:pt x="2324" y="562"/>
                </a:lnTo>
                <a:lnTo>
                  <a:pt x="2350" y="557"/>
                </a:lnTo>
                <a:lnTo>
                  <a:pt x="2378" y="555"/>
                </a:lnTo>
                <a:close/>
                <a:moveTo>
                  <a:pt x="1635" y="180"/>
                </a:moveTo>
                <a:lnTo>
                  <a:pt x="1665" y="184"/>
                </a:lnTo>
                <a:lnTo>
                  <a:pt x="1694" y="195"/>
                </a:lnTo>
                <a:lnTo>
                  <a:pt x="1720" y="210"/>
                </a:lnTo>
                <a:lnTo>
                  <a:pt x="1743" y="231"/>
                </a:lnTo>
                <a:lnTo>
                  <a:pt x="1762" y="255"/>
                </a:lnTo>
                <a:lnTo>
                  <a:pt x="1776" y="282"/>
                </a:lnTo>
                <a:lnTo>
                  <a:pt x="1785" y="310"/>
                </a:lnTo>
                <a:lnTo>
                  <a:pt x="1787" y="341"/>
                </a:lnTo>
                <a:lnTo>
                  <a:pt x="1787" y="2523"/>
                </a:lnTo>
                <a:lnTo>
                  <a:pt x="1785" y="2553"/>
                </a:lnTo>
                <a:lnTo>
                  <a:pt x="1776" y="2583"/>
                </a:lnTo>
                <a:lnTo>
                  <a:pt x="1762" y="2610"/>
                </a:lnTo>
                <a:lnTo>
                  <a:pt x="1743" y="2634"/>
                </a:lnTo>
                <a:lnTo>
                  <a:pt x="1720" y="2653"/>
                </a:lnTo>
                <a:lnTo>
                  <a:pt x="1694" y="2670"/>
                </a:lnTo>
                <a:lnTo>
                  <a:pt x="1671" y="2678"/>
                </a:lnTo>
                <a:lnTo>
                  <a:pt x="1648" y="2683"/>
                </a:lnTo>
                <a:lnTo>
                  <a:pt x="1625" y="2685"/>
                </a:lnTo>
                <a:lnTo>
                  <a:pt x="1597" y="2683"/>
                </a:lnTo>
                <a:lnTo>
                  <a:pt x="1571" y="2675"/>
                </a:lnTo>
                <a:lnTo>
                  <a:pt x="1545" y="2663"/>
                </a:lnTo>
                <a:lnTo>
                  <a:pt x="1522" y="2647"/>
                </a:lnTo>
                <a:lnTo>
                  <a:pt x="635" y="1916"/>
                </a:lnTo>
                <a:lnTo>
                  <a:pt x="163" y="1916"/>
                </a:lnTo>
                <a:lnTo>
                  <a:pt x="130" y="1912"/>
                </a:lnTo>
                <a:lnTo>
                  <a:pt x="99" y="1903"/>
                </a:lnTo>
                <a:lnTo>
                  <a:pt x="72" y="1887"/>
                </a:lnTo>
                <a:lnTo>
                  <a:pt x="48" y="1868"/>
                </a:lnTo>
                <a:lnTo>
                  <a:pt x="27" y="1844"/>
                </a:lnTo>
                <a:lnTo>
                  <a:pt x="13" y="1817"/>
                </a:lnTo>
                <a:lnTo>
                  <a:pt x="3" y="1786"/>
                </a:lnTo>
                <a:lnTo>
                  <a:pt x="0" y="1754"/>
                </a:lnTo>
                <a:lnTo>
                  <a:pt x="0" y="1111"/>
                </a:lnTo>
                <a:lnTo>
                  <a:pt x="3" y="1078"/>
                </a:lnTo>
                <a:lnTo>
                  <a:pt x="13" y="1048"/>
                </a:lnTo>
                <a:lnTo>
                  <a:pt x="27" y="1019"/>
                </a:lnTo>
                <a:lnTo>
                  <a:pt x="48" y="995"/>
                </a:lnTo>
                <a:lnTo>
                  <a:pt x="72" y="976"/>
                </a:lnTo>
                <a:lnTo>
                  <a:pt x="99" y="961"/>
                </a:lnTo>
                <a:lnTo>
                  <a:pt x="130" y="952"/>
                </a:lnTo>
                <a:lnTo>
                  <a:pt x="163" y="949"/>
                </a:lnTo>
                <a:lnTo>
                  <a:pt x="635" y="949"/>
                </a:lnTo>
                <a:lnTo>
                  <a:pt x="1522" y="216"/>
                </a:lnTo>
                <a:lnTo>
                  <a:pt x="1547" y="199"/>
                </a:lnTo>
                <a:lnTo>
                  <a:pt x="1575" y="187"/>
                </a:lnTo>
                <a:lnTo>
                  <a:pt x="1605" y="181"/>
                </a:lnTo>
                <a:lnTo>
                  <a:pt x="1635" y="180"/>
                </a:lnTo>
                <a:close/>
                <a:moveTo>
                  <a:pt x="2931" y="0"/>
                </a:moveTo>
                <a:lnTo>
                  <a:pt x="2957" y="4"/>
                </a:lnTo>
                <a:lnTo>
                  <a:pt x="2983" y="11"/>
                </a:lnTo>
                <a:lnTo>
                  <a:pt x="3007" y="22"/>
                </a:lnTo>
                <a:lnTo>
                  <a:pt x="3028" y="37"/>
                </a:lnTo>
                <a:lnTo>
                  <a:pt x="3048" y="55"/>
                </a:lnTo>
                <a:lnTo>
                  <a:pt x="3118" y="138"/>
                </a:lnTo>
                <a:lnTo>
                  <a:pt x="3183" y="224"/>
                </a:lnTo>
                <a:lnTo>
                  <a:pt x="3244" y="313"/>
                </a:lnTo>
                <a:lnTo>
                  <a:pt x="3300" y="406"/>
                </a:lnTo>
                <a:lnTo>
                  <a:pt x="3350" y="499"/>
                </a:lnTo>
                <a:lnTo>
                  <a:pt x="3396" y="597"/>
                </a:lnTo>
                <a:lnTo>
                  <a:pt x="3437" y="696"/>
                </a:lnTo>
                <a:lnTo>
                  <a:pt x="3472" y="797"/>
                </a:lnTo>
                <a:lnTo>
                  <a:pt x="3503" y="899"/>
                </a:lnTo>
                <a:lnTo>
                  <a:pt x="3528" y="1003"/>
                </a:lnTo>
                <a:lnTo>
                  <a:pt x="3548" y="1108"/>
                </a:lnTo>
                <a:lnTo>
                  <a:pt x="3562" y="1216"/>
                </a:lnTo>
                <a:lnTo>
                  <a:pt x="3569" y="1324"/>
                </a:lnTo>
                <a:lnTo>
                  <a:pt x="3573" y="1432"/>
                </a:lnTo>
                <a:lnTo>
                  <a:pt x="3569" y="1545"/>
                </a:lnTo>
                <a:lnTo>
                  <a:pt x="3561" y="1656"/>
                </a:lnTo>
                <a:lnTo>
                  <a:pt x="3545" y="1768"/>
                </a:lnTo>
                <a:lnTo>
                  <a:pt x="3524" y="1877"/>
                </a:lnTo>
                <a:lnTo>
                  <a:pt x="3497" y="1985"/>
                </a:lnTo>
                <a:lnTo>
                  <a:pt x="3465" y="2092"/>
                </a:lnTo>
                <a:lnTo>
                  <a:pt x="3427" y="2196"/>
                </a:lnTo>
                <a:lnTo>
                  <a:pt x="3382" y="2299"/>
                </a:lnTo>
                <a:lnTo>
                  <a:pt x="3333" y="2399"/>
                </a:lnTo>
                <a:lnTo>
                  <a:pt x="3278" y="2496"/>
                </a:lnTo>
                <a:lnTo>
                  <a:pt x="3218" y="2590"/>
                </a:lnTo>
                <a:lnTo>
                  <a:pt x="3153" y="2682"/>
                </a:lnTo>
                <a:lnTo>
                  <a:pt x="3082" y="2770"/>
                </a:lnTo>
                <a:lnTo>
                  <a:pt x="3062" y="2789"/>
                </a:lnTo>
                <a:lnTo>
                  <a:pt x="3040" y="2804"/>
                </a:lnTo>
                <a:lnTo>
                  <a:pt x="3017" y="2816"/>
                </a:lnTo>
                <a:lnTo>
                  <a:pt x="2991" y="2824"/>
                </a:lnTo>
                <a:lnTo>
                  <a:pt x="2965" y="2827"/>
                </a:lnTo>
                <a:lnTo>
                  <a:pt x="2957" y="2827"/>
                </a:lnTo>
                <a:lnTo>
                  <a:pt x="2932" y="2825"/>
                </a:lnTo>
                <a:lnTo>
                  <a:pt x="2907" y="2820"/>
                </a:lnTo>
                <a:lnTo>
                  <a:pt x="2884" y="2810"/>
                </a:lnTo>
                <a:lnTo>
                  <a:pt x="2863" y="2797"/>
                </a:lnTo>
                <a:lnTo>
                  <a:pt x="2843" y="2780"/>
                </a:lnTo>
                <a:lnTo>
                  <a:pt x="2822" y="2759"/>
                </a:lnTo>
                <a:lnTo>
                  <a:pt x="2801" y="2735"/>
                </a:lnTo>
                <a:lnTo>
                  <a:pt x="2787" y="2709"/>
                </a:lnTo>
                <a:lnTo>
                  <a:pt x="2779" y="2681"/>
                </a:lnTo>
                <a:lnTo>
                  <a:pt x="2774" y="2651"/>
                </a:lnTo>
                <a:lnTo>
                  <a:pt x="2775" y="2622"/>
                </a:lnTo>
                <a:lnTo>
                  <a:pt x="2783" y="2594"/>
                </a:lnTo>
                <a:lnTo>
                  <a:pt x="2795" y="2565"/>
                </a:lnTo>
                <a:lnTo>
                  <a:pt x="2812" y="2540"/>
                </a:lnTo>
                <a:lnTo>
                  <a:pt x="2876" y="2461"/>
                </a:lnTo>
                <a:lnTo>
                  <a:pt x="2933" y="2378"/>
                </a:lnTo>
                <a:lnTo>
                  <a:pt x="2986" y="2294"/>
                </a:lnTo>
                <a:lnTo>
                  <a:pt x="3034" y="2206"/>
                </a:lnTo>
                <a:lnTo>
                  <a:pt x="3076" y="2114"/>
                </a:lnTo>
                <a:lnTo>
                  <a:pt x="3113" y="2022"/>
                </a:lnTo>
                <a:lnTo>
                  <a:pt x="3145" y="1927"/>
                </a:lnTo>
                <a:lnTo>
                  <a:pt x="3171" y="1831"/>
                </a:lnTo>
                <a:lnTo>
                  <a:pt x="3191" y="1732"/>
                </a:lnTo>
                <a:lnTo>
                  <a:pt x="3206" y="1633"/>
                </a:lnTo>
                <a:lnTo>
                  <a:pt x="3215" y="1533"/>
                </a:lnTo>
                <a:lnTo>
                  <a:pt x="3218" y="1432"/>
                </a:lnTo>
                <a:lnTo>
                  <a:pt x="3215" y="1336"/>
                </a:lnTo>
                <a:lnTo>
                  <a:pt x="3207" y="1239"/>
                </a:lnTo>
                <a:lnTo>
                  <a:pt x="3194" y="1144"/>
                </a:lnTo>
                <a:lnTo>
                  <a:pt x="3175" y="1050"/>
                </a:lnTo>
                <a:lnTo>
                  <a:pt x="3152" y="957"/>
                </a:lnTo>
                <a:lnTo>
                  <a:pt x="3122" y="866"/>
                </a:lnTo>
                <a:lnTo>
                  <a:pt x="3088" y="777"/>
                </a:lnTo>
                <a:lnTo>
                  <a:pt x="3049" y="690"/>
                </a:lnTo>
                <a:lnTo>
                  <a:pt x="3005" y="604"/>
                </a:lnTo>
                <a:lnTo>
                  <a:pt x="2957" y="522"/>
                </a:lnTo>
                <a:lnTo>
                  <a:pt x="2904" y="442"/>
                </a:lnTo>
                <a:lnTo>
                  <a:pt x="2846" y="365"/>
                </a:lnTo>
                <a:lnTo>
                  <a:pt x="2784" y="290"/>
                </a:lnTo>
                <a:lnTo>
                  <a:pt x="2767" y="269"/>
                </a:lnTo>
                <a:lnTo>
                  <a:pt x="2755" y="244"/>
                </a:lnTo>
                <a:lnTo>
                  <a:pt x="2747" y="219"/>
                </a:lnTo>
                <a:lnTo>
                  <a:pt x="2743" y="191"/>
                </a:lnTo>
                <a:lnTo>
                  <a:pt x="2744" y="165"/>
                </a:lnTo>
                <a:lnTo>
                  <a:pt x="2749" y="139"/>
                </a:lnTo>
                <a:lnTo>
                  <a:pt x="2758" y="114"/>
                </a:lnTo>
                <a:lnTo>
                  <a:pt x="2772" y="90"/>
                </a:lnTo>
                <a:lnTo>
                  <a:pt x="2791" y="70"/>
                </a:lnTo>
                <a:lnTo>
                  <a:pt x="2811" y="48"/>
                </a:lnTo>
                <a:lnTo>
                  <a:pt x="2831" y="31"/>
                </a:lnTo>
                <a:lnTo>
                  <a:pt x="2854" y="18"/>
                </a:lnTo>
                <a:lnTo>
                  <a:pt x="2878" y="8"/>
                </a:lnTo>
                <a:lnTo>
                  <a:pt x="2904" y="2"/>
                </a:lnTo>
                <a:lnTo>
                  <a:pt x="29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299" tIns="45649" rIns="91299" bIns="45649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sz="1798">
              <a:solidFill>
                <a:schemeClr val="bg1"/>
              </a:solidFill>
            </a:endParaRPr>
          </a:p>
        </p:txBody>
      </p:sp>
      <p:grpSp>
        <p:nvGrpSpPr>
          <p:cNvPr id="43" name="Group 1271">
            <a:extLst>
              <a:ext uri="{FF2B5EF4-FFF2-40B4-BE49-F238E27FC236}">
                <a16:creationId xmlns:a16="http://schemas.microsoft.com/office/drawing/2014/main" id="{1DB09019-6BE5-4948-A7A9-ED8304543F8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71969" y="3391323"/>
            <a:ext cx="496701" cy="496204"/>
            <a:chOff x="5516" y="3626"/>
            <a:chExt cx="1981" cy="1979"/>
          </a:xfrm>
          <a:solidFill>
            <a:schemeClr val="accent1"/>
          </a:solidFill>
        </p:grpSpPr>
        <p:sp>
          <p:nvSpPr>
            <p:cNvPr id="44" name="Freeform 1273">
              <a:extLst>
                <a:ext uri="{FF2B5EF4-FFF2-40B4-BE49-F238E27FC236}">
                  <a16:creationId xmlns:a16="http://schemas.microsoft.com/office/drawing/2014/main" id="{D24A78C0-2E93-4284-92CE-13166B40D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45" name="Freeform 1274">
              <a:extLst>
                <a:ext uri="{FF2B5EF4-FFF2-40B4-BE49-F238E27FC236}">
                  <a16:creationId xmlns:a16="http://schemas.microsoft.com/office/drawing/2014/main" id="{EE7379EA-D747-4214-919E-1AFFFDBE8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46" name="Freeform 1275">
              <a:extLst>
                <a:ext uri="{FF2B5EF4-FFF2-40B4-BE49-F238E27FC236}">
                  <a16:creationId xmlns:a16="http://schemas.microsoft.com/office/drawing/2014/main" id="{008554BD-31BF-48FB-98D1-0BC4B2E09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" y="4987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sz="1798">
                <a:solidFill>
                  <a:schemeClr val="bg1"/>
                </a:solidFill>
              </a:endParaRPr>
            </a:p>
          </p:txBody>
        </p:sp>
        <p:sp>
          <p:nvSpPr>
            <p:cNvPr id="47" name="Freeform 1276">
              <a:extLst>
                <a:ext uri="{FF2B5EF4-FFF2-40B4-BE49-F238E27FC236}">
                  <a16:creationId xmlns:a16="http://schemas.microsoft.com/office/drawing/2014/main" id="{7A51D53E-FBDF-47CF-9300-50B1BBDF2B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" y="3626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sz="1798">
                <a:solidFill>
                  <a:schemeClr val="bg1"/>
                </a:solidFill>
              </a:endParaRPr>
            </a:p>
          </p:txBody>
        </p:sp>
      </p:grpSp>
      <p:sp>
        <p:nvSpPr>
          <p:cNvPr id="48" name="Freeform 1171">
            <a:extLst>
              <a:ext uri="{FF2B5EF4-FFF2-40B4-BE49-F238E27FC236}">
                <a16:creationId xmlns:a16="http://schemas.microsoft.com/office/drawing/2014/main" id="{4E46F3AA-DD58-4BAA-90A4-9F8DECEB422C}"/>
              </a:ext>
            </a:extLst>
          </p:cNvPr>
          <p:cNvSpPr>
            <a:spLocks/>
          </p:cNvSpPr>
          <p:nvPr/>
        </p:nvSpPr>
        <p:spPr bwMode="auto">
          <a:xfrm>
            <a:off x="5806444" y="3394143"/>
            <a:ext cx="645369" cy="483977"/>
          </a:xfrm>
          <a:custGeom>
            <a:avLst/>
            <a:gdLst>
              <a:gd name="T0" fmla="*/ 6189 w 6231"/>
              <a:gd name="T1" fmla="*/ 0 h 4673"/>
              <a:gd name="T2" fmla="*/ 6206 w 6231"/>
              <a:gd name="T3" fmla="*/ 6 h 4673"/>
              <a:gd name="T4" fmla="*/ 6219 w 6231"/>
              <a:gd name="T5" fmla="*/ 17 h 4673"/>
              <a:gd name="T6" fmla="*/ 6229 w 6231"/>
              <a:gd name="T7" fmla="*/ 34 h 4673"/>
              <a:gd name="T8" fmla="*/ 6231 w 6231"/>
              <a:gd name="T9" fmla="*/ 53 h 4673"/>
              <a:gd name="T10" fmla="*/ 6223 w 6231"/>
              <a:gd name="T11" fmla="*/ 72 h 4673"/>
              <a:gd name="T12" fmla="*/ 3477 w 6231"/>
              <a:gd name="T13" fmla="*/ 4603 h 4673"/>
              <a:gd name="T14" fmla="*/ 3455 w 6231"/>
              <a:gd name="T15" fmla="*/ 4631 h 4673"/>
              <a:gd name="T16" fmla="*/ 3428 w 6231"/>
              <a:gd name="T17" fmla="*/ 4652 h 4673"/>
              <a:gd name="T18" fmla="*/ 3398 w 6231"/>
              <a:gd name="T19" fmla="*/ 4665 h 4673"/>
              <a:gd name="T20" fmla="*/ 3366 w 6231"/>
              <a:gd name="T21" fmla="*/ 4673 h 4673"/>
              <a:gd name="T22" fmla="*/ 3332 w 6231"/>
              <a:gd name="T23" fmla="*/ 4673 h 4673"/>
              <a:gd name="T24" fmla="*/ 3300 w 6231"/>
              <a:gd name="T25" fmla="*/ 4664 h 4673"/>
              <a:gd name="T26" fmla="*/ 3269 w 6231"/>
              <a:gd name="T27" fmla="*/ 4648 h 4673"/>
              <a:gd name="T28" fmla="*/ 2513 w 6231"/>
              <a:gd name="T29" fmla="*/ 4132 h 4673"/>
              <a:gd name="T30" fmla="*/ 1745 w 6231"/>
              <a:gd name="T31" fmla="*/ 4641 h 4673"/>
              <a:gd name="T32" fmla="*/ 1717 w 6231"/>
              <a:gd name="T33" fmla="*/ 4654 h 4673"/>
              <a:gd name="T34" fmla="*/ 1690 w 6231"/>
              <a:gd name="T35" fmla="*/ 4656 h 4673"/>
              <a:gd name="T36" fmla="*/ 1664 w 6231"/>
              <a:gd name="T37" fmla="*/ 4650 h 4673"/>
              <a:gd name="T38" fmla="*/ 1639 w 6231"/>
              <a:gd name="T39" fmla="*/ 4639 h 4673"/>
              <a:gd name="T40" fmla="*/ 1621 w 6231"/>
              <a:gd name="T41" fmla="*/ 4618 h 4673"/>
              <a:gd name="T42" fmla="*/ 1609 w 6231"/>
              <a:gd name="T43" fmla="*/ 4595 h 4673"/>
              <a:gd name="T44" fmla="*/ 1603 w 6231"/>
              <a:gd name="T45" fmla="*/ 4565 h 4673"/>
              <a:gd name="T46" fmla="*/ 1603 w 6231"/>
              <a:gd name="T47" fmla="*/ 3511 h 4673"/>
              <a:gd name="T48" fmla="*/ 5090 w 6231"/>
              <a:gd name="T49" fmla="*/ 905 h 4673"/>
              <a:gd name="T50" fmla="*/ 972 w 6231"/>
              <a:gd name="T51" fmla="*/ 3077 h 4673"/>
              <a:gd name="T52" fmla="*/ 64 w 6231"/>
              <a:gd name="T53" fmla="*/ 2459 h 4673"/>
              <a:gd name="T54" fmla="*/ 36 w 6231"/>
              <a:gd name="T55" fmla="*/ 2434 h 4673"/>
              <a:gd name="T56" fmla="*/ 15 w 6231"/>
              <a:gd name="T57" fmla="*/ 2404 h 4673"/>
              <a:gd name="T58" fmla="*/ 4 w 6231"/>
              <a:gd name="T59" fmla="*/ 2370 h 4673"/>
              <a:gd name="T60" fmla="*/ 0 w 6231"/>
              <a:gd name="T61" fmla="*/ 2335 h 4673"/>
              <a:gd name="T62" fmla="*/ 0 w 6231"/>
              <a:gd name="T63" fmla="*/ 2335 h 4673"/>
              <a:gd name="T64" fmla="*/ 4 w 6231"/>
              <a:gd name="T65" fmla="*/ 2301 h 4673"/>
              <a:gd name="T66" fmla="*/ 17 w 6231"/>
              <a:gd name="T67" fmla="*/ 2269 h 4673"/>
              <a:gd name="T68" fmla="*/ 36 w 6231"/>
              <a:gd name="T69" fmla="*/ 2241 h 4673"/>
              <a:gd name="T70" fmla="*/ 62 w 6231"/>
              <a:gd name="T71" fmla="*/ 2216 h 4673"/>
              <a:gd name="T72" fmla="*/ 96 w 6231"/>
              <a:gd name="T73" fmla="*/ 2199 h 4673"/>
              <a:gd name="T74" fmla="*/ 6168 w 6231"/>
              <a:gd name="T75" fmla="*/ 4 h 4673"/>
              <a:gd name="T76" fmla="*/ 6189 w 6231"/>
              <a:gd name="T77" fmla="*/ 0 h 4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31" h="4673">
                <a:moveTo>
                  <a:pt x="6189" y="0"/>
                </a:moveTo>
                <a:lnTo>
                  <a:pt x="6206" y="6"/>
                </a:lnTo>
                <a:lnTo>
                  <a:pt x="6219" y="17"/>
                </a:lnTo>
                <a:lnTo>
                  <a:pt x="6229" y="34"/>
                </a:lnTo>
                <a:lnTo>
                  <a:pt x="6231" y="53"/>
                </a:lnTo>
                <a:lnTo>
                  <a:pt x="6223" y="72"/>
                </a:lnTo>
                <a:lnTo>
                  <a:pt x="3477" y="4603"/>
                </a:lnTo>
                <a:lnTo>
                  <a:pt x="3455" y="4631"/>
                </a:lnTo>
                <a:lnTo>
                  <a:pt x="3428" y="4652"/>
                </a:lnTo>
                <a:lnTo>
                  <a:pt x="3398" y="4665"/>
                </a:lnTo>
                <a:lnTo>
                  <a:pt x="3366" y="4673"/>
                </a:lnTo>
                <a:lnTo>
                  <a:pt x="3332" y="4673"/>
                </a:lnTo>
                <a:lnTo>
                  <a:pt x="3300" y="4664"/>
                </a:lnTo>
                <a:lnTo>
                  <a:pt x="3269" y="4648"/>
                </a:lnTo>
                <a:lnTo>
                  <a:pt x="2513" y="4132"/>
                </a:lnTo>
                <a:lnTo>
                  <a:pt x="1745" y="4641"/>
                </a:lnTo>
                <a:lnTo>
                  <a:pt x="1717" y="4654"/>
                </a:lnTo>
                <a:lnTo>
                  <a:pt x="1690" y="4656"/>
                </a:lnTo>
                <a:lnTo>
                  <a:pt x="1664" y="4650"/>
                </a:lnTo>
                <a:lnTo>
                  <a:pt x="1639" y="4639"/>
                </a:lnTo>
                <a:lnTo>
                  <a:pt x="1621" y="4618"/>
                </a:lnTo>
                <a:lnTo>
                  <a:pt x="1609" y="4595"/>
                </a:lnTo>
                <a:lnTo>
                  <a:pt x="1603" y="4565"/>
                </a:lnTo>
                <a:lnTo>
                  <a:pt x="1603" y="3511"/>
                </a:lnTo>
                <a:lnTo>
                  <a:pt x="5090" y="905"/>
                </a:lnTo>
                <a:lnTo>
                  <a:pt x="972" y="3077"/>
                </a:lnTo>
                <a:lnTo>
                  <a:pt x="64" y="2459"/>
                </a:lnTo>
                <a:lnTo>
                  <a:pt x="36" y="2434"/>
                </a:lnTo>
                <a:lnTo>
                  <a:pt x="15" y="2404"/>
                </a:lnTo>
                <a:lnTo>
                  <a:pt x="4" y="2370"/>
                </a:lnTo>
                <a:lnTo>
                  <a:pt x="0" y="2335"/>
                </a:lnTo>
                <a:lnTo>
                  <a:pt x="0" y="2335"/>
                </a:lnTo>
                <a:lnTo>
                  <a:pt x="4" y="2301"/>
                </a:lnTo>
                <a:lnTo>
                  <a:pt x="17" y="2269"/>
                </a:lnTo>
                <a:lnTo>
                  <a:pt x="36" y="2241"/>
                </a:lnTo>
                <a:lnTo>
                  <a:pt x="62" y="2216"/>
                </a:lnTo>
                <a:lnTo>
                  <a:pt x="96" y="2199"/>
                </a:lnTo>
                <a:lnTo>
                  <a:pt x="6168" y="4"/>
                </a:lnTo>
                <a:lnTo>
                  <a:pt x="61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299" tIns="45649" rIns="91299" bIns="45649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sz="1798">
              <a:solidFill>
                <a:schemeClr val="bg1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679072" y="1582546"/>
            <a:ext cx="8633751" cy="13227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Deskripsi pekerjaan dan spesifikasi pekerjaan</a:t>
            </a:r>
            <a:endParaRPr lang="en-US" sz="3200" b="1" dirty="0">
              <a:latin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35273" y="3382746"/>
            <a:ext cx="5183226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Deskripsi pekerjaan menyebutkan tugas, kewajiban, dan tanggung jawab dari sebuah pekerjaan.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382369" y="3398057"/>
            <a:ext cx="5567169" cy="2216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Spesifikasi pekerjaan menyangkut  pengetahuan, keterampilan, dan kemampuan(PKK)yang dibutuhkan oleh satu individu untuk melakukan sebuah pekerjaan dengan memuaskan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8743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EF97DEF9-EEEA-4F16-BE86-D1E5F2765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166309"/>
            <a:ext cx="5867400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478</Words>
  <Application>Microsoft Office PowerPoint</Application>
  <PresentationFormat>Widescreen</PresentationFormat>
  <Paragraphs>88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Aharoni</vt:lpstr>
      <vt:lpstr>Algerian</vt:lpstr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65</cp:revision>
  <dcterms:created xsi:type="dcterms:W3CDTF">2018-12-02T06:07:05Z</dcterms:created>
  <dcterms:modified xsi:type="dcterms:W3CDTF">2020-09-28T15:13:28Z</dcterms:modified>
</cp:coreProperties>
</file>