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8" r:id="rId2"/>
    <p:sldId id="256" r:id="rId3"/>
    <p:sldId id="258" r:id="rId4"/>
    <p:sldId id="259" r:id="rId5"/>
    <p:sldId id="265" r:id="rId6"/>
    <p:sldId id="263" r:id="rId7"/>
    <p:sldId id="260" r:id="rId8"/>
    <p:sldId id="269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83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83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C0059007-99E3-4954-8E3E-8CFAF6E5A0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36431F4-F351-4112-9618-826C6518E4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C6F3A-F5DC-4F31-A60D-C852BDC79C82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0B3BFCA-579D-4D2B-80EC-652E5B6DC6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6163F07-DD4D-4305-9822-48D63D5AA2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85C0C-0EA3-44D3-8DE7-B3863C8B2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1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80B3E-019C-034E-B701-CABFD6127E80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00E77-2A0E-AC44-8A85-D757B4290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47B4C0D0-75BC-4FAA-8A48-98BE9D660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69817"/>
            <a:ext cx="5195455" cy="2459182"/>
          </a:xfrm>
          <a:custGeom>
            <a:avLst/>
            <a:gdLst>
              <a:gd name="connsiteX0" fmla="*/ 0 w 5195455"/>
              <a:gd name="connsiteY0" fmla="*/ 0 h 2459182"/>
              <a:gd name="connsiteX1" fmla="*/ 5195455 w 5195455"/>
              <a:gd name="connsiteY1" fmla="*/ 0 h 2459182"/>
              <a:gd name="connsiteX2" fmla="*/ 5195455 w 5195455"/>
              <a:gd name="connsiteY2" fmla="*/ 2459182 h 2459182"/>
              <a:gd name="connsiteX3" fmla="*/ 0 w 5195455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459182">
                <a:moveTo>
                  <a:pt x="0" y="0"/>
                </a:moveTo>
                <a:lnTo>
                  <a:pt x="5195455" y="0"/>
                </a:lnTo>
                <a:lnTo>
                  <a:pt x="5195455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26D239FA-092B-4F98-8ADE-7949A70E13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35928" y="342899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14307C9-267E-4F9B-BBC3-99B9044D10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803564"/>
            <a:ext cx="2701636" cy="6054435"/>
          </a:xfrm>
          <a:custGeom>
            <a:avLst/>
            <a:gdLst>
              <a:gd name="connsiteX0" fmla="*/ 0 w 2701636"/>
              <a:gd name="connsiteY0" fmla="*/ 0 h 6054435"/>
              <a:gd name="connsiteX1" fmla="*/ 2701636 w 2701636"/>
              <a:gd name="connsiteY1" fmla="*/ 0 h 6054435"/>
              <a:gd name="connsiteX2" fmla="*/ 2701636 w 2701636"/>
              <a:gd name="connsiteY2" fmla="*/ 6054435 h 6054435"/>
              <a:gd name="connsiteX3" fmla="*/ 0 w 2701636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6054435"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BC87EAC1-A0A1-4230-B067-2148B88BA1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1" y="-1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6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B8E178E5-BE74-4F81-8F3D-90D461CB9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88182" y="0"/>
            <a:ext cx="5195455" cy="2971800"/>
          </a:xfrm>
          <a:custGeom>
            <a:avLst/>
            <a:gdLst>
              <a:gd name="connsiteX0" fmla="*/ 0 w 5195455"/>
              <a:gd name="connsiteY0" fmla="*/ 0 h 2971800"/>
              <a:gd name="connsiteX1" fmla="*/ 5195455 w 5195455"/>
              <a:gd name="connsiteY1" fmla="*/ 0 h 2971800"/>
              <a:gd name="connsiteX2" fmla="*/ 5195455 w 5195455"/>
              <a:gd name="connsiteY2" fmla="*/ 2971800 h 2971800"/>
              <a:gd name="connsiteX3" fmla="*/ 0 w 5195455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971800">
                <a:moveTo>
                  <a:pt x="0" y="0"/>
                </a:moveTo>
                <a:lnTo>
                  <a:pt x="5195455" y="0"/>
                </a:lnTo>
                <a:lnTo>
                  <a:pt x="5195455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B1B8093D-5781-461E-9C40-D11FD884AF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8182" y="2971800"/>
            <a:ext cx="2493818" cy="2971800"/>
          </a:xfrm>
          <a:custGeom>
            <a:avLst/>
            <a:gdLst>
              <a:gd name="connsiteX0" fmla="*/ 0 w 2493818"/>
              <a:gd name="connsiteY0" fmla="*/ 0 h 2971800"/>
              <a:gd name="connsiteX1" fmla="*/ 2493818 w 2493818"/>
              <a:gd name="connsiteY1" fmla="*/ 0 h 2971800"/>
              <a:gd name="connsiteX2" fmla="*/ 2493818 w 2493818"/>
              <a:gd name="connsiteY2" fmla="*/ 2971800 h 2971800"/>
              <a:gd name="connsiteX3" fmla="*/ 0 w 2493818"/>
              <a:gd name="connsiteY3" fmla="*/ 297180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18" h="2971800">
                <a:moveTo>
                  <a:pt x="0" y="0"/>
                </a:moveTo>
                <a:lnTo>
                  <a:pt x="2493818" y="0"/>
                </a:lnTo>
                <a:lnTo>
                  <a:pt x="2493818" y="2971800"/>
                </a:lnTo>
                <a:lnTo>
                  <a:pt x="0" y="29718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3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32B63133-EF9E-4A36-A496-3E42706A74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72836"/>
            <a:ext cx="12191999" cy="5112327"/>
          </a:xfrm>
          <a:custGeom>
            <a:avLst/>
            <a:gdLst>
              <a:gd name="connsiteX0" fmla="*/ 0 w 12191999"/>
              <a:gd name="connsiteY0" fmla="*/ 0 h 5112327"/>
              <a:gd name="connsiteX1" fmla="*/ 12191999 w 12191999"/>
              <a:gd name="connsiteY1" fmla="*/ 0 h 5112327"/>
              <a:gd name="connsiteX2" fmla="*/ 12191999 w 12191999"/>
              <a:gd name="connsiteY2" fmla="*/ 5112327 h 5112327"/>
              <a:gd name="connsiteX3" fmla="*/ 0 w 12191999"/>
              <a:gd name="connsiteY3" fmla="*/ 5112327 h 511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5112327">
                <a:moveTo>
                  <a:pt x="0" y="0"/>
                </a:moveTo>
                <a:lnTo>
                  <a:pt x="12191999" y="0"/>
                </a:lnTo>
                <a:lnTo>
                  <a:pt x="12191999" y="5112327"/>
                </a:lnTo>
                <a:lnTo>
                  <a:pt x="0" y="51123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8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15626D72-3082-4B5C-AF6D-B936AE8A7A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03563"/>
            <a:ext cx="5597236" cy="6054436"/>
          </a:xfrm>
          <a:custGeom>
            <a:avLst/>
            <a:gdLst>
              <a:gd name="connsiteX0" fmla="*/ 2895600 w 5597236"/>
              <a:gd name="connsiteY0" fmla="*/ 1 h 6054436"/>
              <a:gd name="connsiteX1" fmla="*/ 5597236 w 5597236"/>
              <a:gd name="connsiteY1" fmla="*/ 1 h 6054436"/>
              <a:gd name="connsiteX2" fmla="*/ 5597236 w 5597236"/>
              <a:gd name="connsiteY2" fmla="*/ 6054436 h 6054436"/>
              <a:gd name="connsiteX3" fmla="*/ 2895600 w 5597236"/>
              <a:gd name="connsiteY3" fmla="*/ 6054436 h 6054436"/>
              <a:gd name="connsiteX4" fmla="*/ 0 w 5597236"/>
              <a:gd name="connsiteY4" fmla="*/ 0 h 6054436"/>
              <a:gd name="connsiteX5" fmla="*/ 2701636 w 5597236"/>
              <a:gd name="connsiteY5" fmla="*/ 0 h 6054436"/>
              <a:gd name="connsiteX6" fmla="*/ 2701636 w 5597236"/>
              <a:gd name="connsiteY6" fmla="*/ 6054435 h 6054436"/>
              <a:gd name="connsiteX7" fmla="*/ 0 w 5597236"/>
              <a:gd name="connsiteY7" fmla="*/ 6054435 h 605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7236" h="6054436">
                <a:moveTo>
                  <a:pt x="2895600" y="1"/>
                </a:moveTo>
                <a:lnTo>
                  <a:pt x="5597236" y="1"/>
                </a:lnTo>
                <a:lnTo>
                  <a:pt x="5597236" y="6054436"/>
                </a:lnTo>
                <a:lnTo>
                  <a:pt x="2895600" y="6054436"/>
                </a:lnTo>
                <a:close/>
                <a:moveTo>
                  <a:pt x="0" y="0"/>
                </a:moveTo>
                <a:lnTo>
                  <a:pt x="2701636" y="0"/>
                </a:lnTo>
                <a:lnTo>
                  <a:pt x="2701636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B93AC1C-6834-4A83-AA7D-6831BB221F25}"/>
              </a:ext>
            </a:extLst>
          </p:cNvPr>
          <p:cNvSpPr/>
          <p:nvPr userDrawn="1"/>
        </p:nvSpPr>
        <p:spPr>
          <a:xfrm>
            <a:off x="4890655" y="3879274"/>
            <a:ext cx="4197928" cy="29787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2EF1FE98-34B0-4F10-81D4-51D3ADB12A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2727" y="3879273"/>
            <a:ext cx="4197928" cy="2978726"/>
          </a:xfrm>
          <a:custGeom>
            <a:avLst/>
            <a:gdLst>
              <a:gd name="connsiteX0" fmla="*/ 0 w 4197928"/>
              <a:gd name="connsiteY0" fmla="*/ 0 h 2978726"/>
              <a:gd name="connsiteX1" fmla="*/ 4197928 w 4197928"/>
              <a:gd name="connsiteY1" fmla="*/ 0 h 2978726"/>
              <a:gd name="connsiteX2" fmla="*/ 4197928 w 4197928"/>
              <a:gd name="connsiteY2" fmla="*/ 2978726 h 2978726"/>
              <a:gd name="connsiteX3" fmla="*/ 0 w 4197928"/>
              <a:gd name="connsiteY3" fmla="*/ 2978726 h 297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7928" h="2978726">
                <a:moveTo>
                  <a:pt x="0" y="0"/>
                </a:moveTo>
                <a:lnTo>
                  <a:pt x="4197928" y="0"/>
                </a:lnTo>
                <a:lnTo>
                  <a:pt x="4197928" y="2978726"/>
                </a:lnTo>
                <a:lnTo>
                  <a:pt x="0" y="297872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5A065A09-8F0D-4777-93AC-77D98EA9FD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16437" y="2701636"/>
            <a:ext cx="5375563" cy="2355272"/>
          </a:xfrm>
          <a:custGeom>
            <a:avLst/>
            <a:gdLst>
              <a:gd name="connsiteX0" fmla="*/ 0 w 5375563"/>
              <a:gd name="connsiteY0" fmla="*/ 0 h 2355272"/>
              <a:gd name="connsiteX1" fmla="*/ 5375563 w 5375563"/>
              <a:gd name="connsiteY1" fmla="*/ 0 h 2355272"/>
              <a:gd name="connsiteX2" fmla="*/ 5375563 w 5375563"/>
              <a:gd name="connsiteY2" fmla="*/ 2355272 h 2355272"/>
              <a:gd name="connsiteX3" fmla="*/ 0 w 5375563"/>
              <a:gd name="connsiteY3" fmla="*/ 2355272 h 235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5563" h="2355272">
                <a:moveTo>
                  <a:pt x="0" y="0"/>
                </a:moveTo>
                <a:lnTo>
                  <a:pt x="5375563" y="0"/>
                </a:lnTo>
                <a:lnTo>
                  <a:pt x="5375563" y="2355272"/>
                </a:lnTo>
                <a:lnTo>
                  <a:pt x="0" y="235527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11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7AA32CE-3BC0-4186-B6DB-CE0F558D24F5}"/>
              </a:ext>
            </a:extLst>
          </p:cNvPr>
          <p:cNvSpPr/>
          <p:nvPr userDrawn="1"/>
        </p:nvSpPr>
        <p:spPr>
          <a:xfrm>
            <a:off x="7481454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00A2EEA-DF17-40B2-BA3E-02CA864423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3602181"/>
            <a:ext cx="11055928" cy="2812473"/>
          </a:xfrm>
          <a:custGeom>
            <a:avLst/>
            <a:gdLst>
              <a:gd name="connsiteX0" fmla="*/ 0 w 11055928"/>
              <a:gd name="connsiteY0" fmla="*/ 0 h 2812473"/>
              <a:gd name="connsiteX1" fmla="*/ 11055928 w 11055928"/>
              <a:gd name="connsiteY1" fmla="*/ 0 h 2812473"/>
              <a:gd name="connsiteX2" fmla="*/ 11055928 w 11055928"/>
              <a:gd name="connsiteY2" fmla="*/ 2812473 h 2812473"/>
              <a:gd name="connsiteX3" fmla="*/ 0 w 11055928"/>
              <a:gd name="connsiteY3" fmla="*/ 2812473 h 281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55928" h="2812473">
                <a:moveTo>
                  <a:pt x="0" y="0"/>
                </a:moveTo>
                <a:lnTo>
                  <a:pt x="11055928" y="0"/>
                </a:lnTo>
                <a:lnTo>
                  <a:pt x="11055928" y="2812473"/>
                </a:lnTo>
                <a:lnTo>
                  <a:pt x="0" y="281247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140DC43-21EC-4062-9997-F5C6E2ADD8AD}"/>
              </a:ext>
            </a:extLst>
          </p:cNvPr>
          <p:cNvSpPr/>
          <p:nvPr userDrawn="1"/>
        </p:nvSpPr>
        <p:spPr>
          <a:xfrm>
            <a:off x="692727" y="2964872"/>
            <a:ext cx="4197928" cy="38931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4CB64FA6-8DDB-465E-8F8D-2C15D8D00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1"/>
            <a:ext cx="4378037" cy="6414654"/>
          </a:xfrm>
          <a:custGeom>
            <a:avLst/>
            <a:gdLst>
              <a:gd name="connsiteX0" fmla="*/ 0 w 4378037"/>
              <a:gd name="connsiteY0" fmla="*/ 0 h 6414654"/>
              <a:gd name="connsiteX1" fmla="*/ 4378037 w 4378037"/>
              <a:gd name="connsiteY1" fmla="*/ 0 h 6414654"/>
              <a:gd name="connsiteX2" fmla="*/ 4378037 w 4378037"/>
              <a:gd name="connsiteY2" fmla="*/ 6414654 h 6414654"/>
              <a:gd name="connsiteX3" fmla="*/ 0 w 4378037"/>
              <a:gd name="connsiteY3" fmla="*/ 6414654 h 641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8037" h="6414654">
                <a:moveTo>
                  <a:pt x="0" y="0"/>
                </a:moveTo>
                <a:lnTo>
                  <a:pt x="4378037" y="0"/>
                </a:lnTo>
                <a:lnTo>
                  <a:pt x="4378037" y="6414654"/>
                </a:lnTo>
                <a:lnTo>
                  <a:pt x="0" y="641465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9363CED2-4FD5-4B83-97FE-D75C241E8E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7927" y="-1"/>
            <a:ext cx="7994072" cy="4294909"/>
          </a:xfrm>
          <a:custGeom>
            <a:avLst/>
            <a:gdLst>
              <a:gd name="connsiteX0" fmla="*/ 0 w 7994072"/>
              <a:gd name="connsiteY0" fmla="*/ 0 h 4294909"/>
              <a:gd name="connsiteX1" fmla="*/ 7994072 w 7994072"/>
              <a:gd name="connsiteY1" fmla="*/ 0 h 4294909"/>
              <a:gd name="connsiteX2" fmla="*/ 7994072 w 7994072"/>
              <a:gd name="connsiteY2" fmla="*/ 4294909 h 4294909"/>
              <a:gd name="connsiteX3" fmla="*/ 0 w 7994072"/>
              <a:gd name="connsiteY3" fmla="*/ 4294909 h 429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94072" h="4294909">
                <a:moveTo>
                  <a:pt x="0" y="0"/>
                </a:moveTo>
                <a:lnTo>
                  <a:pt x="7994072" y="0"/>
                </a:lnTo>
                <a:lnTo>
                  <a:pt x="7994072" y="4294909"/>
                </a:lnTo>
                <a:lnTo>
                  <a:pt x="0" y="42949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A64BEB2-E3A2-42AF-9CCF-2F9ED9957290}"/>
              </a:ext>
            </a:extLst>
          </p:cNvPr>
          <p:cNvSpPr/>
          <p:nvPr userDrawn="1"/>
        </p:nvSpPr>
        <p:spPr>
          <a:xfrm>
            <a:off x="9116291" y="803565"/>
            <a:ext cx="2701636" cy="60544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1E3DD18F-335C-4AB8-B0A0-9A2FBC556E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7782" y="0"/>
            <a:ext cx="4502727" cy="6054435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4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F871732-133E-41B3-859A-6614E4A09C79}"/>
              </a:ext>
            </a:extLst>
          </p:cNvPr>
          <p:cNvSpPr/>
          <p:nvPr userDrawn="1"/>
        </p:nvSpPr>
        <p:spPr>
          <a:xfrm>
            <a:off x="4059381" y="0"/>
            <a:ext cx="12053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590A083F-1D87-43CF-A9ED-5C3F4FF7CA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43344"/>
            <a:ext cx="4830982" cy="5971310"/>
          </a:xfrm>
          <a:custGeom>
            <a:avLst/>
            <a:gdLst>
              <a:gd name="connsiteX0" fmla="*/ 0 w 4830982"/>
              <a:gd name="connsiteY0" fmla="*/ 0 h 5971310"/>
              <a:gd name="connsiteX1" fmla="*/ 4830982 w 4830982"/>
              <a:gd name="connsiteY1" fmla="*/ 0 h 5971310"/>
              <a:gd name="connsiteX2" fmla="*/ 4830982 w 4830982"/>
              <a:gd name="connsiteY2" fmla="*/ 5971310 h 5971310"/>
              <a:gd name="connsiteX3" fmla="*/ 0 w 4830982"/>
              <a:gd name="connsiteY3" fmla="*/ 5971310 h 5971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0982" h="5971310">
                <a:moveTo>
                  <a:pt x="0" y="0"/>
                </a:moveTo>
                <a:lnTo>
                  <a:pt x="4830982" y="0"/>
                </a:lnTo>
                <a:lnTo>
                  <a:pt x="4830982" y="5971310"/>
                </a:lnTo>
                <a:lnTo>
                  <a:pt x="0" y="59713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F6A8950A-355F-44BF-B0EE-D10603803C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5308" y="2199409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F448608A-E44F-4740-A286-A8CF2D9847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3198" y="2199408"/>
            <a:ext cx="2867890" cy="2459182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80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26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75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4" r:id="rId7"/>
    <p:sldLayoutId id="2147483655" r:id="rId8"/>
    <p:sldLayoutId id="2147483653" r:id="rId9"/>
    <p:sldLayoutId id="2147483652" r:id="rId10"/>
    <p:sldLayoutId id="2147483651" r:id="rId11"/>
    <p:sldLayoutId id="2147483650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bhayurham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0FECB8-D2F5-43EA-8012-9E2C07F49D25}"/>
              </a:ext>
            </a:extLst>
          </p:cNvPr>
          <p:cNvSpPr/>
          <p:nvPr/>
        </p:nvSpPr>
        <p:spPr>
          <a:xfrm>
            <a:off x="1704106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0EE30DA-7BFD-48C2-BBCB-D8837946DB74}"/>
              </a:ext>
            </a:extLst>
          </p:cNvPr>
          <p:cNvSpPr txBox="1"/>
          <p:nvPr/>
        </p:nvSpPr>
        <p:spPr>
          <a:xfrm>
            <a:off x="1704104" y="1169562"/>
            <a:ext cx="8783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3200" b="1" dirty="0" smtClean="0">
                <a:latin typeface="Times New Roman" pitchFamily="18" charset="0"/>
                <a:cs typeface="Times New Roman" pitchFamily="18" charset="0"/>
              </a:rPr>
              <a:t>PBB SEBAGAI SALAH SATU BENTUK ORGANISASI INTERNASIONAL</a:t>
            </a:r>
            <a:endParaRPr lang="en-US" altLang="ko-K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162300" y="3018204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0887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 txBox="1">
            <a:spLocks/>
          </p:cNvSpPr>
          <p:nvPr/>
        </p:nvSpPr>
        <p:spPr>
          <a:xfrm>
            <a:off x="0" y="614873"/>
            <a:ext cx="10858500" cy="10695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Organisasi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Internasional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Organisasi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Dari Negara-Negara Dan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Organisasi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Dari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Warga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Negara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Antar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Negara</a:t>
            </a:r>
            <a:endParaRPr lang="ko-KR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514350" y="2149425"/>
            <a:ext cx="10487025" cy="3312368"/>
          </a:xfrm>
          <a:custGeom>
            <a:avLst/>
            <a:gdLst>
              <a:gd name="connsiteX0" fmla="*/ 0 w 5195455"/>
              <a:gd name="connsiteY0" fmla="*/ 0 h 2459182"/>
              <a:gd name="connsiteX1" fmla="*/ 5195455 w 5195455"/>
              <a:gd name="connsiteY1" fmla="*/ 0 h 2459182"/>
              <a:gd name="connsiteX2" fmla="*/ 5195455 w 5195455"/>
              <a:gd name="connsiteY2" fmla="*/ 2459182 h 2459182"/>
              <a:gd name="connsiteX3" fmla="*/ 0 w 5195455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455" h="2459182">
                <a:moveTo>
                  <a:pt x="0" y="0"/>
                </a:moveTo>
                <a:lnTo>
                  <a:pt x="5195455" y="0"/>
                </a:lnTo>
                <a:lnTo>
                  <a:pt x="5195455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5463" indent="-342900" algn="just">
              <a:spcBef>
                <a:spcPts val="0"/>
              </a:spcBef>
            </a:pPr>
            <a:r>
              <a:rPr lang="id-ID" sz="2400" dirty="0" smtClean="0">
                <a:cs typeface="Times New Roman" pitchFamily="18" charset="0"/>
              </a:rPr>
              <a:t>Suatu organisasi internasional dapat dilihat dari berbagai sudut pandang,        </a:t>
            </a:r>
          </a:p>
          <a:p>
            <a:pPr marL="525463" indent="-342900" algn="just">
              <a:spcBef>
                <a:spcPts val="0"/>
              </a:spcBef>
            </a:pPr>
            <a:r>
              <a:rPr lang="id-ID" sz="2400" dirty="0">
                <a:cs typeface="Times New Roman" pitchFamily="18" charset="0"/>
              </a:rPr>
              <a:t>T</a:t>
            </a:r>
            <a:r>
              <a:rPr lang="id-ID" sz="2400" dirty="0" smtClean="0">
                <a:cs typeface="Times New Roman" pitchFamily="18" charset="0"/>
              </a:rPr>
              <a:t>ergantung kepada kepentingan yang dimaksudkan dalam pembentukannya atau maksud dan tujuan organisasi internasional itu diadakan atau dibentuk. </a:t>
            </a:r>
          </a:p>
          <a:p>
            <a:pPr marL="525463" indent="-342900" algn="just">
              <a:spcBef>
                <a:spcPts val="0"/>
              </a:spcBef>
            </a:pPr>
            <a:r>
              <a:rPr lang="id-ID" sz="2400" dirty="0" smtClean="0">
                <a:cs typeface="Times New Roman" pitchFamily="18" charset="0"/>
              </a:rPr>
              <a:t>Suatu organisasi internasional </a:t>
            </a:r>
            <a:r>
              <a:rPr lang="en-US" sz="2400" dirty="0" err="1" smtClean="0">
                <a:cs typeface="Times New Roman" pitchFamily="18" charset="0"/>
              </a:rPr>
              <a:t>tidak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mempunyai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kedaulatan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dalam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arti</a:t>
            </a:r>
            <a:r>
              <a:rPr lang="en-US" sz="2400" dirty="0" smtClean="0">
                <a:cs typeface="Times New Roman" pitchFamily="18" charset="0"/>
              </a:rPr>
              <a:t> Eurasian yang pen</a:t>
            </a:r>
            <a:r>
              <a:rPr lang="id-ID" sz="2400" dirty="0" smtClean="0">
                <a:cs typeface="Times New Roman" pitchFamily="18" charset="0"/>
              </a:rPr>
              <a:t>u</a:t>
            </a:r>
            <a:r>
              <a:rPr lang="en-US" sz="2400" dirty="0" smtClean="0">
                <a:cs typeface="Times New Roman" pitchFamily="18" charset="0"/>
              </a:rPr>
              <a:t>h </a:t>
            </a:r>
            <a:r>
              <a:rPr lang="en-US" sz="2400" dirty="0" err="1" smtClean="0">
                <a:cs typeface="Times New Roman" pitchFamily="18" charset="0"/>
              </a:rPr>
              <a:t>untuk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memaksa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warga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negara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atau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anggota-anggotanya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untuk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mematuhinya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seperti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kedaulatan</a:t>
            </a:r>
            <a:r>
              <a:rPr lang="en-US" sz="2400" dirty="0" smtClean="0">
                <a:cs typeface="Times New Roman" pitchFamily="18" charset="0"/>
              </a:rPr>
              <a:t> yang </a:t>
            </a:r>
            <a:r>
              <a:rPr lang="en-US" sz="2400" dirty="0" err="1" smtClean="0">
                <a:cs typeface="Times New Roman" pitchFamily="18" charset="0"/>
              </a:rPr>
              <a:t>ada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pada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suatu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negara</a:t>
            </a:r>
            <a:r>
              <a:rPr lang="en-US" sz="2400" dirty="0" smtClean="0">
                <a:cs typeface="Times New Roman" pitchFamily="18" charset="0"/>
              </a:rPr>
              <a:t>. </a:t>
            </a:r>
          </a:p>
          <a:p>
            <a:pPr marL="525463" indent="-342900" algn="just">
              <a:spcBef>
                <a:spcPts val="0"/>
              </a:spcBef>
            </a:pPr>
            <a:r>
              <a:rPr lang="en-US" sz="2400" dirty="0" err="1" smtClean="0">
                <a:cs typeface="Times New Roman" pitchFamily="18" charset="0"/>
              </a:rPr>
              <a:t>Organisasi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internasional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sangat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tergantung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pada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iuran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pemberian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dari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anggotanya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termasuk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sumbangan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lainnya</a:t>
            </a:r>
            <a:r>
              <a:rPr lang="en-US" sz="2400" dirty="0" smtClean="0">
                <a:cs typeface="Times New Roman" pitchFamily="18" charset="0"/>
              </a:rPr>
              <a:t> yang </a:t>
            </a:r>
            <a:r>
              <a:rPr lang="en-US" sz="2400" dirty="0" err="1" smtClean="0">
                <a:cs typeface="Times New Roman" pitchFamily="18" charset="0"/>
              </a:rPr>
              <a:t>bersifat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sukarela</a:t>
            </a:r>
            <a:r>
              <a:rPr lang="en-US" sz="2400" dirty="0" smtClean="0">
                <a:cs typeface="Times New Roman" pitchFamily="18" charset="0"/>
              </a:rPr>
              <a:t>.</a:t>
            </a:r>
            <a:endParaRPr lang="ko-KR" altLang="en-US" sz="24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0897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BB6B384-3023-49E0-B540-4473C7E3C037}"/>
              </a:ext>
            </a:extLst>
          </p:cNvPr>
          <p:cNvSpPr/>
          <p:nvPr/>
        </p:nvSpPr>
        <p:spPr>
          <a:xfrm>
            <a:off x="0" y="2199409"/>
            <a:ext cx="2867890" cy="2459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0" y="450855"/>
            <a:ext cx="9688513" cy="7507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Peran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Persatuan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Bangsa-Bangsa</a:t>
            </a:r>
            <a:endParaRPr lang="id-ID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ontent Placeholder 12"/>
          <p:cNvSpPr txBox="1">
            <a:spLocks/>
          </p:cNvSpPr>
          <p:nvPr/>
        </p:nvSpPr>
        <p:spPr>
          <a:xfrm>
            <a:off x="2159000" y="1534207"/>
            <a:ext cx="8270875" cy="3789586"/>
          </a:xfrm>
          <a:custGeom>
            <a:avLst/>
            <a:gdLst>
              <a:gd name="connsiteX0" fmla="*/ 0 w 2867890"/>
              <a:gd name="connsiteY0" fmla="*/ 0 h 2459182"/>
              <a:gd name="connsiteX1" fmla="*/ 2867890 w 2867890"/>
              <a:gd name="connsiteY1" fmla="*/ 0 h 2459182"/>
              <a:gd name="connsiteX2" fmla="*/ 2867890 w 2867890"/>
              <a:gd name="connsiteY2" fmla="*/ 2459182 h 2459182"/>
              <a:gd name="connsiteX3" fmla="*/ 0 w 2867890"/>
              <a:gd name="connsiteY3" fmla="*/ 2459182 h 24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890" h="2459182">
                <a:moveTo>
                  <a:pt x="0" y="0"/>
                </a:moveTo>
                <a:lnTo>
                  <a:pt x="2867890" y="0"/>
                </a:lnTo>
                <a:lnTo>
                  <a:pt x="2867890" y="2459182"/>
                </a:lnTo>
                <a:lnTo>
                  <a:pt x="0" y="245918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Tujuan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PBB:</a:t>
            </a:r>
            <a:endParaRPr lang="id-ID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Memelihara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perdamaian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keamanan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Internasional</a:t>
            </a:r>
            <a:endParaRPr lang="id-ID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Mengembangkan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ubungan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persaudaraan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antar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bangsa</a:t>
            </a:r>
            <a:endParaRPr lang="id-ID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Bekerjasama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internasional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memecahkan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persoalan-persoalan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internasional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sosial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kebudayaan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kemanusiaan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memajukan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rasa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hormat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kepada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hak-hak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manusia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kemerdekaan-kemerdekaan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asasi</a:t>
            </a:r>
            <a:endParaRPr lang="id-ID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66713" indent="-366713" algn="just">
              <a:buNone/>
            </a:pP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pusat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tindakan-tindakan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bangsa-bangsa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mencapai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tujuan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bersama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id-ID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2558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2"/>
          <p:cNvSpPr txBox="1">
            <a:spLocks/>
          </p:cNvSpPr>
          <p:nvPr/>
        </p:nvSpPr>
        <p:spPr>
          <a:xfrm>
            <a:off x="963361" y="152636"/>
            <a:ext cx="10265278" cy="6248164"/>
          </a:xfrm>
          <a:custGeom>
            <a:avLst/>
            <a:gdLst>
              <a:gd name="connsiteX0" fmla="*/ 0 w 4830982"/>
              <a:gd name="connsiteY0" fmla="*/ 0 h 5971310"/>
              <a:gd name="connsiteX1" fmla="*/ 4830982 w 4830982"/>
              <a:gd name="connsiteY1" fmla="*/ 0 h 5971310"/>
              <a:gd name="connsiteX2" fmla="*/ 4830982 w 4830982"/>
              <a:gd name="connsiteY2" fmla="*/ 5971310 h 5971310"/>
              <a:gd name="connsiteX3" fmla="*/ 0 w 4830982"/>
              <a:gd name="connsiteY3" fmla="*/ 5971310 h 5971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0982" h="5971310">
                <a:moveTo>
                  <a:pt x="0" y="0"/>
                </a:moveTo>
                <a:lnTo>
                  <a:pt x="4830982" y="0"/>
                </a:lnTo>
                <a:lnTo>
                  <a:pt x="4830982" y="5971310"/>
                </a:lnTo>
                <a:lnTo>
                  <a:pt x="0" y="597131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  <a:buNone/>
            </a:pPr>
            <a:r>
              <a:rPr lang="en-US" sz="3200" b="1" dirty="0" err="1" smtClean="0">
                <a:cs typeface="Times New Roman" pitchFamily="18" charset="0"/>
              </a:rPr>
              <a:t>Asas-asas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en-US" sz="3200" b="1" dirty="0" err="1" smtClean="0">
                <a:cs typeface="Times New Roman" pitchFamily="18" charset="0"/>
              </a:rPr>
              <a:t>tindakan</a:t>
            </a:r>
            <a:r>
              <a:rPr lang="en-US" sz="3200" b="1" dirty="0" smtClean="0">
                <a:cs typeface="Times New Roman" pitchFamily="18" charset="0"/>
              </a:rPr>
              <a:t> PBB</a:t>
            </a:r>
          </a:p>
          <a:p>
            <a:pPr indent="0">
              <a:spcBef>
                <a:spcPts val="0"/>
              </a:spcBef>
              <a:buNone/>
            </a:pPr>
            <a:endParaRPr lang="en-US" sz="2400" dirty="0" smtClean="0">
              <a:cs typeface="Times New Roman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 smtClean="0">
                <a:cs typeface="Times New Roman" pitchFamily="18" charset="0"/>
              </a:rPr>
              <a:t>Berdasarkan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persamaan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kedaulatan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dari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sekalian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anggota-anggotanya</a:t>
            </a:r>
            <a:endParaRPr lang="en-US" sz="2400" dirty="0" smtClean="0">
              <a:cs typeface="Times New Roman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 smtClean="0">
                <a:cs typeface="Times New Roman" pitchFamily="18" charset="0"/>
              </a:rPr>
              <a:t>Susunan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anggota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harus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memenuhi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dengan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kepercayaan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penuh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kewajiban</a:t>
            </a:r>
            <a:r>
              <a:rPr lang="en-US" sz="2400" dirty="0" smtClean="0">
                <a:cs typeface="Times New Roman" pitchFamily="18" charset="0"/>
              </a:rPr>
              <a:t>-</a:t>
            </a:r>
            <a:r>
              <a:rPr lang="id-ID" sz="2400" dirty="0" smtClean="0">
                <a:cs typeface="Times New Roman" pitchFamily="18" charset="0"/>
              </a:rPr>
              <a:t>  </a:t>
            </a:r>
            <a:r>
              <a:rPr lang="en-US" sz="2400" dirty="0" err="1" smtClean="0">
                <a:cs typeface="Times New Roman" pitchFamily="18" charset="0"/>
              </a:rPr>
              <a:t>kewajiban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, </a:t>
            </a:r>
            <a:r>
              <a:rPr lang="en-US" sz="2400" dirty="0" err="1" smtClean="0">
                <a:cs typeface="Times New Roman" pitchFamily="18" charset="0"/>
              </a:rPr>
              <a:t>sebagaimana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tercantuk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dalam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piagam</a:t>
            </a:r>
            <a:r>
              <a:rPr lang="en-US" sz="2400" dirty="0" smtClean="0">
                <a:cs typeface="Times New Roman" pitchFamily="18" charset="0"/>
              </a:rPr>
              <a:t> PBB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harus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menyelesaikan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persengketaan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Internasional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dengan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cara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damai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tanpa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membahayakan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perdamaian</a:t>
            </a:r>
            <a:r>
              <a:rPr lang="en-US" sz="2400" dirty="0" smtClean="0">
                <a:cs typeface="Times New Roman" pitchFamily="18" charset="0"/>
              </a:rPr>
              <a:t>, </a:t>
            </a:r>
            <a:r>
              <a:rPr lang="en-US" sz="2400" dirty="0" err="1" smtClean="0">
                <a:cs typeface="Times New Roman" pitchFamily="18" charset="0"/>
              </a:rPr>
              <a:t>keamanan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keadilan</a:t>
            </a:r>
            <a:r>
              <a:rPr lang="en-US" sz="2400" dirty="0" smtClean="0">
                <a:cs typeface="Times New Roman" pitchFamily="18" charset="0"/>
              </a:rPr>
              <a:t>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harus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menjauhi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konflik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dalam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hubungan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internasional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, </a:t>
            </a:r>
            <a:r>
              <a:rPr lang="en-US" sz="2400" dirty="0" err="1" smtClean="0">
                <a:cs typeface="Times New Roman" pitchFamily="18" charset="0"/>
              </a:rPr>
              <a:t>ancaman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kekerasan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terhadap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negara</a:t>
            </a:r>
            <a:r>
              <a:rPr lang="en-US" sz="2400" dirty="0" smtClean="0">
                <a:cs typeface="Times New Roman" pitchFamily="18" charset="0"/>
              </a:rPr>
              <a:t> lain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harus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memberikan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kepada</a:t>
            </a:r>
            <a:r>
              <a:rPr lang="en-US" sz="2400" dirty="0" smtClean="0">
                <a:cs typeface="Times New Roman" pitchFamily="18" charset="0"/>
              </a:rPr>
              <a:t> PBB </a:t>
            </a:r>
            <a:r>
              <a:rPr lang="en-US" sz="2400" dirty="0" err="1" smtClean="0">
                <a:cs typeface="Times New Roman" pitchFamily="18" charset="0"/>
              </a:rPr>
              <a:t>setiap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bantuan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dalam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tindakan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apa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saja</a:t>
            </a:r>
            <a:r>
              <a:rPr lang="en-US" sz="2400" dirty="0" smtClean="0">
                <a:cs typeface="Times New Roman" pitchFamily="18" charset="0"/>
              </a:rPr>
              <a:t> yang </a:t>
            </a:r>
            <a:r>
              <a:rPr lang="en-US" sz="2400" dirty="0" err="1" smtClean="0">
                <a:cs typeface="Times New Roman" pitchFamily="18" charset="0"/>
              </a:rPr>
              <a:t>diambil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selaras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dengan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piagam</a:t>
            </a:r>
            <a:r>
              <a:rPr lang="en-US" sz="2400" dirty="0" smtClean="0">
                <a:cs typeface="Times New Roman" pitchFamily="18" charset="0"/>
              </a:rPr>
              <a:t> PBB </a:t>
            </a:r>
            <a:r>
              <a:rPr lang="en-US" sz="2400" dirty="0" err="1" smtClean="0">
                <a:cs typeface="Times New Roman" pitchFamily="18" charset="0"/>
              </a:rPr>
              <a:t>dan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tidak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akan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membantu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negara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terhadap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siapa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diadakan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tindakan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preventif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atau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paksaan</a:t>
            </a:r>
            <a:r>
              <a:rPr lang="id-ID" sz="2400" dirty="0" smtClean="0">
                <a:cs typeface="Times New Roman" pitchFamily="18" charset="0"/>
              </a:rPr>
              <a:t>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cs typeface="Times New Roman" pitchFamily="18" charset="0"/>
              </a:rPr>
              <a:t>PBB </a:t>
            </a:r>
            <a:r>
              <a:rPr lang="en-US" sz="2400" dirty="0" err="1" smtClean="0">
                <a:cs typeface="Times New Roman" pitchFamily="18" charset="0"/>
              </a:rPr>
              <a:t>harus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memastikan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negara</a:t>
            </a:r>
            <a:r>
              <a:rPr lang="en-US" sz="2400" dirty="0" smtClean="0">
                <a:cs typeface="Times New Roman" pitchFamily="18" charset="0"/>
              </a:rPr>
              <a:t> yang </a:t>
            </a:r>
            <a:r>
              <a:rPr lang="en-US" sz="2400" dirty="0" err="1" smtClean="0">
                <a:cs typeface="Times New Roman" pitchFamily="18" charset="0"/>
              </a:rPr>
              <a:t>tidak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merupakan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anggota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bertingkat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id-ID" sz="2400" dirty="0" smtClean="0">
                <a:cs typeface="Times New Roman" pitchFamily="18" charset="0"/>
              </a:rPr>
              <a:t>    </a:t>
            </a:r>
            <a:r>
              <a:rPr lang="en-US" sz="2400" dirty="0" err="1" smtClean="0">
                <a:cs typeface="Times New Roman" pitchFamily="18" charset="0"/>
              </a:rPr>
              <a:t>selaras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dengan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asas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tersebut</a:t>
            </a:r>
            <a:r>
              <a:rPr lang="en-US" sz="2400" dirty="0" smtClean="0">
                <a:cs typeface="Times New Roman" pitchFamily="18" charset="0"/>
              </a:rPr>
              <a:t>, </a:t>
            </a:r>
            <a:r>
              <a:rPr lang="en-US" sz="2400" dirty="0" err="1" smtClean="0">
                <a:cs typeface="Times New Roman" pitchFamily="18" charset="0"/>
              </a:rPr>
              <a:t>sejauh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itu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perlu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memelihara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perdamaian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keamanan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Internasional</a:t>
            </a:r>
            <a:endParaRPr lang="en-US" sz="2400" dirty="0" smtClean="0">
              <a:cs typeface="Times New Roman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>
                <a:cs typeface="Times New Roman" pitchFamily="18" charset="0"/>
              </a:rPr>
              <a:t>Tak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satu</a:t>
            </a:r>
            <a:r>
              <a:rPr lang="en-US" sz="2400" dirty="0">
                <a:cs typeface="Times New Roman" pitchFamily="18" charset="0"/>
              </a:rPr>
              <a:t> pun  </a:t>
            </a:r>
            <a:r>
              <a:rPr lang="en-US" sz="2400" dirty="0" err="1">
                <a:cs typeface="Times New Roman" pitchFamily="18" charset="0"/>
              </a:rPr>
              <a:t>dalam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piagam</a:t>
            </a:r>
            <a:r>
              <a:rPr lang="en-US" sz="2400" dirty="0">
                <a:cs typeface="Times New Roman" pitchFamily="18" charset="0"/>
              </a:rPr>
              <a:t> PBB, </a:t>
            </a:r>
            <a:r>
              <a:rPr lang="en-US" sz="2400" dirty="0" err="1">
                <a:cs typeface="Times New Roman" pitchFamily="18" charset="0"/>
              </a:rPr>
              <a:t>boleh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memberikan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wewenang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pada</a:t>
            </a:r>
            <a:r>
              <a:rPr lang="en-US" sz="2400" dirty="0">
                <a:cs typeface="Times New Roman" pitchFamily="18" charset="0"/>
              </a:rPr>
              <a:t> PBB </a:t>
            </a:r>
            <a:r>
              <a:rPr lang="en-US" sz="2400" dirty="0" err="1">
                <a:cs typeface="Times New Roman" pitchFamily="18" charset="0"/>
              </a:rPr>
              <a:t>untuk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turut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campur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dalam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permasalahan</a:t>
            </a:r>
            <a:r>
              <a:rPr lang="en-US" sz="2400" dirty="0">
                <a:cs typeface="Times New Roman" pitchFamily="18" charset="0"/>
              </a:rPr>
              <a:t> yang </a:t>
            </a:r>
            <a:r>
              <a:rPr lang="en-US" sz="2400" dirty="0" err="1">
                <a:cs typeface="Times New Roman" pitchFamily="18" charset="0"/>
              </a:rPr>
              <a:t>merupakan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semata-mata</a:t>
            </a:r>
            <a:r>
              <a:rPr lang="id-ID" sz="2400" dirty="0">
                <a:cs typeface="Times New Roman" pitchFamily="18" charset="0"/>
              </a:rPr>
              <a:t>            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persoalan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dalam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negeri</a:t>
            </a:r>
            <a:r>
              <a:rPr lang="en-US" sz="2400" dirty="0">
                <a:cs typeface="Times New Roman" pitchFamily="18" charset="0"/>
              </a:rPr>
              <a:t> mana </a:t>
            </a:r>
            <a:r>
              <a:rPr lang="en-US" sz="2400" dirty="0" err="1">
                <a:cs typeface="Times New Roman" pitchFamily="18" charset="0"/>
              </a:rPr>
              <a:t>saja</a:t>
            </a:r>
            <a:r>
              <a:rPr lang="id-ID" sz="2400" dirty="0" smtClean="0">
                <a:cs typeface="Times New Roman" pitchFamily="18" charset="0"/>
              </a:rPr>
              <a:t>.</a:t>
            </a:r>
            <a:endParaRPr lang="en-US" sz="24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0809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2"/>
          <p:cNvSpPr txBox="1">
            <a:spLocks/>
          </p:cNvSpPr>
          <p:nvPr/>
        </p:nvSpPr>
        <p:spPr>
          <a:xfrm>
            <a:off x="1050422" y="538373"/>
            <a:ext cx="10366452" cy="5781253"/>
          </a:xfrm>
          <a:custGeom>
            <a:avLst/>
            <a:gdLst>
              <a:gd name="connsiteX0" fmla="*/ 0 w 4502727"/>
              <a:gd name="connsiteY0" fmla="*/ 0 h 6054435"/>
              <a:gd name="connsiteX1" fmla="*/ 4502727 w 4502727"/>
              <a:gd name="connsiteY1" fmla="*/ 0 h 6054435"/>
              <a:gd name="connsiteX2" fmla="*/ 4502727 w 4502727"/>
              <a:gd name="connsiteY2" fmla="*/ 6054435 h 6054435"/>
              <a:gd name="connsiteX3" fmla="*/ 0 w 4502727"/>
              <a:gd name="connsiteY3" fmla="*/ 6054435 h 605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2727" h="6054435">
                <a:moveTo>
                  <a:pt x="0" y="0"/>
                </a:moveTo>
                <a:lnTo>
                  <a:pt x="4502727" y="0"/>
                </a:lnTo>
                <a:lnTo>
                  <a:pt x="4502727" y="6054435"/>
                </a:lnTo>
                <a:lnTo>
                  <a:pt x="0" y="605443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0"/>
              </a:spcBef>
              <a:buFont typeface="+mj-lt"/>
              <a:buAutoNum type="arabicPeriod" startAt="8"/>
            </a:pPr>
            <a:r>
              <a:rPr lang="en-US" sz="2400" dirty="0" smtClean="0">
                <a:cs typeface="Times New Roman" pitchFamily="18" charset="0"/>
              </a:rPr>
              <a:t>Bahasa </a:t>
            </a:r>
            <a:r>
              <a:rPr lang="en-US" sz="2400" dirty="0" err="1">
                <a:cs typeface="Times New Roman" pitchFamily="18" charset="0"/>
              </a:rPr>
              <a:t>resmi</a:t>
            </a:r>
            <a:r>
              <a:rPr lang="en-US" sz="2400" dirty="0">
                <a:cs typeface="Times New Roman" pitchFamily="18" charset="0"/>
              </a:rPr>
              <a:t> PBB </a:t>
            </a:r>
            <a:r>
              <a:rPr lang="en-US" sz="2400" dirty="0" err="1">
                <a:cs typeface="Times New Roman" pitchFamily="18" charset="0"/>
              </a:rPr>
              <a:t>adalah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bahasa-bahasa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Cina</a:t>
            </a:r>
            <a:r>
              <a:rPr lang="en-US" sz="2400" dirty="0">
                <a:cs typeface="Times New Roman" pitchFamily="18" charset="0"/>
              </a:rPr>
              <a:t>, </a:t>
            </a:r>
            <a:r>
              <a:rPr lang="en-US" sz="2400" dirty="0" err="1">
                <a:cs typeface="Times New Roman" pitchFamily="18" charset="0"/>
              </a:rPr>
              <a:t>Inggris</a:t>
            </a:r>
            <a:r>
              <a:rPr lang="en-US" sz="2400" dirty="0">
                <a:cs typeface="Times New Roman" pitchFamily="18" charset="0"/>
              </a:rPr>
              <a:t>, </a:t>
            </a:r>
            <a:r>
              <a:rPr lang="en-US" sz="2400" dirty="0" err="1">
                <a:cs typeface="Times New Roman" pitchFamily="18" charset="0"/>
              </a:rPr>
              <a:t>Prancis</a:t>
            </a:r>
            <a:r>
              <a:rPr lang="en-US" sz="2400" dirty="0">
                <a:cs typeface="Times New Roman" pitchFamily="18" charset="0"/>
              </a:rPr>
              <a:t>, </a:t>
            </a:r>
            <a:r>
              <a:rPr lang="en-US" sz="2400" dirty="0" err="1">
                <a:cs typeface="Times New Roman" pitchFamily="18" charset="0"/>
              </a:rPr>
              <a:t>Rusia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dan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id-ID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Spanyol</a:t>
            </a:r>
            <a:r>
              <a:rPr lang="en-US" sz="2400" dirty="0">
                <a:cs typeface="Times New Roman" pitchFamily="18" charset="0"/>
              </a:rPr>
              <a:t>. </a:t>
            </a:r>
            <a:r>
              <a:rPr lang="en-US" sz="2400" dirty="0" err="1" smtClean="0">
                <a:cs typeface="Times New Roman" pitchFamily="18" charset="0"/>
              </a:rPr>
              <a:t>Keanggotaan</a:t>
            </a:r>
            <a:r>
              <a:rPr lang="en-US" sz="2400" dirty="0" smtClean="0">
                <a:cs typeface="Times New Roman" pitchFamily="18" charset="0"/>
              </a:rPr>
              <a:t> PBB </a:t>
            </a:r>
            <a:r>
              <a:rPr lang="en-US" sz="2400" dirty="0" err="1" smtClean="0">
                <a:cs typeface="Times New Roman" pitchFamily="18" charset="0"/>
              </a:rPr>
              <a:t>terbuka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untuk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semua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negara</a:t>
            </a:r>
            <a:r>
              <a:rPr lang="en-US" sz="2400" dirty="0" smtClean="0">
                <a:cs typeface="Times New Roman" pitchFamily="18" charset="0"/>
              </a:rPr>
              <a:t> yang </a:t>
            </a:r>
            <a:r>
              <a:rPr lang="en-US" sz="2400" dirty="0" err="1" smtClean="0">
                <a:cs typeface="Times New Roman" pitchFamily="18" charset="0"/>
              </a:rPr>
              <a:t>cinta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damai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serta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menerima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syarat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Piagam</a:t>
            </a:r>
            <a:r>
              <a:rPr lang="en-US" sz="2400" dirty="0" smtClean="0">
                <a:cs typeface="Times New Roman" pitchFamily="18" charset="0"/>
              </a:rPr>
              <a:t> PBB, </a:t>
            </a:r>
            <a:r>
              <a:rPr lang="en-US" sz="2400" dirty="0" err="1" smtClean="0">
                <a:cs typeface="Times New Roman" pitchFamily="18" charset="0"/>
              </a:rPr>
              <a:t>dan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dalam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pertimbangan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sanggup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bersedia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dalam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memenuhi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syarat-syarat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tersebut</a:t>
            </a:r>
            <a:r>
              <a:rPr lang="en-US" sz="2400" dirty="0" smtClean="0">
                <a:cs typeface="Times New Roman" pitchFamily="18" charset="0"/>
              </a:rPr>
              <a:t>.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n-US" sz="2400" dirty="0" err="1" smtClean="0">
                <a:cs typeface="Times New Roman" pitchFamily="18" charset="0"/>
              </a:rPr>
              <a:t>Anggota-anggota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teras</a:t>
            </a:r>
            <a:r>
              <a:rPr lang="en-US" sz="2400" dirty="0" smtClean="0">
                <a:cs typeface="Times New Roman" pitchFamily="18" charset="0"/>
              </a:rPr>
              <a:t> PBB </a:t>
            </a:r>
            <a:r>
              <a:rPr lang="en-US" sz="2400" dirty="0" err="1" smtClean="0">
                <a:cs typeface="Times New Roman" pitchFamily="18" charset="0"/>
              </a:rPr>
              <a:t>adalah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negara-negara</a:t>
            </a:r>
            <a:r>
              <a:rPr lang="en-US" sz="2400" dirty="0" smtClean="0">
                <a:cs typeface="Times New Roman" pitchFamily="18" charset="0"/>
              </a:rPr>
              <a:t> yang </a:t>
            </a:r>
            <a:r>
              <a:rPr lang="en-US" sz="2400" dirty="0" err="1" smtClean="0">
                <a:cs typeface="Times New Roman" pitchFamily="18" charset="0"/>
              </a:rPr>
              <a:t>menandatangani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pernyataan</a:t>
            </a:r>
            <a:r>
              <a:rPr lang="en-US" sz="2400" dirty="0" smtClean="0">
                <a:cs typeface="Times New Roman" pitchFamily="18" charset="0"/>
              </a:rPr>
              <a:t> PBB </a:t>
            </a:r>
            <a:r>
              <a:rPr lang="en-US" sz="2400" dirty="0" err="1" smtClean="0">
                <a:cs typeface="Times New Roman" pitchFamily="18" charset="0"/>
              </a:rPr>
              <a:t>pada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tanggal</a:t>
            </a:r>
            <a:r>
              <a:rPr lang="en-US" sz="2400" dirty="0" smtClean="0">
                <a:cs typeface="Times New Roman" pitchFamily="18" charset="0"/>
              </a:rPr>
              <a:t> 1 </a:t>
            </a:r>
            <a:r>
              <a:rPr lang="en-US" sz="2400" dirty="0" err="1" smtClean="0">
                <a:cs typeface="Times New Roman" pitchFamily="18" charset="0"/>
              </a:rPr>
              <a:t>Januari</a:t>
            </a:r>
            <a:r>
              <a:rPr lang="en-US" sz="2400" dirty="0" smtClean="0">
                <a:cs typeface="Times New Roman" pitchFamily="18" charset="0"/>
              </a:rPr>
              <a:t> 1942 </a:t>
            </a:r>
            <a:r>
              <a:rPr lang="en-US" sz="2400" dirty="0" err="1" smtClean="0">
                <a:cs typeface="Times New Roman" pitchFamily="18" charset="0"/>
              </a:rPr>
              <a:t>atau</a:t>
            </a:r>
            <a:r>
              <a:rPr lang="en-US" sz="2400" dirty="0" smtClean="0">
                <a:cs typeface="Times New Roman" pitchFamily="18" charset="0"/>
              </a:rPr>
              <a:t> yang </a:t>
            </a:r>
            <a:r>
              <a:rPr lang="en-US" sz="2400" dirty="0" err="1" smtClean="0">
                <a:cs typeface="Times New Roman" pitchFamily="18" charset="0"/>
              </a:rPr>
              <a:t>turut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ambil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bagian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dalam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konferensi</a:t>
            </a:r>
            <a:r>
              <a:rPr lang="en-US" sz="2400" dirty="0" smtClean="0">
                <a:cs typeface="Times New Roman" pitchFamily="18" charset="0"/>
              </a:rPr>
              <a:t> San </a:t>
            </a:r>
            <a:r>
              <a:rPr lang="en-US" sz="2400" dirty="0" err="1" smtClean="0">
                <a:cs typeface="Times New Roman" pitchFamily="18" charset="0"/>
              </a:rPr>
              <a:t>Fransisco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menandatangani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serta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meratifikasi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Piagam</a:t>
            </a:r>
            <a:r>
              <a:rPr lang="en-US" sz="2400" dirty="0" smtClean="0">
                <a:cs typeface="Times New Roman" pitchFamily="18" charset="0"/>
              </a:rPr>
              <a:t> PBB.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n-US" sz="2400" dirty="0" smtClean="0">
                <a:cs typeface="Times New Roman" pitchFamily="18" charset="0"/>
              </a:rPr>
              <a:t>Negara-</a:t>
            </a:r>
            <a:r>
              <a:rPr lang="en-US" sz="2400" dirty="0" err="1" smtClean="0">
                <a:cs typeface="Times New Roman" pitchFamily="18" charset="0"/>
              </a:rPr>
              <a:t>negara</a:t>
            </a:r>
            <a:r>
              <a:rPr lang="en-US" sz="2400" dirty="0" smtClean="0">
                <a:cs typeface="Times New Roman" pitchFamily="18" charset="0"/>
              </a:rPr>
              <a:t> lain </a:t>
            </a:r>
            <a:r>
              <a:rPr lang="en-US" sz="2400" dirty="0" err="1" smtClean="0">
                <a:cs typeface="Times New Roman" pitchFamily="18" charset="0"/>
              </a:rPr>
              <a:t>dapat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diperkenankan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menjadi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anggota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oleh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majelis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umum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atas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rekomendasi</a:t>
            </a:r>
            <a:r>
              <a:rPr lang="en-US" sz="2400" dirty="0" smtClean="0">
                <a:cs typeface="Times New Roman" pitchFamily="18" charset="0"/>
              </a:rPr>
              <a:t> dewan </a:t>
            </a:r>
            <a:r>
              <a:rPr lang="en-US" sz="2400" dirty="0" err="1" smtClean="0">
                <a:cs typeface="Times New Roman" pitchFamily="18" charset="0"/>
              </a:rPr>
              <a:t>keamanan</a:t>
            </a:r>
            <a:r>
              <a:rPr lang="en-US" sz="2400" dirty="0" smtClean="0">
                <a:cs typeface="Times New Roman" pitchFamily="18" charset="0"/>
              </a:rPr>
              <a:t>.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n-US" sz="2400" dirty="0" err="1" smtClean="0">
                <a:cs typeface="Times New Roman" pitchFamily="18" charset="0"/>
              </a:rPr>
              <a:t>Anggota-anggota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dapat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diskor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dikeluarkan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oleh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majelis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umum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atas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rekomendasi</a:t>
            </a:r>
            <a:r>
              <a:rPr lang="en-US" sz="2400" dirty="0" smtClean="0">
                <a:cs typeface="Times New Roman" pitchFamily="18" charset="0"/>
              </a:rPr>
              <a:t> dewan </a:t>
            </a:r>
            <a:r>
              <a:rPr lang="en-US" sz="2400" dirty="0" err="1" smtClean="0">
                <a:cs typeface="Times New Roman" pitchFamily="18" charset="0"/>
              </a:rPr>
              <a:t>keamanan</a:t>
            </a:r>
            <a:r>
              <a:rPr lang="en-US" sz="2400" dirty="0" smtClean="0">
                <a:cs typeface="Times New Roman" pitchFamily="18" charset="0"/>
              </a:rPr>
              <a:t>. </a:t>
            </a: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dapat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diskor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apabila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dewan </a:t>
            </a:r>
            <a:r>
              <a:rPr lang="en-US" sz="2400" dirty="0" err="1" smtClean="0">
                <a:cs typeface="Times New Roman" pitchFamily="18" charset="0"/>
              </a:rPr>
              <a:t>keamanan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mengadakan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tindakan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paksaan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terhadap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atau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dikeluarkan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apabila</a:t>
            </a:r>
            <a:r>
              <a:rPr lang="id-ID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mereka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secara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berulangkali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melanggar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asas-asas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Piagam</a:t>
            </a:r>
            <a:r>
              <a:rPr lang="en-US" sz="2400" dirty="0" smtClean="0">
                <a:cs typeface="Times New Roman" pitchFamily="18" charset="0"/>
              </a:rPr>
              <a:t> PBB. Dewan </a:t>
            </a:r>
            <a:r>
              <a:rPr lang="en-US" sz="2400" dirty="0" err="1" smtClean="0">
                <a:cs typeface="Times New Roman" pitchFamily="18" charset="0"/>
              </a:rPr>
              <a:t>keamanan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dapat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mengembalikan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hak-hak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id-ID" sz="2400" dirty="0" smtClean="0">
                <a:cs typeface="Times New Roman" pitchFamily="18" charset="0"/>
              </a:rPr>
              <a:t>  </a:t>
            </a:r>
            <a:r>
              <a:rPr lang="en-US" sz="2400" dirty="0" err="1" smtClean="0">
                <a:cs typeface="Times New Roman" pitchFamily="18" charset="0"/>
              </a:rPr>
              <a:t>kepada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anggota</a:t>
            </a:r>
            <a:r>
              <a:rPr lang="en-US" sz="2400" dirty="0" smtClean="0">
                <a:cs typeface="Times New Roman" pitchFamily="18" charset="0"/>
              </a:rPr>
              <a:t> yang </a:t>
            </a:r>
            <a:r>
              <a:rPr lang="en-US" sz="2400" dirty="0" err="1" smtClean="0">
                <a:cs typeface="Times New Roman" pitchFamily="18" charset="0"/>
              </a:rPr>
              <a:t>diskor</a:t>
            </a:r>
            <a:r>
              <a:rPr lang="en-US" sz="2400" dirty="0" smtClean="0">
                <a:cs typeface="Times New Roman" pitchFamily="18" charset="0"/>
              </a:rPr>
              <a:t>.</a:t>
            </a:r>
            <a:endParaRPr lang="id-ID" sz="24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091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6DC6993-81D0-4D4E-B3D2-9F78DC1D9569}"/>
              </a:ext>
            </a:extLst>
          </p:cNvPr>
          <p:cNvSpPr/>
          <p:nvPr/>
        </p:nvSpPr>
        <p:spPr>
          <a:xfrm>
            <a:off x="150125" y="0"/>
            <a:ext cx="4197928" cy="29787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396FF2B-242B-45EA-8662-5E095CF19D61}"/>
              </a:ext>
            </a:extLst>
          </p:cNvPr>
          <p:cNvSpPr/>
          <p:nvPr/>
        </p:nvSpPr>
        <p:spPr>
          <a:xfrm>
            <a:off x="1066800" y="3186545"/>
            <a:ext cx="4197928" cy="9005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1982362" y="284650"/>
            <a:ext cx="8618963" cy="6288699"/>
          </a:xfrm>
          <a:custGeom>
            <a:avLst/>
            <a:gdLst>
              <a:gd name="connsiteX0" fmla="*/ 0 w 7994072"/>
              <a:gd name="connsiteY0" fmla="*/ 0 h 4294909"/>
              <a:gd name="connsiteX1" fmla="*/ 7994072 w 7994072"/>
              <a:gd name="connsiteY1" fmla="*/ 0 h 4294909"/>
              <a:gd name="connsiteX2" fmla="*/ 7994072 w 7994072"/>
              <a:gd name="connsiteY2" fmla="*/ 4294909 h 4294909"/>
              <a:gd name="connsiteX3" fmla="*/ 0 w 7994072"/>
              <a:gd name="connsiteY3" fmla="*/ 4294909 h 429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94072" h="4294909">
                <a:moveTo>
                  <a:pt x="0" y="0"/>
                </a:moveTo>
                <a:lnTo>
                  <a:pt x="7994072" y="0"/>
                </a:lnTo>
                <a:lnTo>
                  <a:pt x="7994072" y="4294909"/>
                </a:lnTo>
                <a:lnTo>
                  <a:pt x="0" y="42949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 smtClean="0"/>
              <a:t>PBB </a:t>
            </a:r>
            <a:r>
              <a:rPr lang="en-US" sz="3200" b="1" dirty="0" err="1"/>
              <a:t>d</a:t>
            </a:r>
            <a:r>
              <a:rPr lang="en-US" sz="3200" b="1" dirty="0" err="1" smtClean="0"/>
              <a:t>ilihat</a:t>
            </a:r>
            <a:r>
              <a:rPr lang="en-US" sz="3200" b="1" dirty="0" smtClean="0"/>
              <a:t> </a:t>
            </a:r>
            <a:r>
              <a:rPr lang="en-US" sz="3200" b="1" dirty="0" err="1"/>
              <a:t>d</a:t>
            </a:r>
            <a:r>
              <a:rPr lang="en-US" sz="3200" b="1" dirty="0" err="1" smtClean="0"/>
              <a:t>ari</a:t>
            </a:r>
            <a:r>
              <a:rPr lang="en-US" sz="3200" b="1" dirty="0" smtClean="0"/>
              <a:t> </a:t>
            </a:r>
            <a:r>
              <a:rPr lang="en-US" sz="3200" b="1" dirty="0" err="1"/>
              <a:t>u</a:t>
            </a:r>
            <a:r>
              <a:rPr lang="en-US" sz="3200" b="1" dirty="0" err="1" smtClean="0"/>
              <a:t>nsur-unsur</a:t>
            </a:r>
            <a:r>
              <a:rPr lang="en-US" sz="3200" b="1" dirty="0" smtClean="0"/>
              <a:t> </a:t>
            </a:r>
            <a:r>
              <a:rPr lang="en-US" sz="3200" b="1" dirty="0" err="1"/>
              <a:t>o</a:t>
            </a:r>
            <a:r>
              <a:rPr lang="en-US" sz="3200" b="1" dirty="0" err="1" smtClean="0"/>
              <a:t>rganisasi</a:t>
            </a:r>
            <a:endParaRPr lang="id-ID" altLang="ko-KR" sz="3200" b="1" dirty="0" smtClean="0">
              <a:cs typeface="Times New Roman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endParaRPr lang="en-US" altLang="ko-KR" sz="2400" dirty="0" smtClean="0">
              <a:cs typeface="Times New Roman" pitchFamily="18" charset="0"/>
            </a:endParaRP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altLang="ko-KR" sz="2400" b="1" dirty="0" smtClean="0">
                <a:cs typeface="Times New Roman" pitchFamily="18" charset="0"/>
              </a:rPr>
              <a:t>Unsur Mempunyai Anggota</a:t>
            </a:r>
          </a:p>
          <a:p>
            <a:pPr marL="4508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d-ID" altLang="ko-KR" sz="2400" dirty="0" smtClean="0">
                <a:cs typeface="Times New Roman" pitchFamily="18" charset="0"/>
              </a:rPr>
              <a:t>Negara-negara yang turut bergabung ke dalamnya, tentunya baik rakyat suatu negara maupun negara-negara yang bergabung </a:t>
            </a:r>
            <a:r>
              <a:rPr lang="id-ID" altLang="ko-KR" sz="2400" dirty="0" err="1" smtClean="0">
                <a:cs typeface="Times New Roman" pitchFamily="18" charset="0"/>
              </a:rPr>
              <a:t>didalamnya</a:t>
            </a:r>
            <a:r>
              <a:rPr lang="id-ID" altLang="ko-KR" sz="2400" dirty="0" smtClean="0">
                <a:cs typeface="Times New Roman" pitchFamily="18" charset="0"/>
              </a:rPr>
              <a:t>.</a:t>
            </a:r>
          </a:p>
          <a:p>
            <a:pPr marL="45085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id-ID" altLang="ko-KR" sz="2400" dirty="0" smtClean="0">
              <a:cs typeface="Times New Roman" pitchFamily="18" charset="0"/>
            </a:endParaRP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lphaLcPeriod" startAt="2"/>
            </a:pPr>
            <a:r>
              <a:rPr lang="en-US" altLang="ko-KR" sz="2400" b="1" dirty="0" err="1" smtClean="0">
                <a:cs typeface="Times New Roman" pitchFamily="18" charset="0"/>
              </a:rPr>
              <a:t>Adanya</a:t>
            </a:r>
            <a:r>
              <a:rPr lang="en-US" altLang="ko-KR" sz="2400" b="1" dirty="0" smtClean="0"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cs typeface="Times New Roman" pitchFamily="18" charset="0"/>
              </a:rPr>
              <a:t>Ikatan</a:t>
            </a:r>
            <a:r>
              <a:rPr lang="en-US" altLang="ko-KR" sz="2400" b="1" dirty="0" smtClean="0">
                <a:cs typeface="Times New Roman" pitchFamily="18" charset="0"/>
              </a:rPr>
              <a:t> Formal </a:t>
            </a:r>
            <a:endParaRPr lang="id-ID" altLang="ko-KR" sz="2400" b="1" dirty="0" smtClean="0">
              <a:cs typeface="Times New Roman" pitchFamily="18" charset="0"/>
            </a:endParaRPr>
          </a:p>
          <a:p>
            <a:pPr marL="4508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d-ID" altLang="ko-KR" sz="2400" dirty="0">
                <a:cs typeface="Times New Roman" pitchFamily="18" charset="0"/>
              </a:rPr>
              <a:t>M</a:t>
            </a:r>
            <a:r>
              <a:rPr lang="id-ID" altLang="ko-KR" sz="2400" dirty="0" smtClean="0">
                <a:cs typeface="Times New Roman" pitchFamily="18" charset="0"/>
              </a:rPr>
              <a:t>empunyai hak dan kewajiban masing-masing, yaitu mengatur rakyat dalam suatu negara maupun negara-negara dalam organisasi Internasional yaitu aturan (hukum) tentang kedudukan dalam masing-masing anggota (rakyat untuk negara dan negara dalam organisasi Internasional)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id-ID" altLang="ko-KR" sz="2400" dirty="0" smtClean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d-ID" sz="24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39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2"/>
          <p:cNvSpPr txBox="1">
            <a:spLocks/>
          </p:cNvSpPr>
          <p:nvPr/>
        </p:nvSpPr>
        <p:spPr>
          <a:xfrm>
            <a:off x="1878175" y="606400"/>
            <a:ext cx="8723151" cy="2808312"/>
          </a:xfrm>
          <a:custGeom>
            <a:avLst/>
            <a:gdLst>
              <a:gd name="connsiteX0" fmla="*/ 0 w 11055928"/>
              <a:gd name="connsiteY0" fmla="*/ 0 h 2812473"/>
              <a:gd name="connsiteX1" fmla="*/ 11055928 w 11055928"/>
              <a:gd name="connsiteY1" fmla="*/ 0 h 2812473"/>
              <a:gd name="connsiteX2" fmla="*/ 11055928 w 11055928"/>
              <a:gd name="connsiteY2" fmla="*/ 2812473 h 2812473"/>
              <a:gd name="connsiteX3" fmla="*/ 0 w 11055928"/>
              <a:gd name="connsiteY3" fmla="*/ 2812473 h 281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55928" h="2812473">
                <a:moveTo>
                  <a:pt x="0" y="0"/>
                </a:moveTo>
                <a:lnTo>
                  <a:pt x="11055928" y="0"/>
                </a:lnTo>
                <a:lnTo>
                  <a:pt x="11055928" y="2812473"/>
                </a:lnTo>
                <a:lnTo>
                  <a:pt x="0" y="281247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AutoNum type="alphaUcPeriod" startAt="3"/>
            </a:pPr>
            <a:r>
              <a:rPr lang="id-ID" altLang="ko-KR" sz="2400" b="1" dirty="0" smtClean="0">
                <a:cs typeface="Times New Roman" pitchFamily="18" charset="0"/>
              </a:rPr>
              <a:t>Adanya Tujuan</a:t>
            </a:r>
          </a:p>
          <a:p>
            <a:pPr indent="0" algn="just">
              <a:buNone/>
            </a:pPr>
            <a:r>
              <a:rPr lang="id-ID" altLang="ko-KR" sz="2400" dirty="0" smtClean="0">
                <a:cs typeface="Times New Roman" pitchFamily="18" charset="0"/>
              </a:rPr>
              <a:t>Memelihara perdamaian dan keamanan internasional, mengembangkan hubungan persaudaraan antar bangsa-bangsa, bekerja sama secara internal untuk memecahkan masalah ekonomi internasional, sosial budaya dan kemanusiaan dan untuk memajukan rasa hormat kepada hak-hak manusia dan kemerdekaan-kemerdekaan hak asasi.</a:t>
            </a:r>
          </a:p>
        </p:txBody>
      </p:sp>
      <p:pic>
        <p:nvPicPr>
          <p:cNvPr id="6" name="Picture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0" b="13010"/>
          <a:stretch>
            <a:fillRect/>
          </a:stretch>
        </p:blipFill>
        <p:spPr>
          <a:xfrm>
            <a:off x="3146904" y="3635434"/>
            <a:ext cx="4211159" cy="30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08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0FECB8-D2F5-43EA-8012-9E2C07F49D25}"/>
              </a:ext>
            </a:extLst>
          </p:cNvPr>
          <p:cNvSpPr/>
          <p:nvPr/>
        </p:nvSpPr>
        <p:spPr>
          <a:xfrm>
            <a:off x="1704108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45C5BCD4-C987-442F-8864-993AFC2B849E}"/>
              </a:ext>
            </a:extLst>
          </p:cNvPr>
          <p:cNvSpPr/>
          <p:nvPr/>
        </p:nvSpPr>
        <p:spPr>
          <a:xfrm>
            <a:off x="5458690" y="1463409"/>
            <a:ext cx="1274618" cy="12746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39">
            <a:extLst>
              <a:ext uri="{FF2B5EF4-FFF2-40B4-BE49-F238E27FC236}">
                <a16:creationId xmlns="" xmlns:a16="http://schemas.microsoft.com/office/drawing/2014/main" id="{CA149A54-3F94-4736-94E9-033C93527CB9}"/>
              </a:ext>
            </a:extLst>
          </p:cNvPr>
          <p:cNvSpPr>
            <a:spLocks/>
          </p:cNvSpPr>
          <p:nvPr/>
        </p:nvSpPr>
        <p:spPr bwMode="auto">
          <a:xfrm>
            <a:off x="5688115" y="1690743"/>
            <a:ext cx="815770" cy="830784"/>
          </a:xfrm>
          <a:custGeom>
            <a:avLst/>
            <a:gdLst>
              <a:gd name="T0" fmla="+- 0 10846 93"/>
              <a:gd name="T1" fmla="*/ T0 w 21507"/>
              <a:gd name="T2" fmla="*/ 10754 h 21509"/>
              <a:gd name="T3" fmla="+- 0 10846 93"/>
              <a:gd name="T4" fmla="*/ T3 w 21507"/>
              <a:gd name="T5" fmla="*/ 10754 h 21509"/>
              <a:gd name="T6" fmla="+- 0 10846 93"/>
              <a:gd name="T7" fmla="*/ T6 w 21507"/>
              <a:gd name="T8" fmla="*/ 10754 h 21509"/>
              <a:gd name="T9" fmla="+- 0 10846 93"/>
              <a:gd name="T10" fmla="*/ T9 w 21507"/>
              <a:gd name="T11" fmla="*/ 10754 h 21509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7" h="21509">
                <a:moveTo>
                  <a:pt x="4020" y="0"/>
                </a:moveTo>
                <a:lnTo>
                  <a:pt x="5568" y="2756"/>
                </a:lnTo>
                <a:lnTo>
                  <a:pt x="4020" y="5335"/>
                </a:lnTo>
                <a:lnTo>
                  <a:pt x="6503" y="3745"/>
                </a:lnTo>
                <a:lnTo>
                  <a:pt x="9058" y="5335"/>
                </a:lnTo>
                <a:lnTo>
                  <a:pt x="7690" y="2756"/>
                </a:lnTo>
                <a:lnTo>
                  <a:pt x="9058" y="0"/>
                </a:lnTo>
                <a:lnTo>
                  <a:pt x="6503" y="1555"/>
                </a:lnTo>
                <a:lnTo>
                  <a:pt x="4020" y="0"/>
                </a:lnTo>
                <a:close/>
                <a:moveTo>
                  <a:pt x="16470" y="0"/>
                </a:moveTo>
                <a:lnTo>
                  <a:pt x="17837" y="2756"/>
                </a:lnTo>
                <a:lnTo>
                  <a:pt x="16470" y="5335"/>
                </a:lnTo>
                <a:lnTo>
                  <a:pt x="18952" y="3745"/>
                </a:lnTo>
                <a:lnTo>
                  <a:pt x="21507" y="5335"/>
                </a:lnTo>
                <a:lnTo>
                  <a:pt x="20140" y="2756"/>
                </a:lnTo>
                <a:lnTo>
                  <a:pt x="21507" y="0"/>
                </a:lnTo>
                <a:lnTo>
                  <a:pt x="18952" y="1555"/>
                </a:lnTo>
                <a:lnTo>
                  <a:pt x="16470" y="0"/>
                </a:lnTo>
                <a:close/>
                <a:moveTo>
                  <a:pt x="13124" y="5088"/>
                </a:moveTo>
                <a:cubicBezTo>
                  <a:pt x="12874" y="5088"/>
                  <a:pt x="12662" y="5201"/>
                  <a:pt x="12476" y="5406"/>
                </a:cubicBezTo>
                <a:lnTo>
                  <a:pt x="278" y="17313"/>
                </a:lnTo>
                <a:cubicBezTo>
                  <a:pt x="-93" y="17724"/>
                  <a:pt x="-93" y="18503"/>
                  <a:pt x="278" y="18868"/>
                </a:cubicBezTo>
                <a:lnTo>
                  <a:pt x="2725" y="21235"/>
                </a:lnTo>
                <a:cubicBezTo>
                  <a:pt x="3097" y="21600"/>
                  <a:pt x="3675" y="21600"/>
                  <a:pt x="4092" y="21235"/>
                </a:cubicBezTo>
                <a:lnTo>
                  <a:pt x="16218" y="9328"/>
                </a:lnTo>
                <a:cubicBezTo>
                  <a:pt x="16821" y="8735"/>
                  <a:pt x="16821" y="8148"/>
                  <a:pt x="16218" y="7738"/>
                </a:cubicBezTo>
                <a:lnTo>
                  <a:pt x="13843" y="5406"/>
                </a:lnTo>
                <a:cubicBezTo>
                  <a:pt x="13634" y="5201"/>
                  <a:pt x="13373" y="5088"/>
                  <a:pt x="13124" y="5088"/>
                </a:cubicBezTo>
                <a:close/>
                <a:moveTo>
                  <a:pt x="13052" y="6360"/>
                </a:moveTo>
                <a:lnTo>
                  <a:pt x="15246" y="8515"/>
                </a:lnTo>
                <a:lnTo>
                  <a:pt x="12836" y="11059"/>
                </a:lnTo>
                <a:lnTo>
                  <a:pt x="10641" y="8904"/>
                </a:lnTo>
                <a:lnTo>
                  <a:pt x="13052" y="6360"/>
                </a:lnTo>
                <a:close/>
                <a:moveTo>
                  <a:pt x="16470" y="12225"/>
                </a:moveTo>
                <a:lnTo>
                  <a:pt x="17837" y="14663"/>
                </a:lnTo>
                <a:lnTo>
                  <a:pt x="16470" y="17172"/>
                </a:lnTo>
                <a:lnTo>
                  <a:pt x="18952" y="15829"/>
                </a:lnTo>
                <a:lnTo>
                  <a:pt x="21507" y="17172"/>
                </a:lnTo>
                <a:lnTo>
                  <a:pt x="20140" y="14663"/>
                </a:lnTo>
                <a:lnTo>
                  <a:pt x="21507" y="12225"/>
                </a:lnTo>
                <a:lnTo>
                  <a:pt x="18952" y="13745"/>
                </a:lnTo>
                <a:lnTo>
                  <a:pt x="16470" y="122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22860" rIns="22860" anchor="ctr"/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4572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9144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13716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1828800" indent="914400" algn="ctr" rtl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defTabSz="457200"/>
            <a:endParaRPr lang="ar-IQ" sz="900" b="0" dirty="0">
              <a:latin typeface="+mj-lt"/>
              <a:ea typeface="Roboto Regular" charset="0"/>
              <a:cs typeface="Roboto Regular" charset="0"/>
              <a:sym typeface="Roboto Regular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0EE30DA-7BFD-48C2-BBCB-D8837946DB74}"/>
              </a:ext>
            </a:extLst>
          </p:cNvPr>
          <p:cNvSpPr txBox="1"/>
          <p:nvPr/>
        </p:nvSpPr>
        <p:spPr>
          <a:xfrm>
            <a:off x="1704106" y="3256629"/>
            <a:ext cx="8783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FrankRuehl" panose="020E0503060101010101" pitchFamily="34" charset="-79"/>
                <a:cs typeface="FrankRuehl" panose="020E0503060101010101" pitchFamily="34" charset="-79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68713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0FECB8-D2F5-43EA-8012-9E2C07F49D25}"/>
              </a:ext>
            </a:extLst>
          </p:cNvPr>
          <p:cNvSpPr/>
          <p:nvPr/>
        </p:nvSpPr>
        <p:spPr>
          <a:xfrm>
            <a:off x="1704106" y="0"/>
            <a:ext cx="87837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922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0EE30DA-7BFD-48C2-BBCB-D8837946DB74}"/>
              </a:ext>
            </a:extLst>
          </p:cNvPr>
          <p:cNvSpPr txBox="1"/>
          <p:nvPr/>
        </p:nvSpPr>
        <p:spPr>
          <a:xfrm>
            <a:off x="1704104" y="1169562"/>
            <a:ext cx="8783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3200" b="1" dirty="0" smtClean="0">
                <a:latin typeface="Times New Roman" pitchFamily="18" charset="0"/>
                <a:cs typeface="Times New Roman" pitchFamily="18" charset="0"/>
              </a:rPr>
              <a:t>PBB SEBAGAI SALAH SATU BENTUK ORGANISASI INTERNASIONAL</a:t>
            </a:r>
            <a:endParaRPr lang="en-US" altLang="ko-KR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162300" y="3018204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400" b="1" dirty="0" smtClean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 smtClean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ctr" defTabSz="914400" eaLnBrk="1" hangingPunct="1"/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tx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01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BFBFBF"/>
      </a:accent2>
      <a:accent3>
        <a:srgbClr val="A5A5A5"/>
      </a:accent3>
      <a:accent4>
        <a:srgbClr val="85C0FB"/>
      </a:accent4>
      <a:accent5>
        <a:srgbClr val="A5A5A5"/>
      </a:accent5>
      <a:accent6>
        <a:srgbClr val="BFBFB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566</Words>
  <Application>Microsoft Macintosh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Calibri</vt:lpstr>
      <vt:lpstr>Calibri Light</vt:lpstr>
      <vt:lpstr>FrankRuehl</vt:lpstr>
      <vt:lpstr>Roboto Regular</vt:lpstr>
      <vt:lpstr>Tahoma</vt:lpstr>
      <vt:lpstr>Times New Roman</vt:lpstr>
      <vt:lpstr>맑은 고딕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</dc:creator>
  <cp:lastModifiedBy>Bhayu Rhama</cp:lastModifiedBy>
  <cp:revision>56</cp:revision>
  <dcterms:created xsi:type="dcterms:W3CDTF">2019-01-16T10:52:56Z</dcterms:created>
  <dcterms:modified xsi:type="dcterms:W3CDTF">2020-09-27T02:05:07Z</dcterms:modified>
</cp:coreProperties>
</file>