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767" r:id="rId2"/>
    <p:sldId id="268" r:id="rId3"/>
    <p:sldId id="280" r:id="rId4"/>
    <p:sldId id="633" r:id="rId5"/>
    <p:sldId id="630" r:id="rId6"/>
    <p:sldId id="634" r:id="rId7"/>
    <p:sldId id="766" r:id="rId8"/>
    <p:sldId id="257" r:id="rId9"/>
    <p:sldId id="262" r:id="rId10"/>
    <p:sldId id="264" r:id="rId11"/>
    <p:sldId id="284" r:id="rId12"/>
    <p:sldId id="285" r:id="rId13"/>
    <p:sldId id="11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38" autoAdjust="0"/>
  </p:normalViewPr>
  <p:slideViewPr>
    <p:cSldViewPr snapToGrid="0">
      <p:cViewPr varScale="1">
        <p:scale>
          <a:sx n="81" d="100"/>
          <a:sy n="81" d="100"/>
        </p:scale>
        <p:origin x="85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319FCC-F4F2-4842-92F7-494F2EB5CE2E}" type="datetimeFigureOut">
              <a:rPr lang="en-US" smtClean="0"/>
              <a:t>9/28/2020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90538B-CBBB-419E-8485-BF4A1896AC85}" type="slidenum">
              <a:rPr lang="en-US" smtClean="0"/>
              <a:t>‹#›</a:t>
            </a:fld>
            <a:endParaRPr lang="en-US"/>
          </a:p>
        </p:txBody>
      </p:sp>
    </p:spTree>
    <p:extLst>
      <p:ext uri="{BB962C8B-B14F-4D97-AF65-F5344CB8AC3E}">
        <p14:creationId xmlns:p14="http://schemas.microsoft.com/office/powerpoint/2010/main" val="2143634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33FFF8C7-A8DC-4C34-A22E-315180C324F5}" type="slidenum">
              <a:rPr lang="en-US" smtClean="0"/>
              <a:t>6</a:t>
            </a:fld>
            <a:endParaRPr lang="en-US"/>
          </a:p>
        </p:txBody>
      </p:sp>
    </p:spTree>
    <p:extLst>
      <p:ext uri="{BB962C8B-B14F-4D97-AF65-F5344CB8AC3E}">
        <p14:creationId xmlns:p14="http://schemas.microsoft.com/office/powerpoint/2010/main" val="3466803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A00C2EB-693C-40C7-8D39-6CB1085BD1A2}"/>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717071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453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copy 19">
    <p:bg>
      <p:bgPr>
        <a:solidFill>
          <a:srgbClr val="FFFFFF"/>
        </a:solidFill>
        <a:effectLst/>
      </p:bgPr>
    </p:bg>
    <p:spTree>
      <p:nvGrpSpPr>
        <p:cNvPr id="1" name=""/>
        <p:cNvGrpSpPr/>
        <p:nvPr/>
      </p:nvGrpSpPr>
      <p:grpSpPr>
        <a:xfrm>
          <a:off x="0" y="0"/>
          <a:ext cx="0" cy="0"/>
          <a:chOff x="0" y="0"/>
          <a:chExt cx="0" cy="0"/>
        </a:xfrm>
      </p:grpSpPr>
      <p:sp>
        <p:nvSpPr>
          <p:cNvPr id="190" name="drop.png"/>
          <p:cNvSpPr>
            <a:spLocks noGrp="1"/>
          </p:cNvSpPr>
          <p:nvPr>
            <p:ph type="pic" idx="13"/>
          </p:nvPr>
        </p:nvSpPr>
        <p:spPr>
          <a:xfrm>
            <a:off x="-1" y="-2117"/>
            <a:ext cx="12192001" cy="4426060"/>
          </a:xfrm>
          <a:prstGeom prst="rect">
            <a:avLst/>
          </a:prstGeom>
          <a:solidFill>
            <a:schemeClr val="bg2">
              <a:lumMod val="90000"/>
            </a:schemeClr>
          </a:solidFill>
        </p:spPr>
        <p:txBody>
          <a:bodyPr lIns="91439" tIns="45719" rIns="91439" bIns="45719" anchor="t">
            <a:noAutofit/>
          </a:bodyPr>
          <a:lstStyle/>
          <a:p>
            <a:endParaRPr/>
          </a:p>
        </p:txBody>
      </p:sp>
    </p:spTree>
    <p:extLst>
      <p:ext uri="{BB962C8B-B14F-4D97-AF65-F5344CB8AC3E}">
        <p14:creationId xmlns:p14="http://schemas.microsoft.com/office/powerpoint/2010/main" val="133117665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lank copy 3">
    <p:bg>
      <p:bgPr>
        <a:solidFill>
          <a:srgbClr val="FFFFFF"/>
        </a:solidFill>
        <a:effectLst/>
      </p:bgPr>
    </p:bg>
    <p:spTree>
      <p:nvGrpSpPr>
        <p:cNvPr id="1" name=""/>
        <p:cNvGrpSpPr/>
        <p:nvPr/>
      </p:nvGrpSpPr>
      <p:grpSpPr>
        <a:xfrm>
          <a:off x="0" y="0"/>
          <a:ext cx="0" cy="0"/>
          <a:chOff x="0" y="0"/>
          <a:chExt cx="0" cy="0"/>
        </a:xfrm>
      </p:grpSpPr>
      <p:sp>
        <p:nvSpPr>
          <p:cNvPr id="43" name="Rectangle"/>
          <p:cNvSpPr/>
          <p:nvPr/>
        </p:nvSpPr>
        <p:spPr>
          <a:xfrm>
            <a:off x="823306" y="2318483"/>
            <a:ext cx="3359821" cy="3651239"/>
          </a:xfrm>
          <a:prstGeom prst="rect">
            <a:avLst/>
          </a:prstGeom>
          <a:solidFill>
            <a:srgbClr val="FFFFFF"/>
          </a:solidFill>
          <a:ln w="25400">
            <a:noFill/>
            <a:miter lim="400000"/>
          </a:ln>
          <a:effectLst>
            <a:outerShdw blurRad="495300" dist="117471" dir="2714754" rotWithShape="0">
              <a:srgbClr val="000000">
                <a:alpha val="4507"/>
              </a:srgbClr>
            </a:outerShdw>
          </a:effectLst>
        </p:spPr>
        <p:txBody>
          <a:bodyPr lIns="0" tIns="0" rIns="0" bIns="0" anchor="ctr"/>
          <a:lstStyle/>
          <a:p>
            <a:pPr>
              <a:defRPr sz="2200" b="0">
                <a:solidFill>
                  <a:srgbClr val="FFFFFF"/>
                </a:solidFill>
                <a:latin typeface="+mj-lt"/>
                <a:ea typeface="+mj-ea"/>
                <a:cs typeface="+mj-cs"/>
                <a:sym typeface="Roboto Slab Regular"/>
              </a:defRPr>
            </a:pPr>
            <a:endParaRPr sz="1100"/>
          </a:p>
        </p:txBody>
      </p:sp>
      <p:sp>
        <p:nvSpPr>
          <p:cNvPr id="44" name="Rectangle"/>
          <p:cNvSpPr/>
          <p:nvPr/>
        </p:nvSpPr>
        <p:spPr>
          <a:xfrm>
            <a:off x="4418579" y="2318483"/>
            <a:ext cx="3359821" cy="3651251"/>
          </a:xfrm>
          <a:prstGeom prst="rect">
            <a:avLst/>
          </a:prstGeom>
          <a:solidFill>
            <a:srgbClr val="FFFFFF"/>
          </a:solidFill>
          <a:ln w="25400">
            <a:noFill/>
            <a:miter lim="400000"/>
          </a:ln>
          <a:effectLst>
            <a:outerShdw blurRad="495300" dist="117471" dir="2714754" rotWithShape="0">
              <a:srgbClr val="000000">
                <a:alpha val="4507"/>
              </a:srgbClr>
            </a:outerShdw>
          </a:effectLst>
        </p:spPr>
        <p:txBody>
          <a:bodyPr lIns="0" tIns="0" rIns="0" bIns="0" anchor="ctr"/>
          <a:lstStyle/>
          <a:p>
            <a:pPr>
              <a:defRPr sz="2200" b="0">
                <a:solidFill>
                  <a:srgbClr val="FFFFFF"/>
                </a:solidFill>
                <a:latin typeface="+mj-lt"/>
                <a:ea typeface="+mj-ea"/>
                <a:cs typeface="+mj-cs"/>
                <a:sym typeface="Roboto Slab Regular"/>
              </a:defRPr>
            </a:pPr>
            <a:endParaRPr sz="1100"/>
          </a:p>
        </p:txBody>
      </p:sp>
      <p:sp>
        <p:nvSpPr>
          <p:cNvPr id="45" name="Rectangle"/>
          <p:cNvSpPr/>
          <p:nvPr/>
        </p:nvSpPr>
        <p:spPr>
          <a:xfrm>
            <a:off x="8013851" y="2318483"/>
            <a:ext cx="3359821" cy="3651251"/>
          </a:xfrm>
          <a:prstGeom prst="rect">
            <a:avLst/>
          </a:prstGeom>
          <a:solidFill>
            <a:srgbClr val="FFFFFF"/>
          </a:solidFill>
          <a:ln w="25400">
            <a:noFill/>
            <a:miter lim="400000"/>
          </a:ln>
          <a:effectLst>
            <a:outerShdw blurRad="495300" dist="117471" dir="2714754" rotWithShape="0">
              <a:srgbClr val="000000">
                <a:alpha val="4507"/>
              </a:srgbClr>
            </a:outerShdw>
          </a:effectLst>
        </p:spPr>
        <p:txBody>
          <a:bodyPr lIns="0" tIns="0" rIns="0" bIns="0" anchor="ctr"/>
          <a:lstStyle/>
          <a:p>
            <a:pPr>
              <a:defRPr sz="2200" b="0">
                <a:solidFill>
                  <a:srgbClr val="FFFFFF"/>
                </a:solidFill>
                <a:latin typeface="+mj-lt"/>
                <a:ea typeface="+mj-ea"/>
                <a:cs typeface="+mj-cs"/>
                <a:sym typeface="Roboto Slab Regular"/>
              </a:defRPr>
            </a:pPr>
            <a:endParaRPr sz="1100"/>
          </a:p>
        </p:txBody>
      </p:sp>
      <p:sp>
        <p:nvSpPr>
          <p:cNvPr id="46" name="drop.png"/>
          <p:cNvSpPr>
            <a:spLocks noGrp="1"/>
          </p:cNvSpPr>
          <p:nvPr>
            <p:ph type="pic" sz="quarter" idx="13"/>
          </p:nvPr>
        </p:nvSpPr>
        <p:spPr>
          <a:xfrm>
            <a:off x="818329" y="2319797"/>
            <a:ext cx="3362504" cy="1659510"/>
          </a:xfrm>
          <a:prstGeom prst="rect">
            <a:avLst/>
          </a:prstGeom>
          <a:solidFill>
            <a:schemeClr val="bg2">
              <a:lumMod val="90000"/>
            </a:schemeClr>
          </a:solidFill>
        </p:spPr>
        <p:txBody>
          <a:bodyPr lIns="91439" tIns="45719" rIns="91439" bIns="45719" anchor="t">
            <a:noAutofit/>
          </a:bodyPr>
          <a:lstStyle>
            <a:lvl1pPr marL="0" indent="0">
              <a:buNone/>
              <a:defRPr/>
            </a:lvl1pPr>
          </a:lstStyle>
          <a:p>
            <a:endParaRPr/>
          </a:p>
        </p:txBody>
      </p:sp>
      <p:sp>
        <p:nvSpPr>
          <p:cNvPr id="47" name="drop.png"/>
          <p:cNvSpPr>
            <a:spLocks noGrp="1"/>
          </p:cNvSpPr>
          <p:nvPr>
            <p:ph type="pic" sz="quarter" idx="14"/>
          </p:nvPr>
        </p:nvSpPr>
        <p:spPr>
          <a:xfrm>
            <a:off x="4410887" y="2319797"/>
            <a:ext cx="3362504" cy="1659510"/>
          </a:xfrm>
          <a:prstGeom prst="rect">
            <a:avLst/>
          </a:prstGeom>
          <a:solidFill>
            <a:schemeClr val="bg2">
              <a:lumMod val="90000"/>
            </a:schemeClr>
          </a:solidFill>
        </p:spPr>
        <p:txBody>
          <a:bodyPr lIns="91439" tIns="45719" rIns="91439" bIns="45719" anchor="t">
            <a:noAutofit/>
          </a:bodyPr>
          <a:lstStyle>
            <a:lvl1pPr marL="0" indent="0">
              <a:buNone/>
              <a:defRPr/>
            </a:lvl1pPr>
          </a:lstStyle>
          <a:p>
            <a:endParaRPr/>
          </a:p>
        </p:txBody>
      </p:sp>
      <p:sp>
        <p:nvSpPr>
          <p:cNvPr id="48" name="drop.png"/>
          <p:cNvSpPr>
            <a:spLocks noGrp="1"/>
          </p:cNvSpPr>
          <p:nvPr>
            <p:ph type="pic" sz="quarter" idx="15"/>
          </p:nvPr>
        </p:nvSpPr>
        <p:spPr>
          <a:xfrm>
            <a:off x="8003445" y="2319797"/>
            <a:ext cx="3362504" cy="1659510"/>
          </a:xfrm>
          <a:prstGeom prst="rect">
            <a:avLst/>
          </a:prstGeom>
          <a:solidFill>
            <a:schemeClr val="bg2">
              <a:lumMod val="90000"/>
            </a:schemeClr>
          </a:solidFill>
        </p:spPr>
        <p:txBody>
          <a:bodyPr lIns="91439" tIns="45719" rIns="91439" bIns="45719" anchor="t">
            <a:noAutofit/>
          </a:bodyPr>
          <a:lstStyle>
            <a:lvl1pPr marL="0" indent="0">
              <a:buNone/>
              <a:defRPr/>
            </a:lvl1pPr>
          </a:lstStyle>
          <a:p>
            <a:endParaRPr/>
          </a:p>
        </p:txBody>
      </p:sp>
    </p:spTree>
    <p:extLst>
      <p:ext uri="{BB962C8B-B14F-4D97-AF65-F5344CB8AC3E}">
        <p14:creationId xmlns:p14="http://schemas.microsoft.com/office/powerpoint/2010/main" val="135457055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copy 4">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0FB656-9409-4586-90BC-DFD8AD9941D7}"/>
              </a:ext>
            </a:extLst>
          </p:cNvPr>
          <p:cNvSpPr/>
          <p:nvPr userDrawn="1"/>
        </p:nvSpPr>
        <p:spPr>
          <a:xfrm>
            <a:off x="8180107" y="0"/>
            <a:ext cx="4011893" cy="6858000"/>
          </a:xfrm>
          <a:prstGeom prst="rect">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drop.png"/>
          <p:cNvSpPr>
            <a:spLocks noGrp="1"/>
          </p:cNvSpPr>
          <p:nvPr>
            <p:ph type="pic" sz="quarter" idx="14"/>
          </p:nvPr>
        </p:nvSpPr>
        <p:spPr>
          <a:xfrm>
            <a:off x="8180107" y="1020923"/>
            <a:ext cx="3145899" cy="2330725"/>
          </a:xfrm>
          <a:prstGeom prst="rect">
            <a:avLst/>
          </a:prstGeom>
          <a:solidFill>
            <a:schemeClr val="bg2">
              <a:lumMod val="90000"/>
            </a:schemeClr>
          </a:solidFill>
        </p:spPr>
        <p:txBody>
          <a:bodyPr lIns="91439" tIns="45719" rIns="91439" bIns="45719" anchor="t">
            <a:noAutofit/>
          </a:bodyPr>
          <a:lstStyle/>
          <a:p>
            <a:endParaRPr/>
          </a:p>
        </p:txBody>
      </p:sp>
      <p:sp>
        <p:nvSpPr>
          <p:cNvPr id="59" name="drop.png"/>
          <p:cNvSpPr>
            <a:spLocks noGrp="1"/>
          </p:cNvSpPr>
          <p:nvPr>
            <p:ph type="pic" sz="quarter" idx="15"/>
          </p:nvPr>
        </p:nvSpPr>
        <p:spPr>
          <a:xfrm>
            <a:off x="4858789" y="3536833"/>
            <a:ext cx="6467218" cy="2330724"/>
          </a:xfrm>
          <a:prstGeom prst="rect">
            <a:avLst/>
          </a:prstGeom>
          <a:solidFill>
            <a:schemeClr val="bg2">
              <a:lumMod val="90000"/>
            </a:schemeClr>
          </a:solidFill>
        </p:spPr>
        <p:txBody>
          <a:bodyPr lIns="91439" tIns="45719" rIns="91439" bIns="45719" anchor="t">
            <a:noAutofit/>
          </a:bodyPr>
          <a:lstStyle/>
          <a:p>
            <a:endParaRPr/>
          </a:p>
        </p:txBody>
      </p:sp>
    </p:spTree>
    <p:extLst>
      <p:ext uri="{BB962C8B-B14F-4D97-AF65-F5344CB8AC3E}">
        <p14:creationId xmlns:p14="http://schemas.microsoft.com/office/powerpoint/2010/main" val="178601490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copy 17">
    <p:bg>
      <p:bgPr>
        <a:solidFill>
          <a:srgbClr val="FFFFFF"/>
        </a:solidFill>
        <a:effectLst/>
      </p:bgPr>
    </p:bg>
    <p:spTree>
      <p:nvGrpSpPr>
        <p:cNvPr id="1" name=""/>
        <p:cNvGrpSpPr/>
        <p:nvPr/>
      </p:nvGrpSpPr>
      <p:grpSpPr>
        <a:xfrm>
          <a:off x="0" y="0"/>
          <a:ext cx="0" cy="0"/>
          <a:chOff x="0" y="0"/>
          <a:chExt cx="0" cy="0"/>
        </a:xfrm>
      </p:grpSpPr>
      <p:sp>
        <p:nvSpPr>
          <p:cNvPr id="173" name="drop.png"/>
          <p:cNvSpPr>
            <a:spLocks noGrp="1"/>
          </p:cNvSpPr>
          <p:nvPr>
            <p:ph type="pic" sz="quarter" idx="13"/>
          </p:nvPr>
        </p:nvSpPr>
        <p:spPr>
          <a:xfrm>
            <a:off x="0" y="2044250"/>
            <a:ext cx="3258982" cy="4402270"/>
          </a:xfrm>
          <a:prstGeom prst="rect">
            <a:avLst/>
          </a:prstGeom>
          <a:solidFill>
            <a:schemeClr val="bg2">
              <a:lumMod val="90000"/>
            </a:schemeClr>
          </a:solidFill>
        </p:spPr>
        <p:txBody>
          <a:bodyPr lIns="91439" tIns="45719" rIns="91439" bIns="45719" anchor="t">
            <a:noAutofit/>
          </a:bodyPr>
          <a:lstStyle/>
          <a:p>
            <a:endParaRPr/>
          </a:p>
        </p:txBody>
      </p:sp>
      <p:sp>
        <p:nvSpPr>
          <p:cNvPr id="174" name="drop.png"/>
          <p:cNvSpPr>
            <a:spLocks noGrp="1"/>
          </p:cNvSpPr>
          <p:nvPr>
            <p:ph type="pic" sz="quarter" idx="14"/>
          </p:nvPr>
        </p:nvSpPr>
        <p:spPr>
          <a:xfrm>
            <a:off x="3545062" y="0"/>
            <a:ext cx="3236739" cy="3535239"/>
          </a:xfrm>
          <a:prstGeom prst="rect">
            <a:avLst/>
          </a:prstGeom>
          <a:solidFill>
            <a:schemeClr val="bg2">
              <a:lumMod val="90000"/>
            </a:schemeClr>
          </a:solidFill>
        </p:spPr>
        <p:txBody>
          <a:bodyPr lIns="91439" tIns="45719" rIns="91439" bIns="45719" anchor="t">
            <a:noAutofit/>
          </a:bodyPr>
          <a:lstStyle/>
          <a:p>
            <a:endParaRPr/>
          </a:p>
        </p:txBody>
      </p:sp>
    </p:spTree>
    <p:extLst>
      <p:ext uri="{BB962C8B-B14F-4D97-AF65-F5344CB8AC3E}">
        <p14:creationId xmlns:p14="http://schemas.microsoft.com/office/powerpoint/2010/main" val="240201949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D652736-F4D7-4176-9687-C28ADB913319}"/>
              </a:ext>
            </a:extLst>
          </p:cNvPr>
          <p:cNvSpPr>
            <a:spLocks noGrp="1"/>
          </p:cNvSpPr>
          <p:nvPr>
            <p:ph type="pic" sz="quarter" idx="10"/>
          </p:nvPr>
        </p:nvSpPr>
        <p:spPr>
          <a:xfrm>
            <a:off x="0" y="0"/>
            <a:ext cx="12192000" cy="3638550"/>
          </a:xfrm>
          <a:custGeom>
            <a:avLst/>
            <a:gdLst>
              <a:gd name="connsiteX0" fmla="*/ 0 w 12192000"/>
              <a:gd name="connsiteY0" fmla="*/ 0 h 3638550"/>
              <a:gd name="connsiteX1" fmla="*/ 12192000 w 12192000"/>
              <a:gd name="connsiteY1" fmla="*/ 0 h 3638550"/>
              <a:gd name="connsiteX2" fmla="*/ 12192000 w 12192000"/>
              <a:gd name="connsiteY2" fmla="*/ 3638550 h 3638550"/>
              <a:gd name="connsiteX3" fmla="*/ 0 w 12192000"/>
              <a:gd name="connsiteY3" fmla="*/ 3638550 h 3638550"/>
            </a:gdLst>
            <a:ahLst/>
            <a:cxnLst>
              <a:cxn ang="0">
                <a:pos x="connsiteX0" y="connsiteY0"/>
              </a:cxn>
              <a:cxn ang="0">
                <a:pos x="connsiteX1" y="connsiteY1"/>
              </a:cxn>
              <a:cxn ang="0">
                <a:pos x="connsiteX2" y="connsiteY2"/>
              </a:cxn>
              <a:cxn ang="0">
                <a:pos x="connsiteX3" y="connsiteY3"/>
              </a:cxn>
            </a:cxnLst>
            <a:rect l="l" t="t" r="r" b="b"/>
            <a:pathLst>
              <a:path w="12192000" h="3638550">
                <a:moveTo>
                  <a:pt x="0" y="0"/>
                </a:moveTo>
                <a:lnTo>
                  <a:pt x="12192000" y="0"/>
                </a:lnTo>
                <a:lnTo>
                  <a:pt x="12192000" y="3638550"/>
                </a:lnTo>
                <a:lnTo>
                  <a:pt x="0" y="3638550"/>
                </a:lnTo>
                <a:close/>
              </a:path>
            </a:pathLst>
          </a:custGeom>
          <a:noFill/>
        </p:spPr>
        <p:txBody>
          <a:bodyPr wrap="square">
            <a:noAutofit/>
          </a:bodyPr>
          <a:lstStyle>
            <a:lvl1pPr>
              <a:defRPr sz="800"/>
            </a:lvl1pPr>
          </a:lstStyle>
          <a:p>
            <a:endParaRPr lang="en-US"/>
          </a:p>
        </p:txBody>
      </p:sp>
    </p:spTree>
    <p:extLst>
      <p:ext uri="{BB962C8B-B14F-4D97-AF65-F5344CB8AC3E}">
        <p14:creationId xmlns:p14="http://schemas.microsoft.com/office/powerpoint/2010/main" val="2994241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0_Blank">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5568288" cy="6857999"/>
          </a:xfrm>
          <a:custGeom>
            <a:avLst/>
            <a:gdLst>
              <a:gd name="connsiteX0" fmla="*/ 0 w 5568288"/>
              <a:gd name="connsiteY0" fmla="*/ 4287077 h 6857999"/>
              <a:gd name="connsiteX1" fmla="*/ 2394392 w 5568288"/>
              <a:gd name="connsiteY1" fmla="*/ 4287077 h 6857999"/>
              <a:gd name="connsiteX2" fmla="*/ 2394392 w 5568288"/>
              <a:gd name="connsiteY2" fmla="*/ 6857999 h 6857999"/>
              <a:gd name="connsiteX3" fmla="*/ 0 w 5568288"/>
              <a:gd name="connsiteY3" fmla="*/ 6857999 h 6857999"/>
              <a:gd name="connsiteX4" fmla="*/ 2653638 w 5568288"/>
              <a:gd name="connsiteY4" fmla="*/ 1866901 h 6857999"/>
              <a:gd name="connsiteX5" fmla="*/ 5568288 w 5568288"/>
              <a:gd name="connsiteY5" fmla="*/ 1866901 h 6857999"/>
              <a:gd name="connsiteX6" fmla="*/ 5568288 w 5568288"/>
              <a:gd name="connsiteY6" fmla="*/ 6857999 h 6857999"/>
              <a:gd name="connsiteX7" fmla="*/ 2653638 w 5568288"/>
              <a:gd name="connsiteY7" fmla="*/ 6857999 h 6857999"/>
              <a:gd name="connsiteX8" fmla="*/ 0 w 5568288"/>
              <a:gd name="connsiteY8" fmla="*/ 0 h 6857999"/>
              <a:gd name="connsiteX9" fmla="*/ 516340 w 5568288"/>
              <a:gd name="connsiteY9" fmla="*/ 0 h 6857999"/>
              <a:gd name="connsiteX10" fmla="*/ 2407928 w 5568288"/>
              <a:gd name="connsiteY10" fmla="*/ 0 h 6857999"/>
              <a:gd name="connsiteX11" fmla="*/ 2924268 w 5568288"/>
              <a:gd name="connsiteY11" fmla="*/ 0 h 6857999"/>
              <a:gd name="connsiteX12" fmla="*/ 2924268 w 5568288"/>
              <a:gd name="connsiteY12" fmla="*/ 1685497 h 6857999"/>
              <a:gd name="connsiteX13" fmla="*/ 2407928 w 5568288"/>
              <a:gd name="connsiteY13" fmla="*/ 1685497 h 6857999"/>
              <a:gd name="connsiteX14" fmla="*/ 2407928 w 5568288"/>
              <a:gd name="connsiteY14" fmla="*/ 4114800 h 6857999"/>
              <a:gd name="connsiteX15" fmla="*/ 0 w 5568288"/>
              <a:gd name="connsiteY15" fmla="*/ 411480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68288" h="6857999">
                <a:moveTo>
                  <a:pt x="0" y="4287077"/>
                </a:moveTo>
                <a:lnTo>
                  <a:pt x="2394392" y="4287077"/>
                </a:lnTo>
                <a:lnTo>
                  <a:pt x="2394392" y="6857999"/>
                </a:lnTo>
                <a:lnTo>
                  <a:pt x="0" y="6857999"/>
                </a:lnTo>
                <a:close/>
                <a:moveTo>
                  <a:pt x="2653638" y="1866901"/>
                </a:moveTo>
                <a:lnTo>
                  <a:pt x="5568288" y="1866901"/>
                </a:lnTo>
                <a:lnTo>
                  <a:pt x="5568288" y="6857999"/>
                </a:lnTo>
                <a:lnTo>
                  <a:pt x="2653638" y="6857999"/>
                </a:lnTo>
                <a:close/>
                <a:moveTo>
                  <a:pt x="0" y="0"/>
                </a:moveTo>
                <a:lnTo>
                  <a:pt x="516340" y="0"/>
                </a:lnTo>
                <a:lnTo>
                  <a:pt x="2407928" y="0"/>
                </a:lnTo>
                <a:lnTo>
                  <a:pt x="2924268" y="0"/>
                </a:lnTo>
                <a:lnTo>
                  <a:pt x="2924268" y="1685497"/>
                </a:lnTo>
                <a:lnTo>
                  <a:pt x="2407928" y="1685497"/>
                </a:lnTo>
                <a:lnTo>
                  <a:pt x="2407928" y="4114800"/>
                </a:lnTo>
                <a:lnTo>
                  <a:pt x="0" y="4114800"/>
                </a:lnTo>
                <a:close/>
              </a:path>
            </a:pathLst>
          </a:custGeom>
          <a:solidFill>
            <a:schemeClr val="bg1">
              <a:lumMod val="75000"/>
            </a:schemeClr>
          </a:solidFill>
        </p:spPr>
        <p:txBody>
          <a:bodyPr wrap="square">
            <a:noAutofit/>
          </a:bodyPr>
          <a:lstStyle/>
          <a:p>
            <a:endParaRPr lang="id-ID"/>
          </a:p>
        </p:txBody>
      </p:sp>
    </p:spTree>
    <p:extLst>
      <p:ext uri="{BB962C8B-B14F-4D97-AF65-F5344CB8AC3E}">
        <p14:creationId xmlns:p14="http://schemas.microsoft.com/office/powerpoint/2010/main" val="361389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4_Blank">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251818" y="630777"/>
            <a:ext cx="4916889" cy="5596445"/>
          </a:xfrm>
          <a:custGeom>
            <a:avLst/>
            <a:gdLst>
              <a:gd name="connsiteX0" fmla="*/ 4045768 w 4916889"/>
              <a:gd name="connsiteY0" fmla="*/ 3658076 h 5596445"/>
              <a:gd name="connsiteX1" fmla="*/ 4909216 w 4916889"/>
              <a:gd name="connsiteY1" fmla="*/ 3658346 h 5596445"/>
              <a:gd name="connsiteX2" fmla="*/ 4908946 w 4916889"/>
              <a:gd name="connsiteY2" fmla="*/ 4521796 h 5596445"/>
              <a:gd name="connsiteX3" fmla="*/ 4045497 w 4916889"/>
              <a:gd name="connsiteY3" fmla="*/ 4521524 h 5596445"/>
              <a:gd name="connsiteX4" fmla="*/ 2021278 w 4916889"/>
              <a:gd name="connsiteY4" fmla="*/ 3657270 h 5596445"/>
              <a:gd name="connsiteX5" fmla="*/ 3959846 w 4916889"/>
              <a:gd name="connsiteY5" fmla="*/ 3657877 h 5596445"/>
              <a:gd name="connsiteX6" fmla="*/ 3959239 w 4916889"/>
              <a:gd name="connsiteY6" fmla="*/ 5596445 h 5596445"/>
              <a:gd name="connsiteX7" fmla="*/ 2020671 w 4916889"/>
              <a:gd name="connsiteY7" fmla="*/ 5595837 h 5596445"/>
              <a:gd name="connsiteX8" fmla="*/ 1161889 w 4916889"/>
              <a:gd name="connsiteY8" fmla="*/ 3652280 h 5596445"/>
              <a:gd name="connsiteX9" fmla="*/ 1932753 w 4916889"/>
              <a:gd name="connsiteY9" fmla="*/ 3652521 h 5596445"/>
              <a:gd name="connsiteX10" fmla="*/ 1932515 w 4916889"/>
              <a:gd name="connsiteY10" fmla="*/ 4410179 h 5596445"/>
              <a:gd name="connsiteX11" fmla="*/ 1161651 w 4916889"/>
              <a:gd name="connsiteY11" fmla="*/ 4409937 h 5596445"/>
              <a:gd name="connsiteX12" fmla="*/ 2020659 w 4916889"/>
              <a:gd name="connsiteY12" fmla="*/ 1673491 h 5596445"/>
              <a:gd name="connsiteX13" fmla="*/ 4916889 w 4916889"/>
              <a:gd name="connsiteY13" fmla="*/ 1674399 h 5596445"/>
              <a:gd name="connsiteX14" fmla="*/ 4916295 w 4916889"/>
              <a:gd name="connsiteY14" fmla="*/ 3571860 h 5596445"/>
              <a:gd name="connsiteX15" fmla="*/ 2020065 w 4916889"/>
              <a:gd name="connsiteY15" fmla="*/ 3570951 h 5596445"/>
              <a:gd name="connsiteX16" fmla="*/ 595 w 4916889"/>
              <a:gd name="connsiteY16" fmla="*/ 1667378 h 5596445"/>
              <a:gd name="connsiteX17" fmla="*/ 1931131 w 4916889"/>
              <a:gd name="connsiteY17" fmla="*/ 1667984 h 5596445"/>
              <a:gd name="connsiteX18" fmla="*/ 1930537 w 4916889"/>
              <a:gd name="connsiteY18" fmla="*/ 3565444 h 5596445"/>
              <a:gd name="connsiteX19" fmla="*/ 0 w 4916889"/>
              <a:gd name="connsiteY19" fmla="*/ 3564838 h 5596445"/>
              <a:gd name="connsiteX20" fmla="*/ 1168830 w 4916889"/>
              <a:gd name="connsiteY20" fmla="*/ 817467 h 5596445"/>
              <a:gd name="connsiteX21" fmla="*/ 1939694 w 4916889"/>
              <a:gd name="connsiteY21" fmla="*/ 817708 h 5596445"/>
              <a:gd name="connsiteX22" fmla="*/ 1939456 w 4916889"/>
              <a:gd name="connsiteY22" fmla="*/ 1575365 h 5596445"/>
              <a:gd name="connsiteX23" fmla="*/ 1168592 w 4916889"/>
              <a:gd name="connsiteY23" fmla="*/ 1575123 h 5596445"/>
              <a:gd name="connsiteX24" fmla="*/ 2037158 w 4916889"/>
              <a:gd name="connsiteY24" fmla="*/ 0 h 5596445"/>
              <a:gd name="connsiteX25" fmla="*/ 3616249 w 4916889"/>
              <a:gd name="connsiteY25" fmla="*/ 495 h 5596445"/>
              <a:gd name="connsiteX26" fmla="*/ 3615754 w 4916889"/>
              <a:gd name="connsiteY26" fmla="*/ 1579586 h 5596445"/>
              <a:gd name="connsiteX27" fmla="*/ 2036664 w 4916889"/>
              <a:gd name="connsiteY27" fmla="*/ 1579090 h 55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16889" h="5596445">
                <a:moveTo>
                  <a:pt x="4045768" y="3658076"/>
                </a:moveTo>
                <a:lnTo>
                  <a:pt x="4909216" y="3658346"/>
                </a:lnTo>
                <a:lnTo>
                  <a:pt x="4908946" y="4521796"/>
                </a:lnTo>
                <a:lnTo>
                  <a:pt x="4045497" y="4521524"/>
                </a:lnTo>
                <a:close/>
                <a:moveTo>
                  <a:pt x="2021278" y="3657270"/>
                </a:moveTo>
                <a:lnTo>
                  <a:pt x="3959846" y="3657877"/>
                </a:lnTo>
                <a:lnTo>
                  <a:pt x="3959239" y="5596445"/>
                </a:lnTo>
                <a:lnTo>
                  <a:pt x="2020671" y="5595837"/>
                </a:lnTo>
                <a:close/>
                <a:moveTo>
                  <a:pt x="1161889" y="3652280"/>
                </a:moveTo>
                <a:lnTo>
                  <a:pt x="1932753" y="3652521"/>
                </a:lnTo>
                <a:lnTo>
                  <a:pt x="1932515" y="4410179"/>
                </a:lnTo>
                <a:lnTo>
                  <a:pt x="1161651" y="4409937"/>
                </a:lnTo>
                <a:close/>
                <a:moveTo>
                  <a:pt x="2020659" y="1673491"/>
                </a:moveTo>
                <a:lnTo>
                  <a:pt x="4916889" y="1674399"/>
                </a:lnTo>
                <a:lnTo>
                  <a:pt x="4916295" y="3571860"/>
                </a:lnTo>
                <a:lnTo>
                  <a:pt x="2020065" y="3570951"/>
                </a:lnTo>
                <a:close/>
                <a:moveTo>
                  <a:pt x="595" y="1667378"/>
                </a:moveTo>
                <a:lnTo>
                  <a:pt x="1931131" y="1667984"/>
                </a:lnTo>
                <a:lnTo>
                  <a:pt x="1930537" y="3565444"/>
                </a:lnTo>
                <a:lnTo>
                  <a:pt x="0" y="3564838"/>
                </a:lnTo>
                <a:close/>
                <a:moveTo>
                  <a:pt x="1168830" y="817467"/>
                </a:moveTo>
                <a:lnTo>
                  <a:pt x="1939694" y="817708"/>
                </a:lnTo>
                <a:lnTo>
                  <a:pt x="1939456" y="1575365"/>
                </a:lnTo>
                <a:lnTo>
                  <a:pt x="1168592" y="1575123"/>
                </a:lnTo>
                <a:close/>
                <a:moveTo>
                  <a:pt x="2037158" y="0"/>
                </a:moveTo>
                <a:lnTo>
                  <a:pt x="3616249" y="495"/>
                </a:lnTo>
                <a:lnTo>
                  <a:pt x="3615754" y="1579586"/>
                </a:lnTo>
                <a:lnTo>
                  <a:pt x="2036664" y="1579090"/>
                </a:lnTo>
                <a:close/>
              </a:path>
            </a:pathLst>
          </a:custGeom>
          <a:solidFill>
            <a:schemeClr val="bg1">
              <a:lumMod val="75000"/>
            </a:schemeClr>
          </a:solidFill>
        </p:spPr>
        <p:txBody>
          <a:bodyPr wrap="square">
            <a:noAutofit/>
          </a:bodyPr>
          <a:lstStyle/>
          <a:p>
            <a:endParaRPr lang="id-ID"/>
          </a:p>
        </p:txBody>
      </p:sp>
    </p:spTree>
    <p:extLst>
      <p:ext uri="{BB962C8B-B14F-4D97-AF65-F5344CB8AC3E}">
        <p14:creationId xmlns:p14="http://schemas.microsoft.com/office/powerpoint/2010/main" val="191160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3_Blank">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9F68F03C-01BD-42EA-A003-7175F08961F3}"/>
              </a:ext>
            </a:extLst>
          </p:cNvPr>
          <p:cNvSpPr/>
          <p:nvPr userDrawn="1"/>
        </p:nvSpPr>
        <p:spPr>
          <a:xfrm>
            <a:off x="1610832" y="1156675"/>
            <a:ext cx="4544647" cy="4544647"/>
          </a:xfrm>
          <a:prstGeom prst="ellipse">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p:cNvSpPr>
            <a:spLocks noGrp="1"/>
          </p:cNvSpPr>
          <p:nvPr>
            <p:ph type="pic" sz="quarter" idx="10"/>
          </p:nvPr>
        </p:nvSpPr>
        <p:spPr>
          <a:xfrm>
            <a:off x="1030232" y="403381"/>
            <a:ext cx="5705848" cy="6051237"/>
          </a:xfrm>
          <a:custGeom>
            <a:avLst/>
            <a:gdLst>
              <a:gd name="connsiteX0" fmla="*/ 1343449 w 4461827"/>
              <a:gd name="connsiteY0" fmla="*/ 5092249 h 6051237"/>
              <a:gd name="connsiteX1" fmla="*/ 1801194 w 4461827"/>
              <a:gd name="connsiteY1" fmla="*/ 5092249 h 6051237"/>
              <a:gd name="connsiteX2" fmla="*/ 1801194 w 4461827"/>
              <a:gd name="connsiteY2" fmla="*/ 5675093 h 6051237"/>
              <a:gd name="connsiteX3" fmla="*/ 1343449 w 4461827"/>
              <a:gd name="connsiteY3" fmla="*/ 5675093 h 6051237"/>
              <a:gd name="connsiteX4" fmla="*/ 1915802 w 4461827"/>
              <a:gd name="connsiteY4" fmla="*/ 5092248 h 6051237"/>
              <a:gd name="connsiteX5" fmla="*/ 2867940 w 4461827"/>
              <a:gd name="connsiteY5" fmla="*/ 5092248 h 6051237"/>
              <a:gd name="connsiteX6" fmla="*/ 2867940 w 4461827"/>
              <a:gd name="connsiteY6" fmla="*/ 6051237 h 6051237"/>
              <a:gd name="connsiteX7" fmla="*/ 1915802 w 4461827"/>
              <a:gd name="connsiteY7" fmla="*/ 6051237 h 6051237"/>
              <a:gd name="connsiteX8" fmla="*/ 355352 w 4461827"/>
              <a:gd name="connsiteY8" fmla="*/ 4794469 h 6051237"/>
              <a:gd name="connsiteX9" fmla="*/ 1228841 w 4461827"/>
              <a:gd name="connsiteY9" fmla="*/ 4794469 h 6051237"/>
              <a:gd name="connsiteX10" fmla="*/ 1228841 w 4461827"/>
              <a:gd name="connsiteY10" fmla="*/ 5674242 h 6051237"/>
              <a:gd name="connsiteX11" fmla="*/ 355352 w 4461827"/>
              <a:gd name="connsiteY11" fmla="*/ 5674242 h 6051237"/>
              <a:gd name="connsiteX12" fmla="*/ 2982548 w 4461827"/>
              <a:gd name="connsiteY12" fmla="*/ 4369328 h 6051237"/>
              <a:gd name="connsiteX13" fmla="*/ 3934687 w 4461827"/>
              <a:gd name="connsiteY13" fmla="*/ 4369328 h 6051237"/>
              <a:gd name="connsiteX14" fmla="*/ 3934687 w 4461827"/>
              <a:gd name="connsiteY14" fmla="*/ 5328317 h 6051237"/>
              <a:gd name="connsiteX15" fmla="*/ 2982548 w 4461827"/>
              <a:gd name="connsiteY15" fmla="*/ 5328317 h 6051237"/>
              <a:gd name="connsiteX16" fmla="*/ 0 w 4461827"/>
              <a:gd name="connsiteY16" fmla="*/ 3445265 h 6051237"/>
              <a:gd name="connsiteX17" fmla="*/ 1228841 w 4461827"/>
              <a:gd name="connsiteY17" fmla="*/ 3445265 h 6051237"/>
              <a:gd name="connsiteX18" fmla="*/ 1228841 w 4461827"/>
              <a:gd name="connsiteY18" fmla="*/ 4682947 h 6051237"/>
              <a:gd name="connsiteX19" fmla="*/ 0 w 4461827"/>
              <a:gd name="connsiteY19" fmla="*/ 4682947 h 6051237"/>
              <a:gd name="connsiteX20" fmla="*/ 1343449 w 4461827"/>
              <a:gd name="connsiteY20" fmla="*/ 3440211 h 6051237"/>
              <a:gd name="connsiteX21" fmla="*/ 2867940 w 4461827"/>
              <a:gd name="connsiteY21" fmla="*/ 3440211 h 6051237"/>
              <a:gd name="connsiteX22" fmla="*/ 2867940 w 4461827"/>
              <a:gd name="connsiteY22" fmla="*/ 4975671 h 6051237"/>
              <a:gd name="connsiteX23" fmla="*/ 1343449 w 4461827"/>
              <a:gd name="connsiteY23" fmla="*/ 4975671 h 6051237"/>
              <a:gd name="connsiteX24" fmla="*/ 2982548 w 4461827"/>
              <a:gd name="connsiteY24" fmla="*/ 2989610 h 6051237"/>
              <a:gd name="connsiteX25" fmla="*/ 4207986 w 4461827"/>
              <a:gd name="connsiteY25" fmla="*/ 2989610 h 6051237"/>
              <a:gd name="connsiteX26" fmla="*/ 4207986 w 4461827"/>
              <a:gd name="connsiteY26" fmla="*/ 4223864 h 6051237"/>
              <a:gd name="connsiteX27" fmla="*/ 2982548 w 4461827"/>
              <a:gd name="connsiteY27" fmla="*/ 4223864 h 6051237"/>
              <a:gd name="connsiteX28" fmla="*/ 1642503 w 4461827"/>
              <a:gd name="connsiteY28" fmla="*/ 2089381 h 6051237"/>
              <a:gd name="connsiteX29" fmla="*/ 2867940 w 4461827"/>
              <a:gd name="connsiteY29" fmla="*/ 2089381 h 6051237"/>
              <a:gd name="connsiteX30" fmla="*/ 2867940 w 4461827"/>
              <a:gd name="connsiteY30" fmla="*/ 3323634 h 6051237"/>
              <a:gd name="connsiteX31" fmla="*/ 1642503 w 4461827"/>
              <a:gd name="connsiteY31" fmla="*/ 3323634 h 6051237"/>
              <a:gd name="connsiteX32" fmla="*/ 48616 w 4461827"/>
              <a:gd name="connsiteY32" fmla="*/ 1843823 h 6051237"/>
              <a:gd name="connsiteX33" fmla="*/ 1527895 w 4461827"/>
              <a:gd name="connsiteY33" fmla="*/ 1843823 h 6051237"/>
              <a:gd name="connsiteX34" fmla="*/ 1527895 w 4461827"/>
              <a:gd name="connsiteY34" fmla="*/ 3333743 h 6051237"/>
              <a:gd name="connsiteX35" fmla="*/ 48616 w 4461827"/>
              <a:gd name="connsiteY35" fmla="*/ 3333743 h 6051237"/>
              <a:gd name="connsiteX36" fmla="*/ 2982548 w 4461827"/>
              <a:gd name="connsiteY36" fmla="*/ 1354224 h 6051237"/>
              <a:gd name="connsiteX37" fmla="*/ 4461827 w 4461827"/>
              <a:gd name="connsiteY37" fmla="*/ 1354224 h 6051237"/>
              <a:gd name="connsiteX38" fmla="*/ 4461827 w 4461827"/>
              <a:gd name="connsiteY38" fmla="*/ 2844145 h 6051237"/>
              <a:gd name="connsiteX39" fmla="*/ 2982548 w 4461827"/>
              <a:gd name="connsiteY39" fmla="*/ 2844145 h 6051237"/>
              <a:gd name="connsiteX40" fmla="*/ 2109353 w 4461827"/>
              <a:gd name="connsiteY40" fmla="*/ 1208759 h 6051237"/>
              <a:gd name="connsiteX41" fmla="*/ 2867941 w 4461827"/>
              <a:gd name="connsiteY41" fmla="*/ 1208759 h 6051237"/>
              <a:gd name="connsiteX42" fmla="*/ 2867941 w 4461827"/>
              <a:gd name="connsiteY42" fmla="*/ 1972804 h 6051237"/>
              <a:gd name="connsiteX43" fmla="*/ 2109353 w 4461827"/>
              <a:gd name="connsiteY43" fmla="*/ 1972804 h 6051237"/>
              <a:gd name="connsiteX44" fmla="*/ 1642503 w 4461827"/>
              <a:gd name="connsiteY44" fmla="*/ 1208759 h 6051237"/>
              <a:gd name="connsiteX45" fmla="*/ 1985640 w 4461827"/>
              <a:gd name="connsiteY45" fmla="*/ 1208759 h 6051237"/>
              <a:gd name="connsiteX46" fmla="*/ 1985640 w 4461827"/>
              <a:gd name="connsiteY46" fmla="*/ 1972804 h 6051237"/>
              <a:gd name="connsiteX47" fmla="*/ 1642503 w 4461827"/>
              <a:gd name="connsiteY47" fmla="*/ 1972804 h 6051237"/>
              <a:gd name="connsiteX48" fmla="*/ 302457 w 4461827"/>
              <a:gd name="connsiteY48" fmla="*/ 640117 h 6051237"/>
              <a:gd name="connsiteX49" fmla="*/ 1527895 w 4461827"/>
              <a:gd name="connsiteY49" fmla="*/ 640117 h 6051237"/>
              <a:gd name="connsiteX50" fmla="*/ 1527895 w 4461827"/>
              <a:gd name="connsiteY50" fmla="*/ 1732299 h 6051237"/>
              <a:gd name="connsiteX51" fmla="*/ 302457 w 4461827"/>
              <a:gd name="connsiteY51" fmla="*/ 1732299 h 6051237"/>
              <a:gd name="connsiteX52" fmla="*/ 2982548 w 4461827"/>
              <a:gd name="connsiteY52" fmla="*/ 249770 h 6051237"/>
              <a:gd name="connsiteX53" fmla="*/ 3934687 w 4461827"/>
              <a:gd name="connsiteY53" fmla="*/ 249770 h 6051237"/>
              <a:gd name="connsiteX54" fmla="*/ 3934687 w 4461827"/>
              <a:gd name="connsiteY54" fmla="*/ 1208759 h 6051237"/>
              <a:gd name="connsiteX55" fmla="*/ 2982548 w 4461827"/>
              <a:gd name="connsiteY55" fmla="*/ 1208759 h 6051237"/>
              <a:gd name="connsiteX56" fmla="*/ 1642504 w 4461827"/>
              <a:gd name="connsiteY56" fmla="*/ 0 h 6051237"/>
              <a:gd name="connsiteX57" fmla="*/ 2867941 w 4461827"/>
              <a:gd name="connsiteY57" fmla="*/ 0 h 6051237"/>
              <a:gd name="connsiteX58" fmla="*/ 2867941 w 4461827"/>
              <a:gd name="connsiteY58" fmla="*/ 1092182 h 6051237"/>
              <a:gd name="connsiteX59" fmla="*/ 1642504 w 4461827"/>
              <a:gd name="connsiteY59" fmla="*/ 1092182 h 605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61827" h="6051237">
                <a:moveTo>
                  <a:pt x="1343449" y="5092249"/>
                </a:moveTo>
                <a:lnTo>
                  <a:pt x="1801194" y="5092249"/>
                </a:lnTo>
                <a:lnTo>
                  <a:pt x="1801194" y="5675093"/>
                </a:lnTo>
                <a:lnTo>
                  <a:pt x="1343449" y="5675093"/>
                </a:lnTo>
                <a:close/>
                <a:moveTo>
                  <a:pt x="1915802" y="5092248"/>
                </a:moveTo>
                <a:lnTo>
                  <a:pt x="2867940" y="5092248"/>
                </a:lnTo>
                <a:lnTo>
                  <a:pt x="2867940" y="6051237"/>
                </a:lnTo>
                <a:lnTo>
                  <a:pt x="1915802" y="6051237"/>
                </a:lnTo>
                <a:close/>
                <a:moveTo>
                  <a:pt x="355352" y="4794469"/>
                </a:moveTo>
                <a:lnTo>
                  <a:pt x="1228841" y="4794469"/>
                </a:lnTo>
                <a:lnTo>
                  <a:pt x="1228841" y="5674242"/>
                </a:lnTo>
                <a:lnTo>
                  <a:pt x="355352" y="5674242"/>
                </a:lnTo>
                <a:close/>
                <a:moveTo>
                  <a:pt x="2982548" y="4369328"/>
                </a:moveTo>
                <a:lnTo>
                  <a:pt x="3934687" y="4369328"/>
                </a:lnTo>
                <a:lnTo>
                  <a:pt x="3934687" y="5328317"/>
                </a:lnTo>
                <a:lnTo>
                  <a:pt x="2982548" y="5328317"/>
                </a:lnTo>
                <a:close/>
                <a:moveTo>
                  <a:pt x="0" y="3445265"/>
                </a:moveTo>
                <a:lnTo>
                  <a:pt x="1228841" y="3445265"/>
                </a:lnTo>
                <a:lnTo>
                  <a:pt x="1228841" y="4682947"/>
                </a:lnTo>
                <a:lnTo>
                  <a:pt x="0" y="4682947"/>
                </a:lnTo>
                <a:close/>
                <a:moveTo>
                  <a:pt x="1343449" y="3440211"/>
                </a:moveTo>
                <a:lnTo>
                  <a:pt x="2867940" y="3440211"/>
                </a:lnTo>
                <a:lnTo>
                  <a:pt x="2867940" y="4975671"/>
                </a:lnTo>
                <a:lnTo>
                  <a:pt x="1343449" y="4975671"/>
                </a:lnTo>
                <a:close/>
                <a:moveTo>
                  <a:pt x="2982548" y="2989610"/>
                </a:moveTo>
                <a:lnTo>
                  <a:pt x="4207986" y="2989610"/>
                </a:lnTo>
                <a:lnTo>
                  <a:pt x="4207986" y="4223864"/>
                </a:lnTo>
                <a:lnTo>
                  <a:pt x="2982548" y="4223864"/>
                </a:lnTo>
                <a:close/>
                <a:moveTo>
                  <a:pt x="1642503" y="2089381"/>
                </a:moveTo>
                <a:lnTo>
                  <a:pt x="2867940" y="2089381"/>
                </a:lnTo>
                <a:lnTo>
                  <a:pt x="2867940" y="3323634"/>
                </a:lnTo>
                <a:lnTo>
                  <a:pt x="1642503" y="3323634"/>
                </a:lnTo>
                <a:close/>
                <a:moveTo>
                  <a:pt x="48616" y="1843823"/>
                </a:moveTo>
                <a:lnTo>
                  <a:pt x="1527895" y="1843823"/>
                </a:lnTo>
                <a:lnTo>
                  <a:pt x="1527895" y="3333743"/>
                </a:lnTo>
                <a:lnTo>
                  <a:pt x="48616" y="3333743"/>
                </a:lnTo>
                <a:close/>
                <a:moveTo>
                  <a:pt x="2982548" y="1354224"/>
                </a:moveTo>
                <a:lnTo>
                  <a:pt x="4461827" y="1354224"/>
                </a:lnTo>
                <a:lnTo>
                  <a:pt x="4461827" y="2844145"/>
                </a:lnTo>
                <a:lnTo>
                  <a:pt x="2982548" y="2844145"/>
                </a:lnTo>
                <a:close/>
                <a:moveTo>
                  <a:pt x="2109353" y="1208759"/>
                </a:moveTo>
                <a:lnTo>
                  <a:pt x="2867941" y="1208759"/>
                </a:lnTo>
                <a:lnTo>
                  <a:pt x="2867941" y="1972804"/>
                </a:lnTo>
                <a:lnTo>
                  <a:pt x="2109353" y="1972804"/>
                </a:lnTo>
                <a:close/>
                <a:moveTo>
                  <a:pt x="1642503" y="1208759"/>
                </a:moveTo>
                <a:lnTo>
                  <a:pt x="1985640" y="1208759"/>
                </a:lnTo>
                <a:lnTo>
                  <a:pt x="1985640" y="1972804"/>
                </a:lnTo>
                <a:lnTo>
                  <a:pt x="1642503" y="1972804"/>
                </a:lnTo>
                <a:close/>
                <a:moveTo>
                  <a:pt x="302457" y="640117"/>
                </a:moveTo>
                <a:lnTo>
                  <a:pt x="1527895" y="640117"/>
                </a:lnTo>
                <a:lnTo>
                  <a:pt x="1527895" y="1732299"/>
                </a:lnTo>
                <a:lnTo>
                  <a:pt x="302457" y="1732299"/>
                </a:lnTo>
                <a:close/>
                <a:moveTo>
                  <a:pt x="2982548" y="249770"/>
                </a:moveTo>
                <a:lnTo>
                  <a:pt x="3934687" y="249770"/>
                </a:lnTo>
                <a:lnTo>
                  <a:pt x="3934687" y="1208759"/>
                </a:lnTo>
                <a:lnTo>
                  <a:pt x="2982548" y="1208759"/>
                </a:lnTo>
                <a:close/>
                <a:moveTo>
                  <a:pt x="1642504" y="0"/>
                </a:moveTo>
                <a:lnTo>
                  <a:pt x="2867941" y="0"/>
                </a:lnTo>
                <a:lnTo>
                  <a:pt x="2867941" y="1092182"/>
                </a:lnTo>
                <a:lnTo>
                  <a:pt x="1642504" y="1092182"/>
                </a:lnTo>
                <a:close/>
              </a:path>
            </a:pathLst>
          </a:custGeom>
          <a:solidFill>
            <a:schemeClr val="bg1">
              <a:lumMod val="75000"/>
            </a:schemeClr>
          </a:solidFill>
        </p:spPr>
        <p:txBody>
          <a:bodyPr wrap="square">
            <a:noAutofit/>
          </a:bodyPr>
          <a:lstStyle/>
          <a:p>
            <a:endParaRPr lang="id-ID"/>
          </a:p>
        </p:txBody>
      </p:sp>
    </p:spTree>
    <p:extLst>
      <p:ext uri="{BB962C8B-B14F-4D97-AF65-F5344CB8AC3E}">
        <p14:creationId xmlns:p14="http://schemas.microsoft.com/office/powerpoint/2010/main" val="422312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7_Blan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E2D616A-63D0-403F-B792-CBB8A067823E}"/>
              </a:ext>
            </a:extLst>
          </p:cNvPr>
          <p:cNvSpPr>
            <a:spLocks noGrp="1"/>
          </p:cNvSpPr>
          <p:nvPr>
            <p:ph type="pic" sz="quarter" idx="15"/>
          </p:nvPr>
        </p:nvSpPr>
        <p:spPr>
          <a:xfrm>
            <a:off x="6354388" y="3503526"/>
            <a:ext cx="4869873" cy="2473355"/>
          </a:xfrm>
          <a:custGeom>
            <a:avLst/>
            <a:gdLst>
              <a:gd name="connsiteX0" fmla="*/ 0 w 4869873"/>
              <a:gd name="connsiteY0" fmla="*/ 0 h 2473355"/>
              <a:gd name="connsiteX1" fmla="*/ 4869873 w 4869873"/>
              <a:gd name="connsiteY1" fmla="*/ 0 h 2473355"/>
              <a:gd name="connsiteX2" fmla="*/ 4869873 w 4869873"/>
              <a:gd name="connsiteY2" fmla="*/ 2473355 h 2473355"/>
              <a:gd name="connsiteX3" fmla="*/ 0 w 4869873"/>
              <a:gd name="connsiteY3" fmla="*/ 2473355 h 2473355"/>
            </a:gdLst>
            <a:ahLst/>
            <a:cxnLst>
              <a:cxn ang="0">
                <a:pos x="connsiteX0" y="connsiteY0"/>
              </a:cxn>
              <a:cxn ang="0">
                <a:pos x="connsiteX1" y="connsiteY1"/>
              </a:cxn>
              <a:cxn ang="0">
                <a:pos x="connsiteX2" y="connsiteY2"/>
              </a:cxn>
              <a:cxn ang="0">
                <a:pos x="connsiteX3" y="connsiteY3"/>
              </a:cxn>
            </a:cxnLst>
            <a:rect l="l" t="t" r="r" b="b"/>
            <a:pathLst>
              <a:path w="4869873" h="2473355">
                <a:moveTo>
                  <a:pt x="0" y="0"/>
                </a:moveTo>
                <a:lnTo>
                  <a:pt x="4869873" y="0"/>
                </a:lnTo>
                <a:lnTo>
                  <a:pt x="4869873" y="2473355"/>
                </a:lnTo>
                <a:lnTo>
                  <a:pt x="0" y="2473355"/>
                </a:lnTo>
                <a:close/>
              </a:path>
            </a:pathLst>
          </a:custGeom>
          <a:solidFill>
            <a:schemeClr val="bg1">
              <a:lumMod val="75000"/>
            </a:schemeClr>
          </a:solidFill>
        </p:spPr>
        <p:txBody>
          <a:bodyPr wrap="square" anchor="ctr" anchorCtr="1">
            <a:noAutofit/>
          </a:bodyPr>
          <a:lstStyle>
            <a:lvl1pPr marL="0" indent="0">
              <a:buNone/>
              <a:defRPr sz="1600">
                <a:latin typeface="+mn-lt"/>
              </a:defRPr>
            </a:lvl1pPr>
          </a:lstStyle>
          <a:p>
            <a:endParaRPr lang="en-US" dirty="0"/>
          </a:p>
        </p:txBody>
      </p:sp>
      <p:sp>
        <p:nvSpPr>
          <p:cNvPr id="12" name="Picture Placeholder 11">
            <a:extLst>
              <a:ext uri="{FF2B5EF4-FFF2-40B4-BE49-F238E27FC236}">
                <a16:creationId xmlns:a16="http://schemas.microsoft.com/office/drawing/2014/main" id="{A09D70F0-516E-4A5B-AE97-7514A6429198}"/>
              </a:ext>
            </a:extLst>
          </p:cNvPr>
          <p:cNvSpPr>
            <a:spLocks noGrp="1"/>
          </p:cNvSpPr>
          <p:nvPr>
            <p:ph type="pic" sz="quarter" idx="14"/>
          </p:nvPr>
        </p:nvSpPr>
        <p:spPr>
          <a:xfrm>
            <a:off x="6354387" y="820161"/>
            <a:ext cx="4869873" cy="2473355"/>
          </a:xfrm>
          <a:custGeom>
            <a:avLst/>
            <a:gdLst>
              <a:gd name="connsiteX0" fmla="*/ 0 w 4869873"/>
              <a:gd name="connsiteY0" fmla="*/ 0 h 2473355"/>
              <a:gd name="connsiteX1" fmla="*/ 4869873 w 4869873"/>
              <a:gd name="connsiteY1" fmla="*/ 0 h 2473355"/>
              <a:gd name="connsiteX2" fmla="*/ 4869873 w 4869873"/>
              <a:gd name="connsiteY2" fmla="*/ 2473355 h 2473355"/>
              <a:gd name="connsiteX3" fmla="*/ 0 w 4869873"/>
              <a:gd name="connsiteY3" fmla="*/ 2473355 h 2473355"/>
            </a:gdLst>
            <a:ahLst/>
            <a:cxnLst>
              <a:cxn ang="0">
                <a:pos x="connsiteX0" y="connsiteY0"/>
              </a:cxn>
              <a:cxn ang="0">
                <a:pos x="connsiteX1" y="connsiteY1"/>
              </a:cxn>
              <a:cxn ang="0">
                <a:pos x="connsiteX2" y="connsiteY2"/>
              </a:cxn>
              <a:cxn ang="0">
                <a:pos x="connsiteX3" y="connsiteY3"/>
              </a:cxn>
            </a:cxnLst>
            <a:rect l="l" t="t" r="r" b="b"/>
            <a:pathLst>
              <a:path w="4869873" h="2473355">
                <a:moveTo>
                  <a:pt x="0" y="0"/>
                </a:moveTo>
                <a:lnTo>
                  <a:pt x="4869873" y="0"/>
                </a:lnTo>
                <a:lnTo>
                  <a:pt x="4869873" y="2473355"/>
                </a:lnTo>
                <a:lnTo>
                  <a:pt x="0" y="2473355"/>
                </a:lnTo>
                <a:close/>
              </a:path>
            </a:pathLst>
          </a:custGeom>
          <a:solidFill>
            <a:schemeClr val="bg1">
              <a:lumMod val="75000"/>
            </a:schemeClr>
          </a:solidFill>
        </p:spPr>
        <p:txBody>
          <a:bodyPr wrap="square" anchor="ctr" anchorCtr="1">
            <a:noAutofit/>
          </a:bodyPr>
          <a:lstStyle>
            <a:lvl1pPr marL="0" indent="0">
              <a:buNone/>
              <a:defRPr sz="1600">
                <a:latin typeface="+mn-lt"/>
              </a:defRPr>
            </a:lvl1pPr>
          </a:lstStyle>
          <a:p>
            <a:endParaRPr lang="en-US" dirty="0"/>
          </a:p>
        </p:txBody>
      </p:sp>
    </p:spTree>
    <p:extLst>
      <p:ext uri="{BB962C8B-B14F-4D97-AF65-F5344CB8AC3E}">
        <p14:creationId xmlns:p14="http://schemas.microsoft.com/office/powerpoint/2010/main" val="3750284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3316172"/>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60" r:id="rId3"/>
    <p:sldLayoutId id="2147483661" r:id="rId4"/>
    <p:sldLayoutId id="2147483662" r:id="rId5"/>
    <p:sldLayoutId id="2147483663" r:id="rId6"/>
    <p:sldLayoutId id="2147483665" r:id="rId7"/>
    <p:sldLayoutId id="2147483666" r:id="rId8"/>
    <p:sldLayoutId id="2147483667" r:id="rId9"/>
    <p:sldLayoutId id="2147483668"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hayurhama.com/"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bhayurhama.com/"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t="7813" b="7813"/>
          <a:stretch>
            <a:fillRect/>
          </a:stretch>
        </p:blipFill>
        <p:spPr/>
      </p:pic>
      <p:sp>
        <p:nvSpPr>
          <p:cNvPr id="18" name="Rectangle 17">
            <a:extLst>
              <a:ext uri="{FF2B5EF4-FFF2-40B4-BE49-F238E27FC236}">
                <a16:creationId xmlns:a16="http://schemas.microsoft.com/office/drawing/2014/main" id="{D9CC3852-6E1E-4965-B01B-4AD2106606AA}"/>
              </a:ext>
            </a:extLst>
          </p:cNvPr>
          <p:cNvSpPr/>
          <p:nvPr/>
        </p:nvSpPr>
        <p:spPr>
          <a:xfrm>
            <a:off x="0" y="0"/>
            <a:ext cx="12192000" cy="6858000"/>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86577B9-B939-4ADD-81E1-0F2E3885965F}"/>
              </a:ext>
            </a:extLst>
          </p:cNvPr>
          <p:cNvSpPr txBox="1"/>
          <p:nvPr/>
        </p:nvSpPr>
        <p:spPr>
          <a:xfrm>
            <a:off x="745015" y="1139617"/>
            <a:ext cx="10701969" cy="2800767"/>
          </a:xfrm>
          <a:prstGeom prst="rect">
            <a:avLst/>
          </a:prstGeom>
          <a:noFill/>
        </p:spPr>
        <p:txBody>
          <a:bodyPr wrap="none" rtlCol="0">
            <a:spAutoFit/>
          </a:bodyPr>
          <a:lstStyle/>
          <a:p>
            <a:pPr algn="ctr"/>
            <a:r>
              <a:rPr lang="en-US" sz="8800" dirty="0" err="1">
                <a:solidFill>
                  <a:schemeClr val="bg1"/>
                </a:solidFill>
                <a:latin typeface="Aharoni" panose="02010803020104030203" pitchFamily="2" charset="-79"/>
                <a:cs typeface="Aharoni" panose="02010803020104030203" pitchFamily="2" charset="-79"/>
              </a:rPr>
              <a:t>Merekrut</a:t>
            </a:r>
            <a:r>
              <a:rPr lang="en-US" sz="8800" dirty="0">
                <a:solidFill>
                  <a:schemeClr val="bg1"/>
                </a:solidFill>
                <a:latin typeface="Aharoni" panose="02010803020104030203" pitchFamily="2" charset="-79"/>
                <a:cs typeface="Aharoni" panose="02010803020104030203" pitchFamily="2" charset="-79"/>
              </a:rPr>
              <a:t> </a:t>
            </a:r>
            <a:r>
              <a:rPr lang="en-US" sz="8800" dirty="0" err="1">
                <a:solidFill>
                  <a:schemeClr val="bg1"/>
                </a:solidFill>
                <a:latin typeface="Aharoni" panose="02010803020104030203" pitchFamily="2" charset="-79"/>
                <a:cs typeface="Aharoni" panose="02010803020104030203" pitchFamily="2" charset="-79"/>
              </a:rPr>
              <a:t>Dalam</a:t>
            </a:r>
            <a:endParaRPr lang="en-US" sz="8800" dirty="0">
              <a:solidFill>
                <a:schemeClr val="bg1"/>
              </a:solidFill>
              <a:latin typeface="Aharoni" panose="02010803020104030203" pitchFamily="2" charset="-79"/>
              <a:cs typeface="Aharoni" panose="02010803020104030203" pitchFamily="2" charset="-79"/>
            </a:endParaRPr>
          </a:p>
          <a:p>
            <a:pPr algn="ctr"/>
            <a:r>
              <a:rPr lang="en-US" sz="8800" dirty="0">
                <a:gradFill>
                  <a:gsLst>
                    <a:gs pos="0">
                      <a:schemeClr val="accent1"/>
                    </a:gs>
                    <a:gs pos="100000">
                      <a:schemeClr val="accent2"/>
                    </a:gs>
                  </a:gsLst>
                  <a:lin ang="2400000" scaled="0"/>
                </a:gradFill>
                <a:latin typeface="Aharoni" panose="02010803020104030203" pitchFamily="2" charset="-79"/>
                <a:cs typeface="Aharoni" panose="02010803020104030203" pitchFamily="2" charset="-79"/>
              </a:rPr>
              <a:t>Pasar Tenaga </a:t>
            </a:r>
            <a:r>
              <a:rPr lang="en-US" sz="8800" dirty="0" err="1">
                <a:gradFill>
                  <a:gsLst>
                    <a:gs pos="0">
                      <a:schemeClr val="accent1"/>
                    </a:gs>
                    <a:gs pos="100000">
                      <a:schemeClr val="accent2"/>
                    </a:gs>
                  </a:gsLst>
                  <a:lin ang="2400000" scaled="0"/>
                </a:gradFill>
                <a:latin typeface="Aharoni" panose="02010803020104030203" pitchFamily="2" charset="-79"/>
                <a:cs typeface="Aharoni" panose="02010803020104030203" pitchFamily="2" charset="-79"/>
              </a:rPr>
              <a:t>Kerja</a:t>
            </a:r>
            <a:endParaRPr lang="en-US" sz="8800" dirty="0">
              <a:gradFill>
                <a:gsLst>
                  <a:gs pos="0">
                    <a:schemeClr val="accent1"/>
                  </a:gs>
                  <a:gs pos="100000">
                    <a:schemeClr val="accent2"/>
                  </a:gs>
                </a:gsLst>
                <a:lin ang="2400000" scaled="0"/>
              </a:gradFill>
              <a:latin typeface="Aharoni" panose="02010803020104030203" pitchFamily="2" charset="-79"/>
              <a:cs typeface="Aharoni" panose="02010803020104030203" pitchFamily="2" charset="-79"/>
            </a:endParaRPr>
          </a:p>
        </p:txBody>
      </p:sp>
      <p:grpSp>
        <p:nvGrpSpPr>
          <p:cNvPr id="9" name="Group 8">
            <a:extLst>
              <a:ext uri="{FF2B5EF4-FFF2-40B4-BE49-F238E27FC236}">
                <a16:creationId xmlns:a16="http://schemas.microsoft.com/office/drawing/2014/main" id="{37C63BB3-F4BC-4BF2-AE73-A3E12E18AED2}"/>
              </a:ext>
            </a:extLst>
          </p:cNvPr>
          <p:cNvGrpSpPr/>
          <p:nvPr/>
        </p:nvGrpSpPr>
        <p:grpSpPr>
          <a:xfrm>
            <a:off x="8077200" y="778933"/>
            <a:ext cx="3123876" cy="5130800"/>
            <a:chOff x="8077200" y="778933"/>
            <a:chExt cx="3123876" cy="5130800"/>
          </a:xfrm>
          <a:solidFill>
            <a:srgbClr val="92D050">
              <a:alpha val="96000"/>
            </a:srgbClr>
          </a:solidFill>
        </p:grpSpPr>
        <p:sp>
          <p:nvSpPr>
            <p:cNvPr id="10" name="Oval 9">
              <a:extLst>
                <a:ext uri="{FF2B5EF4-FFF2-40B4-BE49-F238E27FC236}">
                  <a16:creationId xmlns:a16="http://schemas.microsoft.com/office/drawing/2014/main" id="{187519E3-939F-443F-A2AD-75A9D2B39C76}"/>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D95B622-EAF6-40D3-B4A1-F6B704E2076D}"/>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0DEAE2C-5E83-4E1D-9533-86A54F0C2AA1}"/>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212CF09B-6F44-4BFE-BD5A-259C25F18385}"/>
              </a:ext>
            </a:extLst>
          </p:cNvPr>
          <p:cNvGrpSpPr/>
          <p:nvPr/>
        </p:nvGrpSpPr>
        <p:grpSpPr>
          <a:xfrm>
            <a:off x="1492348" y="752626"/>
            <a:ext cx="3123876" cy="5130800"/>
            <a:chOff x="8077200" y="778933"/>
            <a:chExt cx="3123876" cy="5130800"/>
          </a:xfrm>
          <a:solidFill>
            <a:srgbClr val="92D050">
              <a:alpha val="96000"/>
            </a:srgbClr>
          </a:solidFill>
        </p:grpSpPr>
        <p:sp>
          <p:nvSpPr>
            <p:cNvPr id="28" name="Oval 27">
              <a:extLst>
                <a:ext uri="{FF2B5EF4-FFF2-40B4-BE49-F238E27FC236}">
                  <a16:creationId xmlns:a16="http://schemas.microsoft.com/office/drawing/2014/main" id="{788D09A6-6125-43B2-9A91-9CC0D3AFD975}"/>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91463BD-82C6-4A4F-9E47-CAF8362EB887}"/>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CC61646-C44F-438F-BA34-310B2EB31BB5}"/>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
            <a:extLst>
              <a:ext uri="{FF2B5EF4-FFF2-40B4-BE49-F238E27FC236}">
                <a16:creationId xmlns:a16="http://schemas.microsoft.com/office/drawing/2014/main" id="{83BB0194-7243-4941-B752-1604A4FB71EB}"/>
              </a:ext>
            </a:extLst>
          </p:cNvPr>
          <p:cNvSpPr txBox="1">
            <a:spLocks noChangeArrowheads="1"/>
          </p:cNvSpPr>
          <p:nvPr/>
        </p:nvSpPr>
        <p:spPr bwMode="auto">
          <a:xfrm>
            <a:off x="7049729" y="4180344"/>
            <a:ext cx="5142271" cy="2677656"/>
          </a:xfrm>
          <a:prstGeom prst="rect">
            <a:avLst/>
          </a:prstGeom>
          <a:solidFill>
            <a:schemeClr val="tx1"/>
          </a:solidFill>
          <a:ln>
            <a:no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bg1"/>
                </a:solidFill>
                <a:latin typeface="+mn-lt"/>
                <a:ea typeface="Tahoma" pitchFamily="34" charset="0"/>
                <a:cs typeface="Tahoma" pitchFamily="34" charset="0"/>
                <a:hlinkClick r:id="rId3">
                  <a:extLst>
                    <a:ext uri="{A12FA001-AC4F-418D-AE19-62706E023703}">
                      <ahyp:hlinkClr xmlns:ahyp="http://schemas.microsoft.com/office/drawing/2018/hyperlinkcolor" val="tx"/>
                    </a:ext>
                  </a:extLst>
                </a:hlinkClick>
              </a:rPr>
              <a:t>www.bhayurhama.com</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p:txBody>
      </p:sp>
    </p:spTree>
    <p:extLst>
      <p:ext uri="{BB962C8B-B14F-4D97-AF65-F5344CB8AC3E}">
        <p14:creationId xmlns:p14="http://schemas.microsoft.com/office/powerpoint/2010/main" val="152994993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01A53B5D-6FDC-4F1E-AD29-CD2232CE0EEF}"/>
              </a:ext>
            </a:extLst>
          </p:cNvPr>
          <p:cNvSpPr txBox="1">
            <a:spLocks/>
          </p:cNvSpPr>
          <p:nvPr/>
        </p:nvSpPr>
        <p:spPr>
          <a:xfrm>
            <a:off x="339213" y="147484"/>
            <a:ext cx="10107561" cy="1887793"/>
          </a:xfrm>
          <a:prstGeom prst="rect">
            <a:avLst/>
          </a:prstGeom>
          <a:solidFill>
            <a:schemeClr val="accent5">
              <a:lumMod val="40000"/>
              <a:lumOff val="60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2000" b="1" i="1" dirty="0"/>
              <a:t>“ Kemampuan tidak akan melampaui permintaan terhadapnya “</a:t>
            </a:r>
            <a:endParaRPr lang="en-ID" sz="2000" b="1" i="1" dirty="0"/>
          </a:p>
          <a:p>
            <a:pPr marL="0" indent="339725" algn="just">
              <a:buNone/>
            </a:pPr>
            <a:r>
              <a:rPr lang="id-ID" sz="2000" dirty="0"/>
              <a:t>Proses kepegawaian memasangkan orang-orang dengan pekerjaan-pekerjaan melalui perekrutan dan seleksi. Bab ini membahas mengenai perekrutan</a:t>
            </a:r>
            <a:r>
              <a:rPr lang="en-US" sz="2000" dirty="0"/>
              <a:t>. </a:t>
            </a:r>
            <a:r>
              <a:rPr lang="id-ID" sz="2000" dirty="0"/>
              <a:t>Perekrutan (recruiting) adalah proses menghasilkan satu kelompok pelamar yang memenuhi syarat untuk pekerjaan-pekerjaan organisasional. </a:t>
            </a:r>
            <a:endParaRPr lang="en-ID" sz="2000" dirty="0"/>
          </a:p>
        </p:txBody>
      </p:sp>
      <p:sp>
        <p:nvSpPr>
          <p:cNvPr id="2" name="Rectangle 1">
            <a:extLst>
              <a:ext uri="{FF2B5EF4-FFF2-40B4-BE49-F238E27FC236}">
                <a16:creationId xmlns:a16="http://schemas.microsoft.com/office/drawing/2014/main" id="{FE3311B0-E7E3-410B-8455-6501F2EB9F0A}"/>
              </a:ext>
            </a:extLst>
          </p:cNvPr>
          <p:cNvSpPr/>
          <p:nvPr/>
        </p:nvSpPr>
        <p:spPr>
          <a:xfrm>
            <a:off x="339212" y="2256503"/>
            <a:ext cx="10107560" cy="1569660"/>
          </a:xfrm>
          <a:prstGeom prst="rect">
            <a:avLst/>
          </a:prstGeom>
          <a:solidFill>
            <a:schemeClr val="accent5">
              <a:lumMod val="40000"/>
              <a:lumOff val="60000"/>
            </a:schemeClr>
          </a:solidFill>
        </p:spPr>
        <p:txBody>
          <a:bodyPr wrap="square">
            <a:spAutoFit/>
          </a:bodyPr>
          <a:lstStyle/>
          <a:p>
            <a:r>
              <a:rPr lang="id-ID" sz="2400" b="1" dirty="0"/>
              <a:t>Pasar tenaga kerja</a:t>
            </a:r>
            <a:endParaRPr lang="en-US" sz="2400" b="1" dirty="0"/>
          </a:p>
          <a:p>
            <a:pPr indent="339725"/>
            <a:r>
              <a:rPr lang="id-ID" dirty="0">
                <a:latin typeface="Leelawadee" panose="020B0502040204020203" pitchFamily="34" charset="-34"/>
                <a:cs typeface="Leelawadee" panose="020B0502040204020203" pitchFamily="34" charset="-34"/>
              </a:rPr>
              <a:t>Pasar tenaga kerja (labor markets) adalah kelompok pasokan eksternal dimana organisasi</a:t>
            </a:r>
            <a:r>
              <a:rPr lang="en-US" dirty="0">
                <a:latin typeface="Leelawadee" panose="020B0502040204020203" pitchFamily="34" charset="-34"/>
                <a:cs typeface="Leelawadee" panose="020B0502040204020203" pitchFamily="34" charset="-34"/>
              </a:rPr>
              <a:t> </a:t>
            </a:r>
            <a:r>
              <a:rPr lang="id-ID" dirty="0">
                <a:latin typeface="Leelawadee" panose="020B0502040204020203" pitchFamily="34" charset="-34"/>
                <a:cs typeface="Leelawadee" panose="020B0502040204020203" pitchFamily="34" charset="-34"/>
              </a:rPr>
              <a:t>merekrut karyawannya. Tentu saja, jika kandidat yang diseleksi menolak penawaran, maka anggota staf SDM harus bergerak kembali ke atas corong kelompok pelamar menyeleksi kandidat yang lain. </a:t>
            </a:r>
            <a:endParaRPr lang="en-US" dirty="0"/>
          </a:p>
        </p:txBody>
      </p:sp>
      <p:sp>
        <p:nvSpPr>
          <p:cNvPr id="3" name="Rectangle 2">
            <a:extLst>
              <a:ext uri="{FF2B5EF4-FFF2-40B4-BE49-F238E27FC236}">
                <a16:creationId xmlns:a16="http://schemas.microsoft.com/office/drawing/2014/main" id="{12F35A18-F17E-4111-83C4-D1A6E2EFFE33}"/>
              </a:ext>
            </a:extLst>
          </p:cNvPr>
          <p:cNvSpPr/>
          <p:nvPr/>
        </p:nvSpPr>
        <p:spPr>
          <a:xfrm>
            <a:off x="339211" y="4033717"/>
            <a:ext cx="10107559" cy="1323439"/>
          </a:xfrm>
          <a:prstGeom prst="rect">
            <a:avLst/>
          </a:prstGeom>
          <a:solidFill>
            <a:schemeClr val="accent5">
              <a:lumMod val="40000"/>
              <a:lumOff val="60000"/>
            </a:schemeClr>
          </a:solidFill>
        </p:spPr>
        <p:txBody>
          <a:bodyPr wrap="square">
            <a:spAutoFit/>
          </a:bodyPr>
          <a:lstStyle/>
          <a:p>
            <a:pPr algn="just"/>
            <a:r>
              <a:rPr lang="id-ID" sz="2000" b="1" dirty="0"/>
              <a:t>Komponen Pasar Tenaga Kerja</a:t>
            </a:r>
            <a:endParaRPr lang="en-ID" sz="2000" dirty="0"/>
          </a:p>
          <a:p>
            <a:pPr indent="339725" algn="just"/>
            <a:r>
              <a:rPr lang="id-ID" sz="2000" dirty="0">
                <a:latin typeface="Bahnschrift Condensed" panose="020B0502040204020203" pitchFamily="34" charset="0"/>
              </a:rPr>
              <a:t>Komponen pasar tenaga kerja yang paling luas adalah populasi angkatan tenaga kerja ( labor force population ) yang terdiri atas semua individu yang tersedia untuk diseleksi jika semua kemungkinan strategi perekrutan di gunakan. </a:t>
            </a:r>
            <a:endParaRPr lang="en-ID" sz="2000" dirty="0"/>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F45E74-6FAB-474C-A2D3-9DC21FC722F3}"/>
              </a:ext>
            </a:extLst>
          </p:cNvPr>
          <p:cNvSpPr/>
          <p:nvPr/>
        </p:nvSpPr>
        <p:spPr>
          <a:xfrm>
            <a:off x="0" y="0"/>
            <a:ext cx="782320" cy="650240"/>
          </a:xfrm>
          <a:prstGeom prst="rect">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4" name="Rectangle 23">
            <a:extLst>
              <a:ext uri="{FF2B5EF4-FFF2-40B4-BE49-F238E27FC236}">
                <a16:creationId xmlns:a16="http://schemas.microsoft.com/office/drawing/2014/main" id="{11C60335-CF22-45F9-BC24-2998889DE2EA}"/>
              </a:ext>
            </a:extLst>
          </p:cNvPr>
          <p:cNvSpPr/>
          <p:nvPr/>
        </p:nvSpPr>
        <p:spPr>
          <a:xfrm>
            <a:off x="847171" y="665480"/>
            <a:ext cx="463469" cy="385221"/>
          </a:xfrm>
          <a:prstGeom prst="rect">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Title 1">
            <a:extLst>
              <a:ext uri="{FF2B5EF4-FFF2-40B4-BE49-F238E27FC236}">
                <a16:creationId xmlns:a16="http://schemas.microsoft.com/office/drawing/2014/main" id="{6DFAA3A0-5EA8-4859-BC56-1744C02358CA}"/>
              </a:ext>
            </a:extLst>
          </p:cNvPr>
          <p:cNvSpPr txBox="1">
            <a:spLocks/>
          </p:cNvSpPr>
          <p:nvPr/>
        </p:nvSpPr>
        <p:spPr>
          <a:xfrm>
            <a:off x="1524000" y="862148"/>
            <a:ext cx="9144000" cy="1453349"/>
          </a:xfrm>
          <a:prstGeom prst="rect">
            <a:avLst/>
          </a:prstGeom>
          <a:solidFill>
            <a:schemeClr val="accent2">
              <a:lumMod val="20000"/>
              <a:lumOff val="8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id-ID" sz="2000" b="1" dirty="0">
                <a:latin typeface="+mn-lt"/>
              </a:rPr>
              <a:t>Populasi pelamar </a:t>
            </a:r>
            <a:r>
              <a:rPr lang="id-ID" sz="2000" dirty="0">
                <a:latin typeface="+mn-lt"/>
              </a:rPr>
              <a:t>(applicant population) adalah bagian dari populasi angkatan tenaga kerja yang tersedia untuk di seleksi dengan menggunakan pendekatan perekrutan tertentu. Sebagai contoh : sebuah organisasi mungkin membatasi perekrutannya untuk management traince pada lulusan MBA dari universitas-universitas terkemuka. </a:t>
            </a:r>
            <a:endParaRPr lang="en-ID" sz="2000" dirty="0">
              <a:latin typeface="+mn-lt"/>
            </a:endParaRPr>
          </a:p>
        </p:txBody>
      </p:sp>
      <p:sp>
        <p:nvSpPr>
          <p:cNvPr id="18" name="Subtitle 2">
            <a:extLst>
              <a:ext uri="{FF2B5EF4-FFF2-40B4-BE49-F238E27FC236}">
                <a16:creationId xmlns:a16="http://schemas.microsoft.com/office/drawing/2014/main" id="{C53BEB25-C574-4BB2-88FD-11FD509B3F6E}"/>
              </a:ext>
            </a:extLst>
          </p:cNvPr>
          <p:cNvSpPr txBox="1">
            <a:spLocks/>
          </p:cNvSpPr>
          <p:nvPr/>
        </p:nvSpPr>
        <p:spPr>
          <a:xfrm>
            <a:off x="1524000" y="2315497"/>
            <a:ext cx="9144000" cy="3065171"/>
          </a:xfrm>
          <a:prstGeom prst="rect">
            <a:avLst/>
          </a:prstGeom>
          <a:solidFill>
            <a:schemeClr val="accent2">
              <a:lumMod val="40000"/>
              <a:lumOff val="60000"/>
            </a:schemeClr>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id-ID" sz="2000" dirty="0"/>
              <a:t>Sedikitnya ada empat keputusan perekrutan yang memengaruhi jangkauan populasi pelamar :</a:t>
            </a:r>
            <a:endParaRPr lang="en-US" sz="2000" dirty="0"/>
          </a:p>
          <a:p>
            <a:pPr marL="342900" indent="-342900" algn="just">
              <a:buFont typeface="Wingdings" panose="05000000000000000000" pitchFamily="2" charset="2"/>
              <a:buChar char="§"/>
            </a:pPr>
            <a:r>
              <a:rPr lang="id-ID" sz="2000" dirty="0"/>
              <a:t>Metode erekrutan : Media iklan yang di pilih, meliputi penggunaan agen pekerjaan.</a:t>
            </a:r>
            <a:endParaRPr lang="en-ID" sz="2000" dirty="0"/>
          </a:p>
          <a:p>
            <a:pPr marL="342900" indent="-342900" algn="just">
              <a:buFont typeface="Wingdings" panose="05000000000000000000" pitchFamily="2" charset="2"/>
              <a:buChar char="§"/>
            </a:pPr>
            <a:r>
              <a:rPr lang="id-ID" sz="2000" dirty="0"/>
              <a:t>Pesan perekrutan : Apa yang dikatakan mengenai pekerjaan tersebut dan bagaimana mengatakannya.  </a:t>
            </a:r>
            <a:endParaRPr lang="en-ID" sz="2000" dirty="0"/>
          </a:p>
          <a:p>
            <a:pPr marL="342900" indent="-342900" algn="just">
              <a:buFont typeface="Wingdings" panose="05000000000000000000" pitchFamily="2" charset="2"/>
              <a:buChar char="§"/>
            </a:pPr>
            <a:r>
              <a:rPr lang="id-ID" sz="2000" dirty="0"/>
              <a:t>Kualifikasi pelamar yang di butuhkan : Tingkat pendidikan dan banyaknya pengalaman yang dibutuhkan.</a:t>
            </a:r>
            <a:endParaRPr lang="en-ID" sz="2000" dirty="0"/>
          </a:p>
          <a:p>
            <a:pPr marL="342900" indent="-342900" algn="just">
              <a:buFont typeface="Wingdings" panose="05000000000000000000" pitchFamily="2" charset="2"/>
              <a:buChar char="§"/>
            </a:pPr>
            <a:r>
              <a:rPr lang="id-ID" sz="2000" dirty="0"/>
              <a:t>Prosedur-prosedur administrative : ketika perekrutan dilaksanakan, tindaklanjuti para pelamar dengan menggunakan dokumen sebelumnya dari pelamar.</a:t>
            </a:r>
            <a:endParaRPr lang="en-ID" sz="2000" dirty="0"/>
          </a:p>
          <a:p>
            <a:endParaRPr lang="en-ID" sz="2000" dirty="0"/>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AC7D42DC-EBE9-45A7-9862-AF5E9BE6474D}"/>
              </a:ext>
            </a:extLst>
          </p:cNvPr>
          <p:cNvSpPr/>
          <p:nvPr/>
        </p:nvSpPr>
        <p:spPr>
          <a:xfrm>
            <a:off x="10397571" y="959910"/>
            <a:ext cx="1221594" cy="1015351"/>
          </a:xfrm>
          <a:prstGeom prst="rect">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625A027-B5E9-4E3B-B780-CD5637CB61B0}"/>
              </a:ext>
            </a:extLst>
          </p:cNvPr>
          <p:cNvSpPr/>
          <p:nvPr/>
        </p:nvSpPr>
        <p:spPr>
          <a:xfrm>
            <a:off x="6633754" y="6593840"/>
            <a:ext cx="1221594" cy="264160"/>
          </a:xfrm>
          <a:prstGeom prst="rect">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8D365590-91BD-410D-BFE2-EC0618CC850A}"/>
              </a:ext>
            </a:extLst>
          </p:cNvPr>
          <p:cNvSpPr txBox="1">
            <a:spLocks/>
          </p:cNvSpPr>
          <p:nvPr/>
        </p:nvSpPr>
        <p:spPr>
          <a:xfrm>
            <a:off x="1194536" y="1381681"/>
            <a:ext cx="9144000" cy="3026536"/>
          </a:xfrm>
          <a:prstGeom prst="rect">
            <a:avLst/>
          </a:prstGeom>
          <a:solidFill>
            <a:schemeClr val="accent6">
              <a:lumMod val="20000"/>
              <a:lumOff val="80000"/>
            </a:schemeClr>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2000" b="1" dirty="0">
                <a:latin typeface="+mn-lt"/>
              </a:rPr>
              <a:t>Pasar tenaga kerja dan masalah perekrutan</a:t>
            </a:r>
            <a:br>
              <a:rPr lang="en-ID" sz="2000" dirty="0">
                <a:latin typeface="+mn-lt"/>
              </a:rPr>
            </a:br>
            <a:r>
              <a:rPr lang="id-ID" sz="2000" dirty="0">
                <a:latin typeface="+mn-lt"/>
              </a:rPr>
              <a:t>Pada keseluruhan komponen pasar tenaga kerja dari populasi angkatan tenaga kerja sampai kelompok pelamar, penawaran dan permintaan akan pekerja dalam berbagai pasar tenaga kerja memengaruhi secara mendasar strategi kepegawaian dari organisasi-organisasi. Se</a:t>
            </a:r>
            <a:r>
              <a:rPr lang="en-US" sz="2000" dirty="0">
                <a:latin typeface="+mn-lt"/>
              </a:rPr>
              <a:t>b</a:t>
            </a:r>
            <a:r>
              <a:rPr lang="id-ID" sz="2000" dirty="0">
                <a:latin typeface="+mn-lt"/>
              </a:rPr>
              <a:t>uah organisasi dapat menggunakan sejumlah cara berbeda untuk mengidentifikasi pasar tenaga kerja, meliputi area geografis,industr</a:t>
            </a:r>
            <a:r>
              <a:rPr lang="en-ID" sz="2000" dirty="0" err="1">
                <a:latin typeface="+mn-lt"/>
              </a:rPr>
              <a:t>i</a:t>
            </a:r>
            <a:r>
              <a:rPr lang="id-ID" sz="2000" dirty="0">
                <a:latin typeface="+mn-lt"/>
              </a:rPr>
              <a:t> pekerjaan, dan kualifikasi pendidikan/teknis</a:t>
            </a:r>
            <a:r>
              <a:rPr lang="en-ID" sz="2000" dirty="0">
                <a:latin typeface="+mn-lt"/>
              </a:rPr>
              <a:t>.</a:t>
            </a:r>
          </a:p>
        </p:txBody>
      </p:sp>
      <p:sp>
        <p:nvSpPr>
          <p:cNvPr id="14" name="Subtitle 2">
            <a:extLst>
              <a:ext uri="{FF2B5EF4-FFF2-40B4-BE49-F238E27FC236}">
                <a16:creationId xmlns:a16="http://schemas.microsoft.com/office/drawing/2014/main" id="{99733775-60A7-4CF8-8521-69B2DAE57819}"/>
              </a:ext>
            </a:extLst>
          </p:cNvPr>
          <p:cNvSpPr txBox="1">
            <a:spLocks/>
          </p:cNvSpPr>
          <p:nvPr/>
        </p:nvSpPr>
        <p:spPr>
          <a:xfrm>
            <a:off x="1194536" y="3811195"/>
            <a:ext cx="9144000" cy="1993733"/>
          </a:xfrm>
          <a:prstGeom prst="rect">
            <a:avLst/>
          </a:prstGeom>
          <a:solidFill>
            <a:schemeClr val="accent6">
              <a:lumMod val="60000"/>
              <a:lumOff val="40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ID" sz="2000" b="1" dirty="0"/>
              <a:t>Ada 3 pasar </a:t>
            </a:r>
            <a:r>
              <a:rPr lang="en-ID" sz="2000" b="1" dirty="0" err="1"/>
              <a:t>tenaga</a:t>
            </a:r>
            <a:r>
              <a:rPr lang="en-ID" sz="2000" b="1" dirty="0"/>
              <a:t> </a:t>
            </a:r>
            <a:r>
              <a:rPr lang="en-ID" sz="2000" b="1" dirty="0" err="1"/>
              <a:t>kerja</a:t>
            </a:r>
            <a:r>
              <a:rPr lang="en-ID" sz="2000" b="1" dirty="0"/>
              <a:t> :</a:t>
            </a:r>
          </a:p>
          <a:p>
            <a:pPr algn="just"/>
            <a:r>
              <a:rPr lang="id-ID" sz="2000" b="1" dirty="0"/>
              <a:t>Pasar tenaga kerja geografis</a:t>
            </a:r>
            <a:endParaRPr lang="en-US" sz="2000" dirty="0"/>
          </a:p>
          <a:p>
            <a:pPr algn="just"/>
            <a:r>
              <a:rPr lang="id-ID" sz="2000" b="1" dirty="0"/>
              <a:t>Pasar tenaga kerja industr</a:t>
            </a:r>
            <a:r>
              <a:rPr lang="en-ID" sz="2000" b="1" dirty="0" err="1"/>
              <a:t>i</a:t>
            </a:r>
            <a:r>
              <a:rPr lang="id-ID" sz="2000" b="1" dirty="0"/>
              <a:t> dan profesi pasar tenaga kerja</a:t>
            </a:r>
            <a:endParaRPr lang="en-US" sz="2000" dirty="0"/>
          </a:p>
          <a:p>
            <a:pPr algn="just"/>
            <a:r>
              <a:rPr lang="id-ID" sz="2000" b="1" dirty="0"/>
              <a:t>Kualifikasi pendidikan dan teknis</a:t>
            </a:r>
            <a:endParaRPr lang="en-ID" sz="2000" dirty="0"/>
          </a:p>
        </p:txBody>
      </p:sp>
    </p:spTree>
    <p:extLst>
      <p:ext uri="{BB962C8B-B14F-4D97-AF65-F5344CB8AC3E}">
        <p14:creationId xmlns:p14="http://schemas.microsoft.com/office/powerpoint/2010/main" val="1009115974"/>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7892E429-E9CA-4C6E-907C-DEB83FCCF734}"/>
              </a:ext>
            </a:extLst>
          </p:cNvPr>
          <p:cNvSpPr/>
          <p:nvPr/>
        </p:nvSpPr>
        <p:spPr>
          <a:xfrm>
            <a:off x="3148874" y="0"/>
            <a:ext cx="2419414" cy="304800"/>
          </a:xfrm>
          <a:prstGeom prst="rect">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D8D07B6-46AE-4062-AD7D-4BC8D25E745E}"/>
              </a:ext>
            </a:extLst>
          </p:cNvPr>
          <p:cNvSpPr/>
          <p:nvPr/>
        </p:nvSpPr>
        <p:spPr>
          <a:xfrm>
            <a:off x="650954" y="351226"/>
            <a:ext cx="5494600" cy="1631216"/>
          </a:xfrm>
          <a:prstGeom prst="rect">
            <a:avLst/>
          </a:prstGeom>
        </p:spPr>
        <p:txBody>
          <a:bodyPr wrap="square">
            <a:spAutoFit/>
          </a:bodyPr>
          <a:lstStyle/>
          <a:p>
            <a:r>
              <a:rPr lang="id-ID" sz="2000" b="1" dirty="0"/>
              <a:t>Pendekatan Strategis untuk Perekrutan</a:t>
            </a:r>
            <a:endParaRPr lang="en-US" sz="2000" b="1" dirty="0"/>
          </a:p>
          <a:p>
            <a:br>
              <a:rPr lang="en-ID" sz="2000" dirty="0"/>
            </a:br>
            <a:r>
              <a:rPr lang="id-ID" sz="2000" dirty="0"/>
              <a:t>Sebuah pendekatan strategis untuk perekrutan, menjadi bertambah penting seiring berubahnya pasar tenaga kerja menjadi lebih kompetitif.</a:t>
            </a:r>
            <a:endParaRPr lang="en-ID" sz="2000" dirty="0"/>
          </a:p>
        </p:txBody>
      </p:sp>
      <p:sp>
        <p:nvSpPr>
          <p:cNvPr id="38" name="Rectangle 2">
            <a:extLst>
              <a:ext uri="{FF2B5EF4-FFF2-40B4-BE49-F238E27FC236}">
                <a16:creationId xmlns:a16="http://schemas.microsoft.com/office/drawing/2014/main" id="{6E481A64-9CA1-449C-B92D-FB6F19B6BA71}"/>
              </a:ext>
            </a:extLst>
          </p:cNvPr>
          <p:cNvSpPr>
            <a:spLocks noChangeArrowheads="1"/>
          </p:cNvSpPr>
          <p:nvPr/>
        </p:nvSpPr>
        <p:spPr bwMode="auto">
          <a:xfrm>
            <a:off x="421863" y="2870737"/>
            <a:ext cx="5494599" cy="1515829"/>
          </a:xfrm>
          <a:prstGeom prst="rect">
            <a:avLst/>
          </a:prstGeom>
          <a:solidFill>
            <a:srgbClr val="FFFFFF"/>
          </a:solidFill>
          <a:ln w="38100">
            <a:solidFill>
              <a:schemeClr val="accent1"/>
            </a:solidFill>
            <a:miter lim="800000"/>
            <a:headEnd/>
            <a:tailEnd/>
          </a:ln>
        </p:spPr>
        <p:txBody>
          <a:bodyPr vert="horz" wrap="square" lIns="91440" tIns="45720" rIns="91440" bIns="45720" numCol="1" anchor="ctr"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Perencanaan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Sumber</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Daya</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Manusia</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1.Berapa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banyak</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karyawan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yang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dibutuhkan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2.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Kapankah</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karyawan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dibutuhkan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3. PKK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spesifik</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apakah</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yang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dibutuhkan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4.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Tujuan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keragaman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yang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harus</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dipenuhi</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p:txBody>
      </p:sp>
      <p:sp>
        <p:nvSpPr>
          <p:cNvPr id="39" name="Arrow: Down 38">
            <a:extLst>
              <a:ext uri="{FF2B5EF4-FFF2-40B4-BE49-F238E27FC236}">
                <a16:creationId xmlns:a16="http://schemas.microsoft.com/office/drawing/2014/main" id="{652732FE-A447-418B-90E3-F1CC83F967DA}"/>
              </a:ext>
            </a:extLst>
          </p:cNvPr>
          <p:cNvSpPr/>
          <p:nvPr/>
        </p:nvSpPr>
        <p:spPr>
          <a:xfrm rot="16200000" flipH="1">
            <a:off x="6093675" y="3010951"/>
            <a:ext cx="425582" cy="755005"/>
          </a:xfrm>
          <a:prstGeom prst="downArrow">
            <a:avLst/>
          </a:prstGeom>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D" sz="2000"/>
          </a:p>
        </p:txBody>
      </p:sp>
      <p:sp>
        <p:nvSpPr>
          <p:cNvPr id="40" name="Rectangle 4">
            <a:extLst>
              <a:ext uri="{FF2B5EF4-FFF2-40B4-BE49-F238E27FC236}">
                <a16:creationId xmlns:a16="http://schemas.microsoft.com/office/drawing/2014/main" id="{FA32CCDC-B28F-4843-8B23-F682E076A589}"/>
              </a:ext>
            </a:extLst>
          </p:cNvPr>
          <p:cNvSpPr>
            <a:spLocks noChangeArrowheads="1"/>
          </p:cNvSpPr>
          <p:nvPr/>
        </p:nvSpPr>
        <p:spPr bwMode="auto">
          <a:xfrm>
            <a:off x="6683969" y="2870737"/>
            <a:ext cx="5494598" cy="1281317"/>
          </a:xfrm>
          <a:prstGeom prst="rect">
            <a:avLst/>
          </a:prstGeom>
          <a:solidFill>
            <a:srgbClr val="FFFFFF"/>
          </a:solidFill>
          <a:ln w="38100">
            <a:solidFill>
              <a:schemeClr val="accent1"/>
            </a:solidFill>
            <a:miter lim="800000"/>
            <a:headEnd/>
            <a:tailEnd/>
          </a:ln>
        </p:spPr>
        <p:txBody>
          <a:bodyPr vert="horz" wrap="square" lIns="91440" tIns="45720" rIns="91440" bIns="45720" numCol="1" anchor="ctr"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Tanggung</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jawab</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organisasional</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1.Staf SDM dan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manajer-manajer</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operasional</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2.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Keberadaan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dan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citra</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perekrutan</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3.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Pelatihan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para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perekrut</a:t>
            </a:r>
            <a:endParaRPr kumimoji="0" lang="en-US" altLang="en-US" sz="2000" b="0" i="0" u="none" strike="noStrike" cap="none" normalizeH="0" baseline="0" dirty="0">
              <a:ln>
                <a:noFill/>
              </a:ln>
              <a:solidFill>
                <a:schemeClr val="tx1"/>
              </a:solidFill>
              <a:effectLst/>
            </a:endParaRPr>
          </a:p>
        </p:txBody>
      </p:sp>
      <p:sp>
        <p:nvSpPr>
          <p:cNvPr id="42" name="Arrow: Down 41">
            <a:extLst>
              <a:ext uri="{FF2B5EF4-FFF2-40B4-BE49-F238E27FC236}">
                <a16:creationId xmlns:a16="http://schemas.microsoft.com/office/drawing/2014/main" id="{72D2BA77-D95C-4003-B523-4A3D9CE7D04F}"/>
              </a:ext>
            </a:extLst>
          </p:cNvPr>
          <p:cNvSpPr/>
          <p:nvPr/>
        </p:nvSpPr>
        <p:spPr>
          <a:xfrm>
            <a:off x="9054059" y="4152055"/>
            <a:ext cx="402508" cy="390664"/>
          </a:xfrm>
          <a:prstGeom prst="downArrow">
            <a:avLst/>
          </a:prstGeom>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D" sz="2000" dirty="0"/>
          </a:p>
        </p:txBody>
      </p:sp>
      <p:sp>
        <p:nvSpPr>
          <p:cNvPr id="43" name="Rectangle 6">
            <a:extLst>
              <a:ext uri="{FF2B5EF4-FFF2-40B4-BE49-F238E27FC236}">
                <a16:creationId xmlns:a16="http://schemas.microsoft.com/office/drawing/2014/main" id="{77C54EB4-1FE2-4D63-8D89-008B96BC45F3}"/>
              </a:ext>
            </a:extLst>
          </p:cNvPr>
          <p:cNvSpPr>
            <a:spLocks noChangeArrowheads="1"/>
          </p:cNvSpPr>
          <p:nvPr/>
        </p:nvSpPr>
        <p:spPr bwMode="auto">
          <a:xfrm>
            <a:off x="6683969" y="4576085"/>
            <a:ext cx="5494600" cy="2143594"/>
          </a:xfrm>
          <a:prstGeom prst="rect">
            <a:avLst/>
          </a:prstGeom>
          <a:solidFill>
            <a:srgbClr val="FFFFFF"/>
          </a:solidFill>
          <a:ln w="38100">
            <a:solidFill>
              <a:schemeClr val="accent1"/>
            </a:solidFill>
            <a:miter lim="800000"/>
            <a:headEnd/>
            <a:tailEnd/>
          </a:ln>
        </p:spPr>
        <p:txBody>
          <a:bodyPr vert="horz" wrap="square" lIns="91440" tIns="45720" rIns="91440" bIns="45720" numCol="1" anchor="ctr"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Keputusan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Perekrut</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Strategis</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1.Berbasis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organisasional</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versus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pengontrakan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keluar</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2.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Kepegawaian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tetap</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versus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fleksibel</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3.Pertimbangan-pertimbangan EEO/</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keragaman</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4.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Pilihan-Pilihan</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sumber</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perekrut</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p:txBody>
      </p:sp>
      <p:sp>
        <p:nvSpPr>
          <p:cNvPr id="44" name="Arrow: Down 43">
            <a:extLst>
              <a:ext uri="{FF2B5EF4-FFF2-40B4-BE49-F238E27FC236}">
                <a16:creationId xmlns:a16="http://schemas.microsoft.com/office/drawing/2014/main" id="{1C6D5D5E-5871-45E8-972F-7A3585C519A3}"/>
              </a:ext>
            </a:extLst>
          </p:cNvPr>
          <p:cNvSpPr/>
          <p:nvPr/>
        </p:nvSpPr>
        <p:spPr>
          <a:xfrm rot="5400000">
            <a:off x="6056428" y="5197889"/>
            <a:ext cx="444016" cy="723948"/>
          </a:xfrm>
          <a:prstGeom prst="downArrow">
            <a:avLst/>
          </a:prstGeom>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D" sz="2000" dirty="0"/>
          </a:p>
        </p:txBody>
      </p:sp>
      <p:sp>
        <p:nvSpPr>
          <p:cNvPr id="45" name="Rectangle 8">
            <a:extLst>
              <a:ext uri="{FF2B5EF4-FFF2-40B4-BE49-F238E27FC236}">
                <a16:creationId xmlns:a16="http://schemas.microsoft.com/office/drawing/2014/main" id="{FDE220BE-9841-4C16-B82A-466CFDAF87C3}"/>
              </a:ext>
            </a:extLst>
          </p:cNvPr>
          <p:cNvSpPr>
            <a:spLocks noChangeArrowheads="1"/>
          </p:cNvSpPr>
          <p:nvPr/>
        </p:nvSpPr>
        <p:spPr bwMode="auto">
          <a:xfrm>
            <a:off x="2686507" y="4895579"/>
            <a:ext cx="3229955" cy="1244442"/>
          </a:xfrm>
          <a:prstGeom prst="rect">
            <a:avLst/>
          </a:prstGeom>
          <a:solidFill>
            <a:srgbClr val="FFFFFF"/>
          </a:solidFill>
          <a:ln w="38100">
            <a:solidFill>
              <a:schemeClr val="accent1"/>
            </a:solidFill>
            <a:miter lim="800000"/>
            <a:headEnd/>
            <a:tailEnd/>
          </a:ln>
        </p:spPr>
        <p:txBody>
          <a:bodyPr vert="horz" wrap="square" lIns="91440" tIns="45720" rIns="91440" bIns="45720" numCol="1" anchor="ctr"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Metode</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Perekrutan</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1.Metode internal</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2.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Berbasis</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internet/Web</a:t>
            </a:r>
            <a:endParaRPr kumimoji="0" lang="en-US" altLang="en-US"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3.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Metode</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en-US" altLang="en-US" sz="20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eksternal</a:t>
            </a:r>
            <a:endParaRPr kumimoji="0" lang="en-US" altLang="en-US" sz="2000" b="0" i="0" u="none" strike="noStrike" cap="none" normalizeH="0" baseline="0" dirty="0">
              <a:ln>
                <a:noFill/>
              </a:ln>
              <a:solidFill>
                <a:schemeClr val="tx1"/>
              </a:solidFill>
              <a:effectLst/>
            </a:endParaRPr>
          </a:p>
        </p:txBody>
      </p:sp>
      <p:sp>
        <p:nvSpPr>
          <p:cNvPr id="46" name="Rectangle 22">
            <a:extLst>
              <a:ext uri="{FF2B5EF4-FFF2-40B4-BE49-F238E27FC236}">
                <a16:creationId xmlns:a16="http://schemas.microsoft.com/office/drawing/2014/main" id="{AD6F73F2-6D1E-4C59-9216-479E57470679}"/>
              </a:ext>
            </a:extLst>
          </p:cNvPr>
          <p:cNvSpPr>
            <a:spLocks noChangeArrowheads="1"/>
          </p:cNvSpPr>
          <p:nvPr/>
        </p:nvSpPr>
        <p:spPr bwMode="auto">
          <a:xfrm>
            <a:off x="388375" y="304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sp>
        <p:nvSpPr>
          <p:cNvPr id="63" name="Rectangle 24">
            <a:extLst>
              <a:ext uri="{FF2B5EF4-FFF2-40B4-BE49-F238E27FC236}">
                <a16:creationId xmlns:a16="http://schemas.microsoft.com/office/drawing/2014/main" id="{B5DDE890-CA0F-44E9-A87C-2831E416F1A2}"/>
              </a:ext>
            </a:extLst>
          </p:cNvPr>
          <p:cNvSpPr>
            <a:spLocks noChangeArrowheads="1"/>
          </p:cNvSpPr>
          <p:nvPr/>
        </p:nvSpPr>
        <p:spPr bwMode="auto">
          <a:xfrm>
            <a:off x="643963" y="59021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4" name="Rectangle 28">
            <a:extLst>
              <a:ext uri="{FF2B5EF4-FFF2-40B4-BE49-F238E27FC236}">
                <a16:creationId xmlns:a16="http://schemas.microsoft.com/office/drawing/2014/main" id="{891540D5-1B33-45B6-B52D-26E0F18A5F90}"/>
              </a:ext>
            </a:extLst>
          </p:cNvPr>
          <p:cNvSpPr>
            <a:spLocks noChangeArrowheads="1"/>
          </p:cNvSpPr>
          <p:nvPr/>
        </p:nvSpPr>
        <p:spPr bwMode="auto">
          <a:xfrm>
            <a:off x="235975" y="7179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sp>
        <p:nvSpPr>
          <p:cNvPr id="65" name="Rectangle 64">
            <a:extLst>
              <a:ext uri="{FF2B5EF4-FFF2-40B4-BE49-F238E27FC236}">
                <a16:creationId xmlns:a16="http://schemas.microsoft.com/office/drawing/2014/main" id="{65253DBB-D6ED-45A6-ACE1-705B57D55A5F}"/>
              </a:ext>
            </a:extLst>
          </p:cNvPr>
          <p:cNvSpPr/>
          <p:nvPr/>
        </p:nvSpPr>
        <p:spPr>
          <a:xfrm>
            <a:off x="1102448" y="2386732"/>
            <a:ext cx="3186578" cy="400110"/>
          </a:xfrm>
          <a:prstGeom prst="rect">
            <a:avLst/>
          </a:prstGeom>
        </p:spPr>
        <p:txBody>
          <a:bodyPr wrap="none">
            <a:spAutoFit/>
          </a:bodyPr>
          <a:lstStyle/>
          <a:p>
            <a:pPr lvl="0" eaLnBrk="0" fontAlgn="base" hangingPunct="0">
              <a:spcBef>
                <a:spcPct val="0"/>
              </a:spcBef>
              <a:spcAft>
                <a:spcPct val="0"/>
              </a:spcAft>
            </a:pPr>
            <a:r>
              <a:rPr lang="en-US" altLang="en-US" sz="2000" b="1" dirty="0">
                <a:ea typeface="Calibri" panose="020F0502020204030204" pitchFamily="34" charset="0"/>
                <a:cs typeface="Times New Roman" panose="02020603050405020304" pitchFamily="18" charset="0"/>
              </a:rPr>
              <a:t>Tingkat </a:t>
            </a:r>
            <a:r>
              <a:rPr lang="en-US" altLang="en-US" sz="2000" b="1" dirty="0" err="1">
                <a:ea typeface="Calibri" panose="020F0502020204030204" pitchFamily="34" charset="0"/>
                <a:cs typeface="Times New Roman" panose="02020603050405020304" pitchFamily="18" charset="0"/>
              </a:rPr>
              <a:t>Perekrutan</a:t>
            </a:r>
            <a:r>
              <a:rPr lang="en-US" altLang="en-US" sz="2000" b="1" dirty="0">
                <a:ea typeface="Calibri" panose="020F0502020204030204" pitchFamily="34" charset="0"/>
                <a:cs typeface="Times New Roman" panose="02020603050405020304" pitchFamily="18" charset="0"/>
              </a:rPr>
              <a:t> </a:t>
            </a:r>
            <a:r>
              <a:rPr lang="en-US" altLang="en-US" sz="2000" b="1" dirty="0" err="1">
                <a:ea typeface="Calibri" panose="020F0502020204030204" pitchFamily="34" charset="0"/>
                <a:cs typeface="Times New Roman" panose="02020603050405020304" pitchFamily="18" charset="0"/>
              </a:rPr>
              <a:t>Strategis</a:t>
            </a:r>
            <a:endParaRPr lang="en-US" altLang="en-US" b="1" dirty="0"/>
          </a:p>
        </p:txBody>
      </p:sp>
    </p:spTree>
    <p:extLst>
      <p:ext uri="{BB962C8B-B14F-4D97-AF65-F5344CB8AC3E}">
        <p14:creationId xmlns:p14="http://schemas.microsoft.com/office/powerpoint/2010/main" val="19935874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6FA375E-2EF2-459B-8238-503C6A31C988}"/>
              </a:ext>
            </a:extLst>
          </p:cNvPr>
          <p:cNvSpPr/>
          <p:nvPr/>
        </p:nvSpPr>
        <p:spPr>
          <a:xfrm>
            <a:off x="193835" y="227671"/>
            <a:ext cx="4225440" cy="4961423"/>
          </a:xfrm>
          <a:prstGeom prst="rect">
            <a:avLst/>
          </a:prstGeom>
          <a:solidFill>
            <a:schemeClr val="accent5">
              <a:lumMod val="40000"/>
              <a:lumOff val="60000"/>
            </a:schemeClr>
          </a:solidFill>
        </p:spPr>
        <p:txBody>
          <a:bodyPr wrap="square">
            <a:spAutoFit/>
          </a:bodyPr>
          <a:lstStyle/>
          <a:p>
            <a:pPr marL="255905">
              <a:lnSpc>
                <a:spcPct val="150000"/>
              </a:lnSpc>
              <a:spcAft>
                <a:spcPts val="1000"/>
              </a:spcAft>
            </a:pPr>
            <a:endParaRPr lang="en-US" sz="2000" b="1" dirty="0">
              <a:ea typeface="Calibri" panose="020F0502020204030204" pitchFamily="34" charset="0"/>
              <a:cs typeface="Times New Roman" panose="02020603050405020304" pitchFamily="18" charset="0"/>
            </a:endParaRPr>
          </a:p>
          <a:p>
            <a:pPr marL="255905">
              <a:lnSpc>
                <a:spcPct val="150000"/>
              </a:lnSpc>
              <a:spcAft>
                <a:spcPts val="1000"/>
              </a:spcAft>
            </a:pPr>
            <a:r>
              <a:rPr lang="id-ID" sz="2000" b="1" dirty="0">
                <a:ea typeface="Calibri" panose="020F0502020204030204" pitchFamily="34" charset="0"/>
                <a:cs typeface="Times New Roman" panose="02020603050405020304" pitchFamily="18" charset="0"/>
              </a:rPr>
              <a:t>Aktivitas-aktivitas</a:t>
            </a:r>
            <a:r>
              <a:rPr lang="en-US" sz="2000" b="1" dirty="0">
                <a:ea typeface="Calibri" panose="020F0502020204030204" pitchFamily="34" charset="0"/>
                <a:cs typeface="Times New Roman" panose="02020603050405020304" pitchFamily="18" charset="0"/>
              </a:rPr>
              <a:t> </a:t>
            </a:r>
            <a:r>
              <a:rPr lang="id-ID" sz="2000" b="1" dirty="0">
                <a:ea typeface="Calibri" panose="020F0502020204030204" pitchFamily="34" charset="0"/>
                <a:cs typeface="Times New Roman" panose="02020603050405020304" pitchFamily="18" charset="0"/>
              </a:rPr>
              <a:t>Perekrutan Organisasional</a:t>
            </a:r>
            <a:endParaRPr lang="en-ID" sz="2000" dirty="0">
              <a:ea typeface="Calibri" panose="020F0502020204030204" pitchFamily="34" charset="0"/>
              <a:cs typeface="Times New Roman" panose="02020603050405020304" pitchFamily="18" charset="0"/>
            </a:endParaRPr>
          </a:p>
          <a:p>
            <a:pPr marL="255905">
              <a:lnSpc>
                <a:spcPct val="150000"/>
              </a:lnSpc>
              <a:spcAft>
                <a:spcPts val="1000"/>
              </a:spcAft>
            </a:pPr>
            <a:r>
              <a:rPr lang="en-US" sz="2000" dirty="0" err="1">
                <a:ea typeface="Calibri" panose="020F0502020204030204" pitchFamily="34" charset="0"/>
                <a:cs typeface="Times New Roman" panose="02020603050405020304" pitchFamily="18" charset="0"/>
              </a:rPr>
              <a:t>Ada</a:t>
            </a:r>
            <a:r>
              <a:rPr lang="en-US" sz="2000" dirty="0">
                <a:ea typeface="Calibri" panose="020F0502020204030204" pitchFamily="34" charset="0"/>
                <a:cs typeface="Times New Roman" panose="02020603050405020304" pitchFamily="18" charset="0"/>
              </a:rPr>
              <a:t> 3 </a:t>
            </a:r>
            <a:r>
              <a:rPr lang="en-US" sz="2000" dirty="0" err="1">
                <a:ea typeface="Calibri" panose="020F0502020204030204" pitchFamily="34" charset="0"/>
                <a:cs typeface="Times New Roman" panose="02020603050405020304" pitchFamily="18" charset="0"/>
              </a:rPr>
              <a:t>aktivitas-aktivitas</a:t>
            </a:r>
            <a:r>
              <a:rPr lang="en-US" sz="2000" dirty="0">
                <a:ea typeface="Calibri" panose="020F0502020204030204" pitchFamily="34" charset="0"/>
                <a:cs typeface="Times New Roman" panose="02020603050405020304" pitchFamily="18" charset="0"/>
              </a:rPr>
              <a:t> </a:t>
            </a:r>
            <a:r>
              <a:rPr lang="en-US" sz="2000" dirty="0" err="1">
                <a:ea typeface="Calibri" panose="020F0502020204030204" pitchFamily="34" charset="0"/>
                <a:cs typeface="Times New Roman" panose="02020603050405020304" pitchFamily="18" charset="0"/>
              </a:rPr>
              <a:t>perekrutan</a:t>
            </a:r>
            <a:r>
              <a:rPr lang="en-US" sz="2000" dirty="0">
                <a:ea typeface="Calibri" panose="020F0502020204030204" pitchFamily="34" charset="0"/>
                <a:cs typeface="Times New Roman" panose="02020603050405020304" pitchFamily="18" charset="0"/>
              </a:rPr>
              <a:t> </a:t>
            </a:r>
            <a:r>
              <a:rPr lang="en-US" sz="2000" dirty="0" err="1">
                <a:ea typeface="Calibri" panose="020F0502020204030204" pitchFamily="34" charset="0"/>
                <a:cs typeface="Times New Roman" panose="02020603050405020304" pitchFamily="18" charset="0"/>
              </a:rPr>
              <a:t>organisasional</a:t>
            </a:r>
            <a:r>
              <a:rPr lang="en-US" sz="2000" dirty="0">
                <a:ea typeface="Calibri" panose="020F0502020204030204" pitchFamily="34" charset="0"/>
                <a:cs typeface="Times New Roman" panose="02020603050405020304" pitchFamily="18" charset="0"/>
              </a:rPr>
              <a:t> </a:t>
            </a:r>
            <a:r>
              <a:rPr lang="en-US" sz="2000" dirty="0" err="1">
                <a:ea typeface="Calibri" panose="020F0502020204030204" pitchFamily="34" charset="0"/>
                <a:cs typeface="Times New Roman" panose="02020603050405020304" pitchFamily="18" charset="0"/>
              </a:rPr>
              <a:t>yaitu</a:t>
            </a:r>
            <a:r>
              <a:rPr lang="en-US" sz="2000" dirty="0">
                <a:ea typeface="Calibri" panose="020F0502020204030204" pitchFamily="34" charset="0"/>
                <a:cs typeface="Times New Roman" panose="02020603050405020304" pitchFamily="18" charset="0"/>
              </a:rPr>
              <a:t>:</a:t>
            </a:r>
          </a:p>
          <a:p>
            <a:pPr marL="509588" indent="-254000">
              <a:lnSpc>
                <a:spcPct val="150000"/>
              </a:lnSpc>
              <a:spcAft>
                <a:spcPts val="1000"/>
              </a:spcAft>
              <a:buFont typeface="+mj-lt"/>
              <a:buAutoNum type="arabicPeriod"/>
            </a:pPr>
            <a:r>
              <a:rPr lang="en-US" sz="2000" dirty="0">
                <a:ea typeface="Calibri" panose="020F0502020204030204" pitchFamily="34" charset="0"/>
                <a:cs typeface="Times New Roman" panose="02020603050405020304" pitchFamily="18" charset="0"/>
              </a:rPr>
              <a:t>Citra </a:t>
            </a:r>
            <a:r>
              <a:rPr lang="en-US" sz="2000" dirty="0" err="1">
                <a:ea typeface="Calibri" panose="020F0502020204030204" pitchFamily="34" charset="0"/>
                <a:cs typeface="Times New Roman" panose="02020603050405020304" pitchFamily="18" charset="0"/>
              </a:rPr>
              <a:t>Perekrutan</a:t>
            </a:r>
            <a:endParaRPr lang="en-US" sz="2000" dirty="0">
              <a:ea typeface="Calibri" panose="020F0502020204030204" pitchFamily="34" charset="0"/>
              <a:cs typeface="Times New Roman" panose="02020603050405020304" pitchFamily="18" charset="0"/>
            </a:endParaRPr>
          </a:p>
          <a:p>
            <a:pPr marL="509588" indent="-254000">
              <a:lnSpc>
                <a:spcPct val="150000"/>
              </a:lnSpc>
              <a:spcAft>
                <a:spcPts val="1000"/>
              </a:spcAft>
              <a:buFont typeface="+mj-lt"/>
              <a:buAutoNum type="arabicPeriod"/>
            </a:pPr>
            <a:r>
              <a:rPr lang="en-US" sz="2000" dirty="0" err="1">
                <a:ea typeface="Calibri" panose="020F0502020204030204" pitchFamily="34" charset="0"/>
                <a:cs typeface="Times New Roman" panose="02020603050405020304" pitchFamily="18" charset="0"/>
              </a:rPr>
              <a:t>Keberadaan</a:t>
            </a:r>
            <a:r>
              <a:rPr lang="en-US" sz="2000" dirty="0">
                <a:ea typeface="Calibri" panose="020F0502020204030204" pitchFamily="34" charset="0"/>
                <a:cs typeface="Times New Roman" panose="02020603050405020304" pitchFamily="18" charset="0"/>
              </a:rPr>
              <a:t> </a:t>
            </a:r>
            <a:r>
              <a:rPr lang="en-US" sz="2000" dirty="0" err="1">
                <a:ea typeface="Calibri" panose="020F0502020204030204" pitchFamily="34" charset="0"/>
                <a:cs typeface="Times New Roman" panose="02020603050405020304" pitchFamily="18" charset="0"/>
              </a:rPr>
              <a:t>Perekrutan</a:t>
            </a:r>
            <a:endParaRPr lang="en-US" sz="2000" dirty="0">
              <a:ea typeface="Calibri" panose="020F0502020204030204" pitchFamily="34" charset="0"/>
              <a:cs typeface="Times New Roman" panose="02020603050405020304" pitchFamily="18" charset="0"/>
            </a:endParaRPr>
          </a:p>
          <a:p>
            <a:pPr marL="509588" indent="-254000">
              <a:lnSpc>
                <a:spcPct val="150000"/>
              </a:lnSpc>
              <a:spcAft>
                <a:spcPts val="1000"/>
              </a:spcAft>
              <a:buFont typeface="+mj-lt"/>
              <a:buAutoNum type="arabicPeriod"/>
            </a:pPr>
            <a:r>
              <a:rPr lang="en-US" sz="2000" dirty="0" err="1">
                <a:ea typeface="Calibri" panose="020F0502020204030204" pitchFamily="34" charset="0"/>
                <a:cs typeface="Times New Roman" panose="02020603050405020304" pitchFamily="18" charset="0"/>
              </a:rPr>
              <a:t>Pelatihan</a:t>
            </a:r>
            <a:r>
              <a:rPr lang="en-US" sz="2000" dirty="0">
                <a:ea typeface="Calibri" panose="020F0502020204030204" pitchFamily="34" charset="0"/>
                <a:cs typeface="Times New Roman" panose="02020603050405020304" pitchFamily="18" charset="0"/>
              </a:rPr>
              <a:t> Para </a:t>
            </a:r>
            <a:r>
              <a:rPr lang="en-US" sz="2000" dirty="0" err="1">
                <a:ea typeface="Calibri" panose="020F0502020204030204" pitchFamily="34" charset="0"/>
                <a:cs typeface="Times New Roman" panose="02020603050405020304" pitchFamily="18" charset="0"/>
              </a:rPr>
              <a:t>Perekrut</a:t>
            </a:r>
            <a:endParaRPr lang="en-US" sz="2000" dirty="0">
              <a:ea typeface="Calibri" panose="020F0502020204030204" pitchFamily="34" charset="0"/>
              <a:cs typeface="Times New Roman" panose="02020603050405020304" pitchFamily="18" charset="0"/>
            </a:endParaRPr>
          </a:p>
          <a:p>
            <a:pPr marL="255905">
              <a:lnSpc>
                <a:spcPct val="150000"/>
              </a:lnSpc>
              <a:spcAft>
                <a:spcPts val="1000"/>
              </a:spcAft>
            </a:pPr>
            <a:endParaRPr lang="en-US" sz="2000" dirty="0">
              <a:ea typeface="Calibri" panose="020F0502020204030204" pitchFamily="34" charset="0"/>
              <a:cs typeface="Times New Roman" panose="02020603050405020304" pitchFamily="18" charset="0"/>
            </a:endParaRPr>
          </a:p>
        </p:txBody>
      </p:sp>
      <p:graphicFrame>
        <p:nvGraphicFramePr>
          <p:cNvPr id="12" name="Table 11">
            <a:extLst>
              <a:ext uri="{FF2B5EF4-FFF2-40B4-BE49-F238E27FC236}">
                <a16:creationId xmlns:a16="http://schemas.microsoft.com/office/drawing/2014/main" id="{8F206DCC-794C-4876-ACF7-567A4B14677E}"/>
              </a:ext>
            </a:extLst>
          </p:cNvPr>
          <p:cNvGraphicFramePr>
            <a:graphicFrameLocks noGrp="1"/>
          </p:cNvGraphicFramePr>
          <p:nvPr>
            <p:extLst>
              <p:ext uri="{D42A27DB-BD31-4B8C-83A1-F6EECF244321}">
                <p14:modId xmlns:p14="http://schemas.microsoft.com/office/powerpoint/2010/main" val="4091338074"/>
              </p:ext>
            </p:extLst>
          </p:nvPr>
        </p:nvGraphicFramePr>
        <p:xfrm>
          <a:off x="4578300" y="1203152"/>
          <a:ext cx="7375161" cy="4595622"/>
        </p:xfrm>
        <a:graphic>
          <a:graphicData uri="http://schemas.openxmlformats.org/drawingml/2006/table">
            <a:tbl>
              <a:tblPr firstRow="1" firstCol="1" bandRow="1">
                <a:tableStyleId>{BC89EF96-8CEA-46FF-86C4-4CE0E7609802}</a:tableStyleId>
              </a:tblPr>
              <a:tblGrid>
                <a:gridCol w="3677432">
                  <a:extLst>
                    <a:ext uri="{9D8B030D-6E8A-4147-A177-3AD203B41FA5}">
                      <a16:colId xmlns:a16="http://schemas.microsoft.com/office/drawing/2014/main" val="4096179510"/>
                    </a:ext>
                  </a:extLst>
                </a:gridCol>
                <a:gridCol w="3697729">
                  <a:extLst>
                    <a:ext uri="{9D8B030D-6E8A-4147-A177-3AD203B41FA5}">
                      <a16:colId xmlns:a16="http://schemas.microsoft.com/office/drawing/2014/main" val="2895604188"/>
                    </a:ext>
                  </a:extLst>
                </a:gridCol>
              </a:tblGrid>
              <a:tr h="353295">
                <a:tc>
                  <a:txBody>
                    <a:bodyPr/>
                    <a:lstStyle/>
                    <a:p>
                      <a:pPr algn="just">
                        <a:lnSpc>
                          <a:spcPct val="150000"/>
                        </a:lnSpc>
                        <a:spcAft>
                          <a:spcPts val="1000"/>
                        </a:spcAft>
                      </a:pPr>
                      <a:r>
                        <a:rPr lang="en-US" sz="2000">
                          <a:effectLst/>
                        </a:rPr>
                        <a:t>Unit SDM</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n-US" sz="2000">
                          <a:effectLst/>
                        </a:rPr>
                        <a:t>Manajer</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4407037"/>
                  </a:ext>
                </a:extLst>
              </a:tr>
              <a:tr h="2447011">
                <a:tc>
                  <a:txBody>
                    <a:bodyPr/>
                    <a:lstStyle/>
                    <a:p>
                      <a:pPr marL="457200" indent="-457200">
                        <a:lnSpc>
                          <a:spcPct val="115000"/>
                        </a:lnSpc>
                        <a:spcAft>
                          <a:spcPts val="0"/>
                        </a:spcAft>
                        <a:buFont typeface="+mj-lt"/>
                        <a:buAutoNum type="arabicPeriod"/>
                      </a:pPr>
                      <a:r>
                        <a:rPr lang="en-US" sz="2000" b="0" dirty="0" err="1">
                          <a:effectLst/>
                        </a:rPr>
                        <a:t>Meramalkan</a:t>
                      </a:r>
                      <a:r>
                        <a:rPr lang="en-US" sz="2000" b="0" dirty="0">
                          <a:effectLst/>
                        </a:rPr>
                        <a:t> </a:t>
                      </a:r>
                      <a:r>
                        <a:rPr lang="en-US" sz="2000" b="0" dirty="0" err="1">
                          <a:effectLst/>
                        </a:rPr>
                        <a:t>kebutuhan</a:t>
                      </a:r>
                      <a:r>
                        <a:rPr lang="en-US" sz="2000" b="0" dirty="0">
                          <a:effectLst/>
                        </a:rPr>
                        <a:t> </a:t>
                      </a:r>
                      <a:r>
                        <a:rPr lang="en-US" sz="2000" b="0" dirty="0" err="1">
                          <a:effectLst/>
                        </a:rPr>
                        <a:t>perekrutan</a:t>
                      </a:r>
                      <a:r>
                        <a:rPr lang="en-US" sz="2000" b="0" dirty="0">
                          <a:effectLst/>
                        </a:rPr>
                        <a:t>.</a:t>
                      </a:r>
                      <a:endParaRPr lang="en-ID" sz="2000" b="0" dirty="0">
                        <a:effectLst/>
                      </a:endParaRPr>
                    </a:p>
                    <a:p>
                      <a:pPr marL="457200" indent="-457200">
                        <a:lnSpc>
                          <a:spcPct val="115000"/>
                        </a:lnSpc>
                        <a:spcAft>
                          <a:spcPts val="0"/>
                        </a:spcAft>
                        <a:buFont typeface="+mj-lt"/>
                        <a:buAutoNum type="arabicPeriod"/>
                      </a:pPr>
                      <a:r>
                        <a:rPr lang="en-US" sz="2000" b="0" dirty="0" err="1">
                          <a:effectLst/>
                        </a:rPr>
                        <a:t>Menyiapkan</a:t>
                      </a:r>
                      <a:r>
                        <a:rPr lang="en-US" sz="2000" b="0" dirty="0">
                          <a:effectLst/>
                        </a:rPr>
                        <a:t> Salinan </a:t>
                      </a:r>
                      <a:r>
                        <a:rPr lang="en-US" sz="2000" b="0" dirty="0" err="1">
                          <a:effectLst/>
                        </a:rPr>
                        <a:t>untuk</a:t>
                      </a:r>
                      <a:r>
                        <a:rPr lang="en-US" sz="2000" b="0" dirty="0">
                          <a:effectLst/>
                        </a:rPr>
                        <a:t> </a:t>
                      </a:r>
                      <a:r>
                        <a:rPr lang="en-US" sz="2000" b="0" dirty="0" err="1">
                          <a:effectLst/>
                        </a:rPr>
                        <a:t>iklan</a:t>
                      </a:r>
                      <a:r>
                        <a:rPr lang="en-US" sz="2000" b="0" dirty="0">
                          <a:effectLst/>
                        </a:rPr>
                        <a:t> dan </a:t>
                      </a:r>
                      <a:r>
                        <a:rPr lang="en-US" sz="2000" b="0" dirty="0" err="1">
                          <a:effectLst/>
                        </a:rPr>
                        <a:t>kampanye</a:t>
                      </a:r>
                      <a:r>
                        <a:rPr lang="en-US" sz="2000" b="0" dirty="0">
                          <a:effectLst/>
                        </a:rPr>
                        <a:t> </a:t>
                      </a:r>
                      <a:r>
                        <a:rPr lang="en-US" sz="2000" b="0" dirty="0" err="1">
                          <a:effectLst/>
                        </a:rPr>
                        <a:t>perekrutan</a:t>
                      </a:r>
                      <a:r>
                        <a:rPr lang="en-US" sz="2000" b="0" dirty="0">
                          <a:effectLst/>
                        </a:rPr>
                        <a:t>.</a:t>
                      </a:r>
                      <a:endParaRPr lang="en-ID" sz="2000" b="0" dirty="0">
                        <a:effectLst/>
                      </a:endParaRPr>
                    </a:p>
                    <a:p>
                      <a:pPr marL="457200" indent="-457200">
                        <a:lnSpc>
                          <a:spcPct val="115000"/>
                        </a:lnSpc>
                        <a:spcAft>
                          <a:spcPts val="0"/>
                        </a:spcAft>
                        <a:buFont typeface="+mj-lt"/>
                        <a:buAutoNum type="arabicPeriod"/>
                      </a:pPr>
                      <a:r>
                        <a:rPr lang="en-US" sz="2000" b="0" dirty="0" err="1">
                          <a:effectLst/>
                        </a:rPr>
                        <a:t>Merencanakan</a:t>
                      </a:r>
                      <a:r>
                        <a:rPr lang="en-US" sz="2000" b="0" dirty="0">
                          <a:effectLst/>
                        </a:rPr>
                        <a:t> dan </a:t>
                      </a:r>
                      <a:r>
                        <a:rPr lang="en-US" sz="2000" b="0" dirty="0" err="1">
                          <a:effectLst/>
                        </a:rPr>
                        <a:t>melaksanakan</a:t>
                      </a:r>
                      <a:r>
                        <a:rPr lang="en-US" sz="2000" b="0" dirty="0">
                          <a:effectLst/>
                        </a:rPr>
                        <a:t> </a:t>
                      </a:r>
                      <a:r>
                        <a:rPr lang="en-US" sz="2000" b="0" dirty="0" err="1">
                          <a:effectLst/>
                        </a:rPr>
                        <a:t>usaha-usaha</a:t>
                      </a:r>
                      <a:r>
                        <a:rPr lang="en-US" sz="2000" b="0" dirty="0">
                          <a:effectLst/>
                        </a:rPr>
                        <a:t> </a:t>
                      </a:r>
                      <a:r>
                        <a:rPr lang="en-US" sz="2000" b="0" dirty="0" err="1">
                          <a:effectLst/>
                        </a:rPr>
                        <a:t>perekrutan</a:t>
                      </a:r>
                      <a:r>
                        <a:rPr lang="en-US" sz="2000" b="0" dirty="0">
                          <a:effectLst/>
                        </a:rPr>
                        <a:t>.</a:t>
                      </a:r>
                      <a:endParaRPr lang="en-ID" sz="2000" b="0" dirty="0">
                        <a:effectLst/>
                      </a:endParaRPr>
                    </a:p>
                    <a:p>
                      <a:pPr marL="457200" indent="-457200">
                        <a:lnSpc>
                          <a:spcPct val="115000"/>
                        </a:lnSpc>
                        <a:spcAft>
                          <a:spcPts val="0"/>
                        </a:spcAft>
                        <a:buFont typeface="+mj-lt"/>
                        <a:buAutoNum type="arabicPeriod"/>
                      </a:pPr>
                      <a:r>
                        <a:rPr lang="en-US" sz="2000" b="0" dirty="0" err="1">
                          <a:effectLst/>
                        </a:rPr>
                        <a:t>Mengaudit</a:t>
                      </a:r>
                      <a:r>
                        <a:rPr lang="en-US" sz="2000" b="0" dirty="0">
                          <a:effectLst/>
                        </a:rPr>
                        <a:t> dan </a:t>
                      </a:r>
                      <a:r>
                        <a:rPr lang="en-US" sz="2000" b="0" dirty="0" err="1">
                          <a:effectLst/>
                        </a:rPr>
                        <a:t>mengevaluasi</a:t>
                      </a:r>
                      <a:r>
                        <a:rPr lang="en-US" sz="2000" b="0" dirty="0">
                          <a:effectLst/>
                        </a:rPr>
                        <a:t> </a:t>
                      </a:r>
                      <a:r>
                        <a:rPr lang="en-US" sz="2000" b="0" dirty="0" err="1">
                          <a:effectLst/>
                        </a:rPr>
                        <a:t>semua</a:t>
                      </a:r>
                      <a:r>
                        <a:rPr lang="en-US" sz="2000" b="0" dirty="0">
                          <a:effectLst/>
                        </a:rPr>
                        <a:t> </a:t>
                      </a:r>
                      <a:r>
                        <a:rPr lang="en-US" sz="2000" b="0" dirty="0" err="1">
                          <a:effectLst/>
                        </a:rPr>
                        <a:t>aktivitas</a:t>
                      </a:r>
                      <a:r>
                        <a:rPr lang="en-US" sz="2000" b="0" dirty="0">
                          <a:effectLst/>
                        </a:rPr>
                        <a:t> </a:t>
                      </a:r>
                      <a:r>
                        <a:rPr lang="en-US" sz="2000" b="0" dirty="0" err="1">
                          <a:effectLst/>
                        </a:rPr>
                        <a:t>perekrutan</a:t>
                      </a:r>
                      <a:r>
                        <a:rPr lang="en-US" sz="2000" b="0" dirty="0">
                          <a:effectLst/>
                        </a:rPr>
                        <a:t>.</a:t>
                      </a:r>
                      <a:endParaRPr lang="en-ID" sz="2000" b="0" dirty="0">
                        <a:solidFill>
                          <a:schemeClr val="bg1"/>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indent="-228600" algn="l">
                        <a:lnSpc>
                          <a:spcPct val="115000"/>
                        </a:lnSpc>
                        <a:spcAft>
                          <a:spcPts val="0"/>
                        </a:spcAft>
                        <a:buFont typeface="+mj-lt"/>
                        <a:buAutoNum type="arabicPeriod"/>
                      </a:pPr>
                      <a:r>
                        <a:rPr lang="en-US" sz="2000" dirty="0" err="1">
                          <a:effectLst/>
                        </a:rPr>
                        <a:t>Mengantisipasi</a:t>
                      </a:r>
                      <a:r>
                        <a:rPr lang="en-US" sz="2000" dirty="0">
                          <a:effectLst/>
                        </a:rPr>
                        <a:t> </a:t>
                      </a:r>
                      <a:r>
                        <a:rPr lang="en-US" sz="2000" dirty="0" err="1">
                          <a:effectLst/>
                        </a:rPr>
                        <a:t>kebutuhan</a:t>
                      </a:r>
                      <a:r>
                        <a:rPr lang="en-US" sz="2000" dirty="0">
                          <a:effectLst/>
                        </a:rPr>
                        <a:t> </a:t>
                      </a:r>
                      <a:r>
                        <a:rPr lang="en-US" sz="2000" dirty="0" err="1">
                          <a:effectLst/>
                        </a:rPr>
                        <a:t>akan</a:t>
                      </a:r>
                      <a:r>
                        <a:rPr lang="en-US" sz="2000" dirty="0">
                          <a:effectLst/>
                        </a:rPr>
                        <a:t> </a:t>
                      </a:r>
                      <a:r>
                        <a:rPr lang="en-US" sz="2000" dirty="0" err="1">
                          <a:effectLst/>
                        </a:rPr>
                        <a:t>karyawan</a:t>
                      </a:r>
                      <a:r>
                        <a:rPr lang="en-US" sz="2000" dirty="0">
                          <a:effectLst/>
                        </a:rPr>
                        <a:t> </a:t>
                      </a:r>
                      <a:r>
                        <a:rPr lang="en-US" sz="2000" dirty="0" err="1">
                          <a:effectLst/>
                        </a:rPr>
                        <a:t>untuk</a:t>
                      </a:r>
                      <a:r>
                        <a:rPr lang="en-US" sz="2000" dirty="0">
                          <a:effectLst/>
                        </a:rPr>
                        <a:t> </a:t>
                      </a:r>
                      <a:r>
                        <a:rPr lang="en-US" sz="2000" dirty="0" err="1">
                          <a:effectLst/>
                        </a:rPr>
                        <a:t>mengisi</a:t>
                      </a:r>
                      <a:r>
                        <a:rPr lang="en-US" sz="2000" dirty="0">
                          <a:effectLst/>
                        </a:rPr>
                        <a:t> </a:t>
                      </a:r>
                      <a:r>
                        <a:rPr lang="en-US" sz="2000" dirty="0" err="1">
                          <a:effectLst/>
                        </a:rPr>
                        <a:t>lowongan</a:t>
                      </a:r>
                      <a:r>
                        <a:rPr lang="en-US" sz="2000" dirty="0">
                          <a:effectLst/>
                        </a:rPr>
                        <a:t>.</a:t>
                      </a:r>
                      <a:endParaRPr lang="en-ID" sz="2000" dirty="0">
                        <a:effectLst/>
                      </a:endParaRPr>
                    </a:p>
                    <a:p>
                      <a:pPr marL="228600" indent="-228600" algn="l">
                        <a:lnSpc>
                          <a:spcPct val="115000"/>
                        </a:lnSpc>
                        <a:spcAft>
                          <a:spcPts val="0"/>
                        </a:spcAft>
                        <a:buFont typeface="+mj-lt"/>
                        <a:buAutoNum type="arabicPeriod"/>
                      </a:pPr>
                      <a:r>
                        <a:rPr lang="en-US" sz="2000" dirty="0" err="1">
                          <a:effectLst/>
                        </a:rPr>
                        <a:t>Menentukan</a:t>
                      </a:r>
                      <a:r>
                        <a:rPr lang="en-US" sz="2000" dirty="0">
                          <a:effectLst/>
                        </a:rPr>
                        <a:t> PKK yang </a:t>
                      </a:r>
                      <a:r>
                        <a:rPr lang="en-US" sz="2000" dirty="0" err="1">
                          <a:effectLst/>
                        </a:rPr>
                        <a:t>dibutuhkan</a:t>
                      </a:r>
                      <a:r>
                        <a:rPr lang="en-US" sz="2000" dirty="0">
                          <a:effectLst/>
                        </a:rPr>
                        <a:t> </a:t>
                      </a:r>
                      <a:r>
                        <a:rPr lang="en-US" sz="2000" dirty="0" err="1">
                          <a:effectLst/>
                        </a:rPr>
                        <a:t>dari</a:t>
                      </a:r>
                      <a:r>
                        <a:rPr lang="en-US" sz="2000" dirty="0">
                          <a:effectLst/>
                        </a:rPr>
                        <a:t> para </a:t>
                      </a:r>
                      <a:r>
                        <a:rPr lang="en-US" sz="2000" dirty="0" err="1">
                          <a:effectLst/>
                        </a:rPr>
                        <a:t>pelamar</a:t>
                      </a:r>
                      <a:r>
                        <a:rPr lang="en-US" sz="2000" dirty="0">
                          <a:effectLst/>
                        </a:rPr>
                        <a:t>.</a:t>
                      </a:r>
                      <a:endParaRPr lang="en-ID" sz="2000" dirty="0">
                        <a:effectLst/>
                      </a:endParaRPr>
                    </a:p>
                    <a:p>
                      <a:pPr marL="228600" indent="-228600" algn="l">
                        <a:lnSpc>
                          <a:spcPct val="115000"/>
                        </a:lnSpc>
                        <a:spcAft>
                          <a:spcPts val="0"/>
                        </a:spcAft>
                        <a:buFont typeface="+mj-lt"/>
                        <a:buAutoNum type="arabicPeriod"/>
                      </a:pPr>
                      <a:r>
                        <a:rPr lang="en-US" sz="2000" dirty="0" err="1">
                          <a:effectLst/>
                        </a:rPr>
                        <a:t>Membantu</a:t>
                      </a:r>
                      <a:r>
                        <a:rPr lang="en-US" sz="2000" dirty="0">
                          <a:effectLst/>
                        </a:rPr>
                        <a:t> </a:t>
                      </a:r>
                      <a:r>
                        <a:rPr lang="en-US" sz="2000" dirty="0" err="1">
                          <a:effectLst/>
                        </a:rPr>
                        <a:t>usaha</a:t>
                      </a:r>
                      <a:r>
                        <a:rPr lang="en-US" sz="2000" dirty="0">
                          <a:effectLst/>
                        </a:rPr>
                        <a:t> </a:t>
                      </a:r>
                      <a:r>
                        <a:rPr lang="en-US" sz="2000" dirty="0" err="1">
                          <a:effectLst/>
                        </a:rPr>
                        <a:t>perekrutan</a:t>
                      </a:r>
                      <a:r>
                        <a:rPr lang="en-US" sz="2000" dirty="0">
                          <a:effectLst/>
                        </a:rPr>
                        <a:t> </a:t>
                      </a:r>
                      <a:r>
                        <a:rPr lang="en-US" sz="2000" dirty="0" err="1">
                          <a:effectLst/>
                        </a:rPr>
                        <a:t>dengan</a:t>
                      </a:r>
                      <a:r>
                        <a:rPr lang="en-US" sz="2000" dirty="0">
                          <a:effectLst/>
                        </a:rPr>
                        <a:t> </a:t>
                      </a:r>
                      <a:r>
                        <a:rPr lang="en-US" sz="2000" dirty="0" err="1">
                          <a:effectLst/>
                        </a:rPr>
                        <a:t>informasi</a:t>
                      </a:r>
                      <a:r>
                        <a:rPr lang="en-US" sz="2000" dirty="0">
                          <a:effectLst/>
                        </a:rPr>
                        <a:t> </a:t>
                      </a:r>
                      <a:r>
                        <a:rPr lang="en-US" sz="2000" dirty="0" err="1">
                          <a:effectLst/>
                        </a:rPr>
                        <a:t>mengenai</a:t>
                      </a:r>
                      <a:r>
                        <a:rPr lang="en-US" sz="2000" dirty="0">
                          <a:effectLst/>
                        </a:rPr>
                        <a:t> </a:t>
                      </a:r>
                      <a:r>
                        <a:rPr lang="en-US" sz="2000" dirty="0" err="1">
                          <a:effectLst/>
                        </a:rPr>
                        <a:t>kebutuhan-kebutuhan</a:t>
                      </a:r>
                      <a:r>
                        <a:rPr lang="en-US" sz="2000" dirty="0">
                          <a:effectLst/>
                        </a:rPr>
                        <a:t> </a:t>
                      </a:r>
                      <a:r>
                        <a:rPr lang="en-US" sz="2000" dirty="0" err="1">
                          <a:effectLst/>
                        </a:rPr>
                        <a:t>pekerjaan</a:t>
                      </a:r>
                      <a:r>
                        <a:rPr lang="en-US" sz="2000" dirty="0">
                          <a:effectLst/>
                        </a:rPr>
                        <a:t>.</a:t>
                      </a:r>
                      <a:endParaRPr lang="en-ID" sz="2000" dirty="0">
                        <a:effectLst/>
                      </a:endParaRPr>
                    </a:p>
                    <a:p>
                      <a:pPr marL="228600" indent="-228600" algn="l">
                        <a:lnSpc>
                          <a:spcPct val="115000"/>
                        </a:lnSpc>
                        <a:spcAft>
                          <a:spcPts val="0"/>
                        </a:spcAft>
                        <a:buFont typeface="+mj-lt"/>
                        <a:buAutoNum type="arabicPeriod"/>
                      </a:pPr>
                      <a:r>
                        <a:rPr lang="en-US" sz="2000" dirty="0" err="1">
                          <a:effectLst/>
                        </a:rPr>
                        <a:t>Meninjau</a:t>
                      </a:r>
                      <a:r>
                        <a:rPr lang="en-US" sz="2000" dirty="0">
                          <a:effectLst/>
                        </a:rPr>
                        <a:t> </a:t>
                      </a:r>
                      <a:r>
                        <a:rPr lang="en-US" sz="2000" dirty="0" err="1">
                          <a:effectLst/>
                        </a:rPr>
                        <a:t>keberhasilan</a:t>
                      </a:r>
                      <a:r>
                        <a:rPr lang="en-US" sz="2000" dirty="0">
                          <a:effectLst/>
                        </a:rPr>
                        <a:t> /</a:t>
                      </a:r>
                      <a:r>
                        <a:rPr lang="en-US" sz="2000" dirty="0" err="1">
                          <a:effectLst/>
                        </a:rPr>
                        <a:t>kegagalan</a:t>
                      </a:r>
                      <a:r>
                        <a:rPr lang="en-US" sz="2000" dirty="0">
                          <a:effectLst/>
                        </a:rPr>
                        <a:t> </a:t>
                      </a:r>
                      <a:r>
                        <a:rPr lang="en-US" sz="2000" dirty="0" err="1">
                          <a:effectLst/>
                        </a:rPr>
                        <a:t>dari</a:t>
                      </a:r>
                      <a:r>
                        <a:rPr lang="en-US" sz="2000" dirty="0">
                          <a:effectLst/>
                        </a:rPr>
                        <a:t> </a:t>
                      </a:r>
                      <a:r>
                        <a:rPr lang="en-US" sz="2000" dirty="0" err="1">
                          <a:effectLst/>
                        </a:rPr>
                        <a:t>aktivitas</a:t>
                      </a:r>
                      <a:r>
                        <a:rPr lang="en-US" sz="2000" dirty="0">
                          <a:effectLst/>
                        </a:rPr>
                        <a:t> </a:t>
                      </a:r>
                      <a:r>
                        <a:rPr lang="en-US" sz="2000" dirty="0" err="1">
                          <a:effectLst/>
                        </a:rPr>
                        <a:t>perekrutan</a:t>
                      </a:r>
                      <a:r>
                        <a:rPr lang="en-US" sz="2000" dirty="0">
                          <a:effectLst/>
                        </a:rPr>
                        <a:t>.</a:t>
                      </a:r>
                      <a:endParaRPr lang="en-ID"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52685577"/>
                  </a:ext>
                </a:extLst>
              </a:tr>
            </a:tbl>
          </a:graphicData>
        </a:graphic>
      </p:graphicFrame>
      <p:sp>
        <p:nvSpPr>
          <p:cNvPr id="13" name="Rectangle 2">
            <a:extLst>
              <a:ext uri="{FF2B5EF4-FFF2-40B4-BE49-F238E27FC236}">
                <a16:creationId xmlns:a16="http://schemas.microsoft.com/office/drawing/2014/main" id="{DD5A7BB3-660A-4ECD-8192-6FA9554D1822}"/>
              </a:ext>
            </a:extLst>
          </p:cNvPr>
          <p:cNvSpPr>
            <a:spLocks noChangeArrowheads="1"/>
          </p:cNvSpPr>
          <p:nvPr/>
        </p:nvSpPr>
        <p:spPr bwMode="auto">
          <a:xfrm>
            <a:off x="6239631" y="1287877"/>
            <a:ext cx="555480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D" sz="2000"/>
          </a:p>
        </p:txBody>
      </p:sp>
      <p:sp>
        <p:nvSpPr>
          <p:cNvPr id="14" name="Arrow: Pentagon 13">
            <a:extLst>
              <a:ext uri="{FF2B5EF4-FFF2-40B4-BE49-F238E27FC236}">
                <a16:creationId xmlns:a16="http://schemas.microsoft.com/office/drawing/2014/main" id="{361DECD2-4E91-4617-8F20-59B57CCDC0A0}"/>
              </a:ext>
            </a:extLst>
          </p:cNvPr>
          <p:cNvSpPr/>
          <p:nvPr/>
        </p:nvSpPr>
        <p:spPr>
          <a:xfrm>
            <a:off x="5459896" y="585865"/>
            <a:ext cx="198782" cy="263344"/>
          </a:xfrm>
          <a:prstGeom prst="homePlate">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D" sz="2000"/>
          </a:p>
        </p:txBody>
      </p:sp>
      <p:sp>
        <p:nvSpPr>
          <p:cNvPr id="15" name="Rectangle 14">
            <a:extLst>
              <a:ext uri="{FF2B5EF4-FFF2-40B4-BE49-F238E27FC236}">
                <a16:creationId xmlns:a16="http://schemas.microsoft.com/office/drawing/2014/main" id="{B84238B4-C8ED-4970-93C8-FD40166A4CAF}"/>
              </a:ext>
            </a:extLst>
          </p:cNvPr>
          <p:cNvSpPr/>
          <p:nvPr/>
        </p:nvSpPr>
        <p:spPr>
          <a:xfrm>
            <a:off x="5736048" y="495266"/>
            <a:ext cx="6217413" cy="400110"/>
          </a:xfrm>
          <a:prstGeom prst="rect">
            <a:avLst/>
          </a:prstGeom>
        </p:spPr>
        <p:txBody>
          <a:bodyPr wrap="square">
            <a:spAutoFit/>
          </a:bodyPr>
          <a:lstStyle/>
          <a:p>
            <a:pPr lvl="0" eaLnBrk="0" fontAlgn="base" hangingPunct="0">
              <a:spcBef>
                <a:spcPct val="0"/>
              </a:spcBef>
              <a:spcAft>
                <a:spcPct val="0"/>
              </a:spcAft>
            </a:pPr>
            <a:r>
              <a:rPr lang="en-US" altLang="en-US" sz="2000" b="1" dirty="0" err="1">
                <a:ea typeface="Calibri" panose="020F0502020204030204" pitchFamily="34" charset="0"/>
                <a:cs typeface="Times New Roman" panose="02020603050405020304" pitchFamily="18" charset="0"/>
              </a:rPr>
              <a:t>Pembagian</a:t>
            </a:r>
            <a:r>
              <a:rPr lang="en-US" altLang="en-US" sz="2000" b="1" dirty="0">
                <a:ea typeface="Calibri" panose="020F0502020204030204" pitchFamily="34" charset="0"/>
                <a:cs typeface="Times New Roman" panose="02020603050405020304" pitchFamily="18" charset="0"/>
              </a:rPr>
              <a:t> </a:t>
            </a:r>
            <a:r>
              <a:rPr lang="en-US" altLang="en-US" sz="2000" b="1" dirty="0" err="1">
                <a:ea typeface="Calibri" panose="020F0502020204030204" pitchFamily="34" charset="0"/>
                <a:cs typeface="Times New Roman" panose="02020603050405020304" pitchFamily="18" charset="0"/>
              </a:rPr>
              <a:t>Umum</a:t>
            </a:r>
            <a:r>
              <a:rPr lang="en-US" altLang="en-US" sz="2000" b="1" dirty="0">
                <a:ea typeface="Calibri" panose="020F0502020204030204" pitchFamily="34" charset="0"/>
                <a:cs typeface="Times New Roman" panose="02020603050405020304" pitchFamily="18" charset="0"/>
              </a:rPr>
              <a:t> </a:t>
            </a:r>
            <a:r>
              <a:rPr lang="en-US" altLang="en-US" sz="2000" b="1" dirty="0" err="1">
                <a:ea typeface="Calibri" panose="020F0502020204030204" pitchFamily="34" charset="0"/>
                <a:cs typeface="Times New Roman" panose="02020603050405020304" pitchFamily="18" charset="0"/>
              </a:rPr>
              <a:t>Tanggung</a:t>
            </a:r>
            <a:r>
              <a:rPr lang="en-US" altLang="en-US" sz="2000" b="1" dirty="0">
                <a:ea typeface="Calibri" panose="020F0502020204030204" pitchFamily="34" charset="0"/>
                <a:cs typeface="Times New Roman" panose="02020603050405020304" pitchFamily="18" charset="0"/>
              </a:rPr>
              <a:t> Jawab SDM: </a:t>
            </a:r>
            <a:r>
              <a:rPr lang="en-US" altLang="en-US" sz="2000" b="1" dirty="0" err="1">
                <a:ea typeface="Calibri" panose="020F0502020204030204" pitchFamily="34" charset="0"/>
                <a:cs typeface="Times New Roman" panose="02020603050405020304" pitchFamily="18" charset="0"/>
              </a:rPr>
              <a:t>Perekrutan</a:t>
            </a:r>
            <a:endParaRPr lang="en-US" altLang="en-US" sz="2000" b="1" dirty="0"/>
          </a:p>
        </p:txBody>
      </p:sp>
    </p:spTree>
    <p:extLst>
      <p:ext uri="{BB962C8B-B14F-4D97-AF65-F5344CB8AC3E}">
        <p14:creationId xmlns:p14="http://schemas.microsoft.com/office/powerpoint/2010/main" val="203029765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5D85160-40A4-4384-9774-9E85B61ED6A2}"/>
              </a:ext>
            </a:extLst>
          </p:cNvPr>
          <p:cNvSpPr/>
          <p:nvPr/>
        </p:nvSpPr>
        <p:spPr>
          <a:xfrm>
            <a:off x="163132" y="425613"/>
            <a:ext cx="11865735" cy="6006773"/>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marL="180340" algn="just">
              <a:lnSpc>
                <a:spcPct val="150000"/>
              </a:lnSpc>
              <a:spcAft>
                <a:spcPts val="0"/>
              </a:spcAft>
            </a:pPr>
            <a:r>
              <a:rPr lang="id-ID" sz="2400" b="1" dirty="0">
                <a:latin typeface="Times New Roman" panose="02020603050405020304" pitchFamily="18" charset="0"/>
                <a:ea typeface="Calibri" panose="020F0502020204030204" pitchFamily="34" charset="0"/>
                <a:cs typeface="Times New Roman" panose="02020603050405020304" pitchFamily="18" charset="0"/>
              </a:rPr>
              <a:t>Keputusan Perekrutan Strategis</a:t>
            </a:r>
            <a:endParaRPr lang="en-ID" sz="1600" dirty="0">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50000"/>
              </a:lnSpc>
              <a:spcAft>
                <a:spcPts val="1000"/>
              </a:spcAft>
              <a:tabLst>
                <a:tab pos="540385" algn="l"/>
              </a:tabLst>
            </a:pPr>
            <a:r>
              <a:rPr lang="id-ID" dirty="0">
                <a:latin typeface="Times New Roman" panose="02020603050405020304" pitchFamily="18" charset="0"/>
                <a:ea typeface="Calibri" panose="020F0502020204030204" pitchFamily="34" charset="0"/>
                <a:cs typeface="Times New Roman" panose="02020603050405020304" pitchFamily="18" charset="0"/>
              </a:rPr>
              <a:t>	Berdasarkan identifikasi kebutuhan perekrutan sebagai bagian dari perencanaan SDM, sejumlah keputusan perekrutan harus diambil. Beberapa yang paling penting akan didiskusikan berikut.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id-ID" b="1" dirty="0">
                <a:latin typeface="Times New Roman" panose="02020603050405020304" pitchFamily="18" charset="0"/>
                <a:cs typeface="Times New Roman" panose="02020603050405020304" pitchFamily="18" charset="0"/>
              </a:rPr>
              <a:t>Organisasi Versus Pengontrakan Keluar</a:t>
            </a:r>
            <a:endParaRPr lang="en-ID" dirty="0">
              <a:latin typeface="Times New Roman" panose="02020603050405020304" pitchFamily="18" charset="0"/>
              <a:cs typeface="Times New Roman" panose="02020603050405020304" pitchFamily="18" charset="0"/>
            </a:endParaRPr>
          </a:p>
          <a:p>
            <a:pPr algn="just"/>
            <a:r>
              <a:rPr lang="id-ID" dirty="0">
                <a:latin typeface="Times New Roman" panose="02020603050405020304" pitchFamily="18" charset="0"/>
                <a:cs typeface="Times New Roman" panose="02020603050405020304" pitchFamily="18" charset="0"/>
              </a:rPr>
              <a:t>	Sebuah keputusan awal yang mendasar adalah apakah perekrutan akan dilakukan oleh staf SDM dan/atau oleh karyawan organisasional lain. </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r>
              <a:rPr lang="id-ID" b="1" dirty="0">
                <a:latin typeface="Times New Roman" panose="02020603050405020304" pitchFamily="18" charset="0"/>
                <a:cs typeface="Times New Roman" panose="02020603050405020304" pitchFamily="18" charset="0"/>
              </a:rPr>
              <a:t>Kepegawaian Tetap Versus Fleksibel</a:t>
            </a:r>
            <a:endParaRPr lang="en-ID" dirty="0">
              <a:latin typeface="Times New Roman" panose="02020603050405020304" pitchFamily="18" charset="0"/>
              <a:cs typeface="Times New Roman" panose="02020603050405020304" pitchFamily="18" charset="0"/>
            </a:endParaRPr>
          </a:p>
          <a:p>
            <a:pPr algn="just"/>
            <a:r>
              <a:rPr lang="id-ID" b="1" dirty="0">
                <a:latin typeface="Times New Roman" panose="02020603050405020304" pitchFamily="18" charset="0"/>
                <a:cs typeface="Times New Roman" panose="02020603050405020304" pitchFamily="18" charset="0"/>
              </a:rPr>
              <a:t>	</a:t>
            </a:r>
            <a:r>
              <a:rPr lang="id-ID" dirty="0">
                <a:latin typeface="Times New Roman" panose="02020603050405020304" pitchFamily="18" charset="0"/>
                <a:cs typeface="Times New Roman" panose="02020603050405020304" pitchFamily="18" charset="0"/>
              </a:rPr>
              <a:t>Keputusan yang lain mempengaruhi beberapa banyak perekrutan akan dilakukan untuk mengisi kebutuhan kepegawaian dengan karyawan tetap penuh dan paruh waktu. </a:t>
            </a:r>
            <a:endParaRPr lang="en-US" dirty="0">
              <a:latin typeface="Times New Roman" panose="02020603050405020304" pitchFamily="18" charset="0"/>
              <a:cs typeface="Times New Roman" panose="02020603050405020304" pitchFamily="18" charset="0"/>
            </a:endParaRPr>
          </a:p>
          <a:p>
            <a:pPr algn="just"/>
            <a:endParaRPr lang="en-ID" dirty="0">
              <a:latin typeface="Times New Roman" panose="02020603050405020304" pitchFamily="18" charset="0"/>
              <a:cs typeface="Times New Roman" panose="02020603050405020304" pitchFamily="18" charset="0"/>
            </a:endParaRPr>
          </a:p>
          <a:p>
            <a:pPr algn="just"/>
            <a:r>
              <a:rPr lang="id-ID" b="1" dirty="0">
                <a:latin typeface="Times New Roman" panose="02020603050405020304" pitchFamily="18" charset="0"/>
                <a:cs typeface="Times New Roman" panose="02020603050405020304" pitchFamily="18" charset="0"/>
              </a:rPr>
              <a:t>Pilihan Sumber Perekrutan : Internal Versus</a:t>
            </a:r>
            <a:r>
              <a:rPr lang="id-ID" dirty="0">
                <a:latin typeface="Times New Roman" panose="02020603050405020304" pitchFamily="18" charset="0"/>
                <a:cs typeface="Times New Roman" panose="02020603050405020304" pitchFamily="18" charset="0"/>
              </a:rPr>
              <a:t> </a:t>
            </a:r>
            <a:r>
              <a:rPr lang="id-ID" b="1" dirty="0">
                <a:latin typeface="Times New Roman" panose="02020603050405020304" pitchFamily="18" charset="0"/>
                <a:cs typeface="Times New Roman" panose="02020603050405020304" pitchFamily="18" charset="0"/>
              </a:rPr>
              <a:t>Eksternal </a:t>
            </a:r>
            <a:endParaRPr lang="en-ID" dirty="0">
              <a:latin typeface="Times New Roman" panose="02020603050405020304" pitchFamily="18" charset="0"/>
              <a:cs typeface="Times New Roman" panose="02020603050405020304" pitchFamily="18" charset="0"/>
            </a:endParaRPr>
          </a:p>
          <a:p>
            <a:pPr algn="just"/>
            <a:r>
              <a:rPr lang="id-ID" b="1" dirty="0">
                <a:latin typeface="Times New Roman" panose="02020603050405020304" pitchFamily="18" charset="0"/>
                <a:cs typeface="Times New Roman" panose="02020603050405020304" pitchFamily="18" charset="0"/>
              </a:rPr>
              <a:t>	</a:t>
            </a:r>
            <a:r>
              <a:rPr lang="id-ID" dirty="0">
                <a:latin typeface="Times New Roman" panose="02020603050405020304" pitchFamily="18" charset="0"/>
                <a:cs typeface="Times New Roman" panose="02020603050405020304" pitchFamily="18" charset="0"/>
              </a:rPr>
              <a:t>Strategi perekrutan dan keputusan kebijakan diperlukan untuk mengidentifikasi tempat perekrutan, siapa yang direkrut, dan bagaimana perekrutan akan dilakukan. Satu keputusan pertama menentukan tingkat penggunaan sumber-sumber internal atau eksternal dan metode-metode mana yang akan dipergunakan. Baik mempromisikan dari dalam organisasi (perekrutan internal) maupun memperkerjakan dari luar organisasi (perekrutan eksternal) untuk mengisi lowongan masing-masing mempunyai keuntungan dan kerugian.</a:t>
            </a:r>
            <a:endParaRPr lang="en-ID"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996136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Rectangle"/>
          <p:cNvSpPr/>
          <p:nvPr/>
        </p:nvSpPr>
        <p:spPr>
          <a:xfrm>
            <a:off x="819656" y="599608"/>
            <a:ext cx="10552688" cy="5414242"/>
          </a:xfrm>
          <a:prstGeom prst="rect">
            <a:avLst/>
          </a:prstGeom>
          <a:solidFill>
            <a:schemeClr val="accent5">
              <a:lumMod val="40000"/>
              <a:lumOff val="60000"/>
            </a:schemeClr>
          </a:solidFill>
          <a:ln w="12700">
            <a:miter lim="400000"/>
          </a:ln>
          <a:effectLst>
            <a:outerShdw blurRad="241300" dist="25400" dir="5400000" rotWithShape="0">
              <a:srgbClr val="000000">
                <a:alpha val="7098"/>
              </a:srgbClr>
            </a:outerShdw>
          </a:effectLst>
        </p:spPr>
        <p:txBody>
          <a:bodyPr lIns="0" tIns="0" rIns="0" bIns="0" anchor="ctr"/>
          <a:lstStyle/>
          <a:p>
            <a:pPr marL="90170" algn="just">
              <a:lnSpc>
                <a:spcPct val="150000"/>
              </a:lnSpc>
              <a:spcAft>
                <a:spcPts val="0"/>
              </a:spcAft>
              <a:tabLst>
                <a:tab pos="180340" algn="l"/>
              </a:tabLst>
            </a:pPr>
            <a:r>
              <a:rPr lang="id-ID" sz="2000" b="1" dirty="0">
                <a:ea typeface="Calibri" panose="020F0502020204030204" pitchFamily="34" charset="0"/>
                <a:cs typeface="Times New Roman" panose="02020603050405020304" pitchFamily="18" charset="0"/>
              </a:rPr>
              <a:t>Perekrutan Internal</a:t>
            </a:r>
            <a:endParaRPr lang="en-ID" sz="2000" dirty="0">
              <a:ea typeface="Calibri" panose="020F0502020204030204" pitchFamily="34" charset="0"/>
              <a:cs typeface="Times New Roman" panose="02020603050405020304" pitchFamily="18" charset="0"/>
            </a:endParaRPr>
          </a:p>
          <a:p>
            <a:pPr marL="88900" indent="376238" algn="just">
              <a:spcAft>
                <a:spcPts val="1000"/>
              </a:spcAft>
              <a:tabLst>
                <a:tab pos="180340" algn="l"/>
              </a:tabLst>
            </a:pPr>
            <a:r>
              <a:rPr lang="id-ID" sz="2000" dirty="0">
                <a:ea typeface="Calibri" panose="020F0502020204030204" pitchFamily="34" charset="0"/>
                <a:cs typeface="Times New Roman" panose="02020603050405020304" pitchFamily="18" charset="0"/>
              </a:rPr>
              <a:t>Memutuskan untuk melakukan perekrutan internal dengan keuntungan-keuntungan yang telah disebutkan berarti menggunakan berbagai sumber yang dikembangkan dan dikelola dalam organisasi.</a:t>
            </a:r>
            <a:endParaRPr lang="en-US" sz="2000" dirty="0">
              <a:ea typeface="Calibri" panose="020F0502020204030204" pitchFamily="34" charset="0"/>
              <a:cs typeface="Times New Roman" panose="02020603050405020304" pitchFamily="18" charset="0"/>
            </a:endParaRPr>
          </a:p>
          <a:p>
            <a:pPr marL="457200" lvl="0" indent="-457200">
              <a:buAutoNum type="arabicPeriod"/>
            </a:pPr>
            <a:r>
              <a:rPr lang="id-ID" sz="2000" b="1" dirty="0">
                <a:cs typeface="Times New Roman" panose="02020603050405020304" pitchFamily="18" charset="0"/>
              </a:rPr>
              <a:t>Proses Perekrutan Internal</a:t>
            </a:r>
            <a:endParaRPr lang="en-ID" sz="2000" dirty="0">
              <a:cs typeface="Times New Roman" panose="02020603050405020304" pitchFamily="18" charset="0"/>
            </a:endParaRPr>
          </a:p>
          <a:p>
            <a:r>
              <a:rPr lang="en-US" sz="2000" dirty="0">
                <a:cs typeface="Times New Roman" panose="02020603050405020304" pitchFamily="18" charset="0"/>
              </a:rPr>
              <a:t>Ada 3 proses </a:t>
            </a:r>
            <a:r>
              <a:rPr lang="en-US" sz="2000" dirty="0" err="1">
                <a:cs typeface="Times New Roman" panose="02020603050405020304" pitchFamily="18" charset="0"/>
              </a:rPr>
              <a:t>perekrutan</a:t>
            </a:r>
            <a:r>
              <a:rPr lang="en-US" sz="2000" dirty="0">
                <a:cs typeface="Times New Roman" panose="02020603050405020304" pitchFamily="18" charset="0"/>
              </a:rPr>
              <a:t> Internal </a:t>
            </a:r>
            <a:r>
              <a:rPr lang="en-US" sz="2000" dirty="0" err="1">
                <a:cs typeface="Times New Roman" panose="02020603050405020304" pitchFamily="18" charset="0"/>
              </a:rPr>
              <a:t>yaitu</a:t>
            </a:r>
            <a:r>
              <a:rPr lang="en-US" sz="2000" dirty="0">
                <a:cs typeface="Times New Roman" panose="02020603050405020304" pitchFamily="18" charset="0"/>
              </a:rPr>
              <a:t>:</a:t>
            </a:r>
            <a:endParaRPr lang="en-ID" sz="2000" dirty="0">
              <a:cs typeface="Times New Roman" panose="02020603050405020304" pitchFamily="18" charset="0"/>
            </a:endParaRPr>
          </a:p>
          <a:p>
            <a:pPr marL="284163"/>
            <a:r>
              <a:rPr lang="en-US" sz="2000" dirty="0">
                <a:cs typeface="Times New Roman" panose="02020603050405020304" pitchFamily="18" charset="0"/>
              </a:rPr>
              <a:t>1. </a:t>
            </a:r>
            <a:r>
              <a:rPr lang="id-ID" sz="2000" dirty="0">
                <a:cs typeface="Times New Roman" panose="02020603050405020304" pitchFamily="18" charset="0"/>
              </a:rPr>
              <a:t>Basis Data Organisasional</a:t>
            </a:r>
            <a:br>
              <a:rPr lang="en-US" sz="2000" dirty="0">
                <a:cs typeface="Times New Roman" panose="02020603050405020304" pitchFamily="18" charset="0"/>
              </a:rPr>
            </a:br>
            <a:r>
              <a:rPr lang="en-US" sz="2000" dirty="0">
                <a:cs typeface="Times New Roman" panose="02020603050405020304" pitchFamily="18" charset="0"/>
              </a:rPr>
              <a:t>2. </a:t>
            </a:r>
            <a:r>
              <a:rPr lang="en-US" sz="2000" dirty="0" err="1">
                <a:cs typeface="Times New Roman" panose="02020603050405020304" pitchFamily="18" charset="0"/>
              </a:rPr>
              <a:t>Pengumuman</a:t>
            </a:r>
            <a:r>
              <a:rPr lang="en-US" sz="2000" dirty="0">
                <a:cs typeface="Times New Roman" panose="02020603050405020304" pitchFamily="18" charset="0"/>
              </a:rPr>
              <a:t> </a:t>
            </a:r>
            <a:r>
              <a:rPr lang="en-US" sz="2000" dirty="0" err="1">
                <a:cs typeface="Times New Roman" panose="02020603050405020304" pitchFamily="18" charset="0"/>
              </a:rPr>
              <a:t>Pekerjaan</a:t>
            </a:r>
            <a:br>
              <a:rPr lang="en-US" sz="2000" dirty="0">
                <a:cs typeface="Times New Roman" panose="02020603050405020304" pitchFamily="18" charset="0"/>
              </a:rPr>
            </a:br>
            <a:r>
              <a:rPr lang="en-US" sz="2000" dirty="0">
                <a:cs typeface="Times New Roman" panose="02020603050405020304" pitchFamily="18" charset="0"/>
              </a:rPr>
              <a:t>3. </a:t>
            </a:r>
            <a:r>
              <a:rPr lang="id-ID" sz="2000" dirty="0">
                <a:cs typeface="Times New Roman" panose="02020603050405020304" pitchFamily="18" charset="0"/>
              </a:rPr>
              <a:t>Promosi dan Transfer Pekerjaan</a:t>
            </a:r>
            <a:endParaRPr lang="en-US" sz="2000" dirty="0">
              <a:cs typeface="Times New Roman" panose="02020603050405020304" pitchFamily="18" charset="0"/>
            </a:endParaRPr>
          </a:p>
          <a:p>
            <a:pPr marL="284163"/>
            <a:endParaRPr lang="en-US" sz="2000" dirty="0">
              <a:cs typeface="Times New Roman" panose="02020603050405020304" pitchFamily="18" charset="0"/>
            </a:endParaRPr>
          </a:p>
          <a:p>
            <a:pPr lvl="0"/>
            <a:r>
              <a:rPr lang="en-US" sz="2000" b="1" dirty="0">
                <a:cs typeface="Times New Roman" panose="02020603050405020304" pitchFamily="18" charset="0"/>
              </a:rPr>
              <a:t>2. </a:t>
            </a:r>
            <a:r>
              <a:rPr lang="id-ID" sz="2000" b="1" dirty="0">
                <a:cs typeface="Times New Roman" panose="02020603050405020304" pitchFamily="18" charset="0"/>
              </a:rPr>
              <a:t>Perekrutan yang Berfokus Karyawan</a:t>
            </a:r>
            <a:endParaRPr lang="en-ID" sz="2000" dirty="0">
              <a:cs typeface="Times New Roman" panose="02020603050405020304" pitchFamily="18" charset="0"/>
            </a:endParaRPr>
          </a:p>
          <a:p>
            <a:pPr algn="just"/>
            <a:r>
              <a:rPr lang="en-US" sz="2000" b="1" dirty="0">
                <a:cs typeface="Times New Roman" panose="02020603050405020304" pitchFamily="18" charset="0"/>
              </a:rPr>
              <a:t>	</a:t>
            </a:r>
            <a:r>
              <a:rPr lang="id-ID" sz="2000" dirty="0">
                <a:cs typeface="Times New Roman" panose="02020603050405020304" pitchFamily="18" charset="0"/>
              </a:rPr>
              <a:t>Sumber terpercaya dari calon yang pote</a:t>
            </a:r>
            <a:r>
              <a:rPr lang="en-US" sz="2000" dirty="0">
                <a:cs typeface="Times New Roman" panose="02020603050405020304" pitchFamily="18" charset="0"/>
              </a:rPr>
              <a:t>n</a:t>
            </a:r>
            <a:r>
              <a:rPr lang="id-ID" sz="2000" dirty="0">
                <a:cs typeface="Times New Roman" panose="02020603050405020304" pitchFamily="18" charset="0"/>
              </a:rPr>
              <a:t>sial adalah saran-saran dari karyawan-karyawan sekarang atau bekas karyawan. Karena karyawan dan bekas karyawan memahami pemberi kerja. </a:t>
            </a:r>
            <a:endParaRPr lang="en-ID" sz="2000" dirty="0">
              <a:cs typeface="Times New Roman" panose="02020603050405020304" pitchFamily="18" charset="0"/>
            </a:endParaRPr>
          </a:p>
          <a:p>
            <a:endParaRPr lang="en-ID" sz="2000" dirty="0">
              <a:ea typeface="Calibri" panose="020F0502020204030204" pitchFamily="34" charset="0"/>
              <a:cs typeface="Times New Roman" panose="02020603050405020304" pitchFamily="18" charset="0"/>
            </a:endParaRPr>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0ABDD88-AECC-486E-8767-99720436B953}"/>
              </a:ext>
            </a:extLst>
          </p:cNvPr>
          <p:cNvSpPr/>
          <p:nvPr/>
        </p:nvSpPr>
        <p:spPr>
          <a:xfrm>
            <a:off x="648237" y="484604"/>
            <a:ext cx="10895526" cy="5888792"/>
          </a:xfrm>
          <a:prstGeom prst="rect">
            <a:avLst/>
          </a:prstGeom>
          <a:solidFill>
            <a:schemeClr val="accent5">
              <a:lumMod val="40000"/>
              <a:lumOff val="60000"/>
            </a:schemeClr>
          </a:solidFill>
        </p:spPr>
        <p:txBody>
          <a:bodyPr wrap="square">
            <a:spAutoFit/>
          </a:bodyPr>
          <a:lstStyle/>
          <a:p>
            <a:pPr algn="just">
              <a:spcAft>
                <a:spcPts val="1000"/>
              </a:spcAft>
            </a:pPr>
            <a:r>
              <a:rPr lang="id-ID" sz="2000" b="1" dirty="0">
                <a:ea typeface="Calibri" panose="020F0502020204030204" pitchFamily="34" charset="0"/>
                <a:cs typeface="Times New Roman" panose="02020603050405020304" pitchFamily="18" charset="0"/>
              </a:rPr>
              <a:t>Perekrutan Internet </a:t>
            </a:r>
            <a:endParaRPr lang="en-ID" sz="2000" dirty="0">
              <a:ea typeface="Calibri" panose="020F0502020204030204" pitchFamily="34" charset="0"/>
              <a:cs typeface="Times New Roman" panose="02020603050405020304" pitchFamily="18" charset="0"/>
            </a:endParaRPr>
          </a:p>
          <a:p>
            <a:pPr indent="228600" algn="just">
              <a:spcAft>
                <a:spcPts val="1000"/>
              </a:spcAft>
            </a:pPr>
            <a:r>
              <a:rPr lang="id-ID" sz="2000" dirty="0">
                <a:ea typeface="Calibri" panose="020F0502020204030204" pitchFamily="34" charset="0"/>
                <a:cs typeface="Times New Roman" panose="02020603050405020304" pitchFamily="18" charset="0"/>
              </a:rPr>
              <a:t>Banyak organisa</a:t>
            </a:r>
            <a:r>
              <a:rPr lang="en-ID" sz="2000" dirty="0">
                <a:ea typeface="Calibri" panose="020F0502020204030204" pitchFamily="34" charset="0"/>
                <a:cs typeface="Times New Roman" panose="02020603050405020304" pitchFamily="18" charset="0"/>
              </a:rPr>
              <a:t>s</a:t>
            </a:r>
            <a:r>
              <a:rPr lang="id-ID" sz="2000" dirty="0">
                <a:ea typeface="Calibri" panose="020F0502020204030204" pitchFamily="34" charset="0"/>
                <a:cs typeface="Times New Roman" panose="02020603050405020304" pitchFamily="18" charset="0"/>
              </a:rPr>
              <a:t>i pertama kali menggunakan komputer sebagai alat perekrutan dengan mengiklankan pekerjaan pada sebuah layanan papan buletin dari mana pelamar</a:t>
            </a:r>
            <a:r>
              <a:rPr lang="en-ID" sz="2000" dirty="0">
                <a:ea typeface="Calibri" panose="020F0502020204030204" pitchFamily="34" charset="0"/>
                <a:cs typeface="Times New Roman" panose="02020603050405020304" pitchFamily="18" charset="0"/>
              </a:rPr>
              <a:t>-</a:t>
            </a:r>
            <a:r>
              <a:rPr lang="id-ID" sz="2000" dirty="0">
                <a:ea typeface="Calibri" panose="020F0502020204030204" pitchFamily="34" charset="0"/>
                <a:cs typeface="Times New Roman" panose="02020603050405020304" pitchFamily="18" charset="0"/>
              </a:rPr>
              <a:t>pelamar prospektif kemudian akan menghubungi pemberi kerja. </a:t>
            </a:r>
            <a:endParaRPr lang="en-US" sz="2000" dirty="0">
              <a:ea typeface="Calibri" panose="020F0502020204030204" pitchFamily="34" charset="0"/>
              <a:cs typeface="Times New Roman" panose="02020603050405020304" pitchFamily="18" charset="0"/>
            </a:endParaRPr>
          </a:p>
          <a:p>
            <a:r>
              <a:rPr lang="id-ID" sz="2000" b="1" dirty="0">
                <a:cs typeface="Times New Roman" panose="02020603050405020304" pitchFamily="18" charset="0"/>
              </a:rPr>
              <a:t>Metode Metode E-Recruiting</a:t>
            </a:r>
            <a:endParaRPr lang="en-ID" sz="2000" dirty="0">
              <a:cs typeface="Times New Roman" panose="02020603050405020304" pitchFamily="18" charset="0"/>
            </a:endParaRPr>
          </a:p>
          <a:p>
            <a:r>
              <a:rPr lang="id-ID" sz="2000" dirty="0">
                <a:cs typeface="Times New Roman" panose="02020603050405020304" pitchFamily="18" charset="0"/>
              </a:rPr>
              <a:t>Beberapa metode yang berbeda dapat di gunakan untuk perekrutan internet. Yang paling umum adalah pekerjaan, situs web profesional/karier, dan situs web pemberi kerja.</a:t>
            </a:r>
            <a:endParaRPr lang="en-US" sz="2000" dirty="0">
              <a:cs typeface="Times New Roman" panose="02020603050405020304" pitchFamily="18" charset="0"/>
            </a:endParaRPr>
          </a:p>
          <a:p>
            <a:endParaRPr lang="en-US" sz="2000" dirty="0">
              <a:cs typeface="Times New Roman" panose="02020603050405020304" pitchFamily="18" charset="0"/>
            </a:endParaRPr>
          </a:p>
          <a:p>
            <a:r>
              <a:rPr lang="id-ID" sz="2000" b="1" dirty="0">
                <a:cs typeface="Times New Roman" panose="02020603050405020304" pitchFamily="18" charset="0"/>
              </a:rPr>
              <a:t>Papan pekerjaan</a:t>
            </a:r>
            <a:r>
              <a:rPr lang="id-ID" sz="2000" dirty="0">
                <a:cs typeface="Times New Roman" panose="02020603050405020304" pitchFamily="18" charset="0"/>
              </a:rPr>
              <a:t> banyak papan pekerjaan yang menyediakan tempat bagi para pemberi pekerja untuk mengumumkan pekerjaan atau mencari kandidat. </a:t>
            </a:r>
            <a:endParaRPr lang="en-US" sz="2000" dirty="0">
              <a:cs typeface="Times New Roman" panose="02020603050405020304" pitchFamily="18" charset="0"/>
            </a:endParaRPr>
          </a:p>
          <a:p>
            <a:endParaRPr lang="en-US" sz="2000" dirty="0">
              <a:cs typeface="Times New Roman" panose="02020603050405020304" pitchFamily="18" charset="0"/>
            </a:endParaRPr>
          </a:p>
          <a:p>
            <a:r>
              <a:rPr lang="id-ID" sz="2000" b="1" dirty="0">
                <a:cs typeface="Times New Roman" panose="02020603050405020304" pitchFamily="18" charset="0"/>
              </a:rPr>
              <a:t>Situs web profesional/karier banyak asosiasi asosiasi </a:t>
            </a:r>
            <a:r>
              <a:rPr lang="id-ID" sz="2000" dirty="0">
                <a:cs typeface="Times New Roman" panose="02020603050405020304" pitchFamily="18" charset="0"/>
              </a:rPr>
              <a:t>profesional mempunyai bagian pekerjaan pada situs web mereka. Sejumlah perusahaan swasta memelihara situs web karier atau industrasi khusus dengan tujuan untuk memfokuskan diri pada TI, telekomunikasi, teknik, dokter, atau bidang profesi lainnya.</a:t>
            </a:r>
            <a:endParaRPr lang="en-US" sz="2000" dirty="0">
              <a:cs typeface="Times New Roman" panose="02020603050405020304" pitchFamily="18" charset="0"/>
            </a:endParaRPr>
          </a:p>
          <a:p>
            <a:endParaRPr lang="en-US" sz="2000" dirty="0">
              <a:cs typeface="Times New Roman" panose="02020603050405020304" pitchFamily="18" charset="0"/>
            </a:endParaRPr>
          </a:p>
          <a:p>
            <a:endParaRPr lang="en-ID" sz="2000" dirty="0">
              <a:cs typeface="Times New Roman" panose="02020603050405020304" pitchFamily="18" charset="0"/>
            </a:endParaRPr>
          </a:p>
          <a:p>
            <a:pPr indent="228600" algn="just">
              <a:spcAft>
                <a:spcPts val="1000"/>
              </a:spcAft>
            </a:pPr>
            <a:endParaRPr lang="en-ID" sz="2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018743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80A8F171-A6A0-4816-9CCB-E5F4A8978BA3}"/>
              </a:ext>
            </a:extLst>
          </p:cNvPr>
          <p:cNvSpPr/>
          <p:nvPr/>
        </p:nvSpPr>
        <p:spPr>
          <a:xfrm>
            <a:off x="2610787" y="317628"/>
            <a:ext cx="6970426" cy="1200329"/>
          </a:xfrm>
          <a:prstGeom prst="rect">
            <a:avLst/>
          </a:prstGeom>
        </p:spPr>
        <p:txBody>
          <a:bodyPr wrap="square">
            <a:spAutoFit/>
          </a:bodyPr>
          <a:lstStyle/>
          <a:p>
            <a:pPr algn="ctr"/>
            <a:r>
              <a:rPr lang="en-US" sz="3600" b="1" dirty="0">
                <a:latin typeface="Times New Roman" panose="02020603050405020304" pitchFamily="18" charset="0"/>
                <a:ea typeface="Calibri" panose="020F0502020204030204" pitchFamily="34" charset="0"/>
                <a:cs typeface="Times New Roman" panose="02020603050405020304" pitchFamily="18" charset="0"/>
              </a:rPr>
              <a:t>Ada </a:t>
            </a:r>
            <a:r>
              <a:rPr lang="en-US" sz="3600" b="1" dirty="0" err="1">
                <a:latin typeface="Times New Roman" panose="02020603050405020304" pitchFamily="18" charset="0"/>
                <a:ea typeface="Calibri" panose="020F0502020204030204" pitchFamily="34" charset="0"/>
                <a:cs typeface="Times New Roman" panose="02020603050405020304" pitchFamily="18" charset="0"/>
              </a:rPr>
              <a:t>Keuntungan</a:t>
            </a:r>
            <a:r>
              <a:rPr lang="en-US" sz="3600" b="1" dirty="0">
                <a:latin typeface="Times New Roman" panose="02020603050405020304" pitchFamily="18" charset="0"/>
                <a:ea typeface="Calibri" panose="020F0502020204030204" pitchFamily="34" charset="0"/>
                <a:cs typeface="Times New Roman" panose="02020603050405020304" pitchFamily="18" charset="0"/>
              </a:rPr>
              <a:t> dan </a:t>
            </a:r>
            <a:r>
              <a:rPr lang="en-US" sz="3600" b="1" dirty="0" err="1">
                <a:latin typeface="Times New Roman" panose="02020603050405020304" pitchFamily="18" charset="0"/>
                <a:ea typeface="Calibri" panose="020F0502020204030204" pitchFamily="34" charset="0"/>
                <a:cs typeface="Times New Roman" panose="02020603050405020304" pitchFamily="18" charset="0"/>
              </a:rPr>
              <a:t>Kerugian</a:t>
            </a:r>
            <a:r>
              <a:rPr lang="en-US" sz="3600" b="1" dirty="0">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latin typeface="Times New Roman" panose="02020603050405020304" pitchFamily="18" charset="0"/>
                <a:ea typeface="Calibri" panose="020F0502020204030204" pitchFamily="34" charset="0"/>
                <a:cs typeface="Times New Roman" panose="02020603050405020304" pitchFamily="18" charset="0"/>
              </a:rPr>
              <a:t>Perekrutan</a:t>
            </a:r>
            <a:r>
              <a:rPr lang="en-US" sz="3600" b="1" dirty="0">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latin typeface="Times New Roman" panose="02020603050405020304" pitchFamily="18" charset="0"/>
                <a:ea typeface="Calibri" panose="020F0502020204030204" pitchFamily="34" charset="0"/>
                <a:cs typeface="Times New Roman" panose="02020603050405020304" pitchFamily="18" charset="0"/>
              </a:rPr>
              <a:t>Melalui</a:t>
            </a:r>
            <a:r>
              <a:rPr lang="en-US" sz="3600" b="1" dirty="0">
                <a:latin typeface="Times New Roman" panose="02020603050405020304" pitchFamily="18" charset="0"/>
                <a:ea typeface="Calibri" panose="020F0502020204030204" pitchFamily="34" charset="0"/>
                <a:cs typeface="Times New Roman" panose="02020603050405020304" pitchFamily="18" charset="0"/>
              </a:rPr>
              <a:t> Internet</a:t>
            </a:r>
            <a:endParaRPr lang="en-US" sz="3600" dirty="0">
              <a:solidFill>
                <a:schemeClr val="tx1">
                  <a:lumMod val="65000"/>
                  <a:lumOff val="35000"/>
                </a:schemeClr>
              </a:solidFill>
              <a:cs typeface="Segoe UI" panose="020B0502040204020203" pitchFamily="34" charset="0"/>
            </a:endParaRPr>
          </a:p>
        </p:txBody>
      </p:sp>
      <p:sp>
        <p:nvSpPr>
          <p:cNvPr id="34" name="Rectangle 33">
            <a:extLst>
              <a:ext uri="{FF2B5EF4-FFF2-40B4-BE49-F238E27FC236}">
                <a16:creationId xmlns:a16="http://schemas.microsoft.com/office/drawing/2014/main" id="{2F56C8E3-E85A-468E-8052-CBF22C44D5ED}"/>
              </a:ext>
            </a:extLst>
          </p:cNvPr>
          <p:cNvSpPr/>
          <p:nvPr/>
        </p:nvSpPr>
        <p:spPr>
          <a:xfrm>
            <a:off x="280115" y="1661873"/>
            <a:ext cx="11631770" cy="4653646"/>
          </a:xfrm>
          <a:prstGeom prst="rect">
            <a:avLst/>
          </a:prstGeom>
          <a:solidFill>
            <a:schemeClr val="accent5">
              <a:lumMod val="20000"/>
              <a:lumOff val="80000"/>
            </a:schemeClr>
          </a:solidFill>
        </p:spPr>
        <p:txBody>
          <a:bodyPr wrap="square">
            <a:spAutoFit/>
          </a:bodyPr>
          <a:lstStyle/>
          <a:p>
            <a:pPr algn="just">
              <a:lnSpc>
                <a:spcPct val="150000"/>
              </a:lnSpc>
              <a:spcAft>
                <a:spcPts val="0"/>
              </a:spcAft>
            </a:pPr>
            <a:r>
              <a:rPr lang="id-ID" sz="2000" dirty="0">
                <a:latin typeface="Times New Roman" panose="02020603050405020304" pitchFamily="18" charset="0"/>
                <a:ea typeface="Calibri" panose="020F0502020204030204" pitchFamily="34" charset="0"/>
                <a:cs typeface="Times New Roman" panose="02020603050405020304" pitchFamily="18" charset="0"/>
              </a:rPr>
              <a:t>Keuntungan dari perekrutan melalui internet</a:t>
            </a:r>
            <a:r>
              <a:rPr lang="en-US" sz="2000" dirty="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spcAft>
                <a:spcPts val="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Keuntungan</a:t>
            </a:r>
            <a:r>
              <a:rPr lang="en-US" sz="2000" dirty="0">
                <a:latin typeface="Times New Roman" panose="02020603050405020304" pitchFamily="18" charset="0"/>
                <a:ea typeface="Calibri" panose="020F0502020204030204" pitchFamily="34" charset="0"/>
                <a:cs typeface="Times New Roman" panose="02020603050405020304" pitchFamily="18" charset="0"/>
              </a:rPr>
              <a:t> yang </a:t>
            </a:r>
            <a:r>
              <a:rPr lang="en-US" sz="2000" dirty="0" err="1">
                <a:latin typeface="Times New Roman" panose="02020603050405020304" pitchFamily="18" charset="0"/>
                <a:ea typeface="Calibri" panose="020F0502020204030204" pitchFamily="34" charset="0"/>
                <a:cs typeface="Times New Roman" panose="02020603050405020304" pitchFamily="18" charset="0"/>
              </a:rPr>
              <a:t>utama</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penghematan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biaya</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dibantdingkan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sumber-sumber</a:t>
            </a:r>
            <a:r>
              <a:rPr lang="en-US" sz="2000" dirty="0">
                <a:latin typeface="Times New Roman" panose="02020603050405020304" pitchFamily="18" charset="0"/>
                <a:ea typeface="Calibri" panose="020F0502020204030204" pitchFamily="34" charset="0"/>
                <a:cs typeface="Times New Roman" panose="02020603050405020304" pitchFamily="18" charset="0"/>
              </a:rPr>
              <a:t> lain </a:t>
            </a:r>
            <a:r>
              <a:rPr lang="en-US" sz="2000" dirty="0" err="1">
                <a:latin typeface="Times New Roman" panose="02020603050405020304" pitchFamily="18" charset="0"/>
                <a:ea typeface="Calibri" panose="020F0502020204030204" pitchFamily="34" charset="0"/>
                <a:cs typeface="Times New Roman" panose="02020603050405020304" pitchFamily="18" charset="0"/>
              </a:rPr>
              <a:t>seperti</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iklan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surat</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kabar</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agen-agen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pekerjaan</a:t>
            </a:r>
            <a:r>
              <a:rPr lang="en-US" sz="2000" dirty="0">
                <a:latin typeface="Times New Roman" panose="02020603050405020304" pitchFamily="18" charset="0"/>
                <a:ea typeface="Calibri" panose="020F0502020204030204" pitchFamily="34" charset="0"/>
                <a:cs typeface="Times New Roman" panose="02020603050405020304" pitchFamily="18" charset="0"/>
              </a:rPr>
              <a:t> dan </a:t>
            </a:r>
            <a:r>
              <a:rPr lang="en-US" sz="2000" dirty="0" err="1">
                <a:latin typeface="Times New Roman" panose="02020603050405020304" pitchFamily="18" charset="0"/>
                <a:ea typeface="Calibri" panose="020F0502020204030204" pitchFamily="34" charset="0"/>
                <a:cs typeface="Times New Roman" panose="02020603050405020304" pitchFamily="18" charset="0"/>
              </a:rPr>
              <a:t>perusahaan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pencari</a:t>
            </a:r>
            <a:r>
              <a:rPr lang="en-US" sz="2000" dirty="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spcAft>
                <a:spcPts val="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Menghemat</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banyak</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waktu</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Kelompok</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pelamar</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lebih</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banyak</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Kerugian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dari</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perekrutan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melalui</a:t>
            </a:r>
            <a:r>
              <a:rPr lang="en-US" sz="2000" dirty="0">
                <a:latin typeface="Times New Roman" panose="02020603050405020304" pitchFamily="18" charset="0"/>
                <a:ea typeface="Calibri" panose="020F0502020204030204" pitchFamily="34" charset="0"/>
                <a:cs typeface="Times New Roman" panose="02020603050405020304" pitchFamily="18" charset="0"/>
              </a:rPr>
              <a:t> internet:</a:t>
            </a:r>
          </a:p>
          <a:p>
            <a:pPr algn="just">
              <a:lnSpc>
                <a:spcPct val="150000"/>
              </a:lnSpc>
              <a:spcAft>
                <a:spcPts val="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Mendapatkan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pelamar</a:t>
            </a:r>
            <a:r>
              <a:rPr lang="en-US" sz="2000" dirty="0">
                <a:latin typeface="Times New Roman" panose="02020603050405020304" pitchFamily="18" charset="0"/>
                <a:ea typeface="Calibri" panose="020F0502020204030204" pitchFamily="34" charset="0"/>
                <a:cs typeface="Times New Roman" panose="02020603050405020304" pitchFamily="18" charset="0"/>
              </a:rPr>
              <a:t> yang </a:t>
            </a:r>
            <a:r>
              <a:rPr lang="en-US" sz="2000" dirty="0" err="1">
                <a:latin typeface="Times New Roman" panose="02020603050405020304" pitchFamily="18" charset="0"/>
                <a:ea typeface="Calibri" panose="020F0502020204030204" pitchFamily="34" charset="0"/>
                <a:cs typeface="Times New Roman" panose="02020603050405020304" pitchFamily="18" charset="0"/>
              </a:rPr>
              <a:t>kurang</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memenuhi</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syarat</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Lebih</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banyak</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lamaran</a:t>
            </a:r>
            <a:r>
              <a:rPr lang="en-US" sz="2000" dirty="0">
                <a:latin typeface="Times New Roman" panose="02020603050405020304" pitchFamily="18" charset="0"/>
                <a:ea typeface="Calibri" panose="020F0502020204030204" pitchFamily="34" charset="0"/>
                <a:cs typeface="Times New Roman" panose="02020603050405020304" pitchFamily="18" charset="0"/>
              </a:rPr>
              <a:t> yang </a:t>
            </a:r>
            <a:r>
              <a:rPr lang="en-US" sz="2000" dirty="0" err="1">
                <a:latin typeface="Times New Roman" panose="02020603050405020304" pitchFamily="18" charset="0"/>
                <a:ea typeface="Calibri" panose="020F0502020204030204" pitchFamily="34" charset="0"/>
                <a:cs typeface="Times New Roman" panose="02020603050405020304" pitchFamily="18" charset="0"/>
              </a:rPr>
              <a:t>harus</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ditinjau</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Lebih</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banyak</a:t>
            </a:r>
            <a:r>
              <a:rPr lang="en-US" sz="2000" dirty="0">
                <a:latin typeface="Times New Roman" panose="02020603050405020304" pitchFamily="18" charset="0"/>
                <a:ea typeface="Calibri" panose="020F0502020204030204" pitchFamily="34" charset="0"/>
                <a:cs typeface="Times New Roman" panose="02020603050405020304" pitchFamily="18" charset="0"/>
              </a:rPr>
              <a:t> email yang </a:t>
            </a:r>
            <a:r>
              <a:rPr lang="en-US" sz="2000" dirty="0" err="1">
                <a:latin typeface="Times New Roman" panose="02020603050405020304" pitchFamily="18" charset="0"/>
                <a:ea typeface="Calibri" panose="020F0502020204030204" pitchFamily="34" charset="0"/>
                <a:cs typeface="Times New Roman" panose="02020603050405020304" pitchFamily="18" charset="0"/>
              </a:rPr>
              <a:t>harus</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ditangani</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894BD2-3B89-4639-9B55-067B32C88C65}"/>
              </a:ext>
            </a:extLst>
          </p:cNvPr>
          <p:cNvSpPr/>
          <p:nvPr/>
        </p:nvSpPr>
        <p:spPr>
          <a:xfrm>
            <a:off x="2950047" y="74712"/>
            <a:ext cx="6291906" cy="646331"/>
          </a:xfrm>
          <a:prstGeom prst="rect">
            <a:avLst/>
          </a:prstGeom>
        </p:spPr>
        <p:txBody>
          <a:bodyPr wrap="square">
            <a:spAutoFit/>
          </a:bodyPr>
          <a:lstStyle/>
          <a:p>
            <a:pPr algn="ctr"/>
            <a:r>
              <a:rPr lang="en-US" sz="3600" b="1" dirty="0" err="1">
                <a:gradFill>
                  <a:gsLst>
                    <a:gs pos="0">
                      <a:schemeClr val="accent1"/>
                    </a:gs>
                    <a:gs pos="100000">
                      <a:schemeClr val="accent5"/>
                    </a:gs>
                  </a:gsLst>
                  <a:lin ang="0" scaled="0"/>
                </a:gradFill>
                <a:cs typeface="Segoe UI" panose="020B0502040204020203" pitchFamily="34" charset="0"/>
              </a:rPr>
              <a:t>Perekrutan</a:t>
            </a:r>
            <a:r>
              <a:rPr lang="en-US" sz="3600" b="1" dirty="0">
                <a:gradFill>
                  <a:gsLst>
                    <a:gs pos="0">
                      <a:schemeClr val="accent1"/>
                    </a:gs>
                    <a:gs pos="100000">
                      <a:schemeClr val="accent5"/>
                    </a:gs>
                  </a:gsLst>
                  <a:lin ang="0" scaled="0"/>
                </a:gradFill>
                <a:cs typeface="Segoe UI" panose="020B0502040204020203" pitchFamily="34" charset="0"/>
              </a:rPr>
              <a:t> </a:t>
            </a:r>
            <a:r>
              <a:rPr lang="en-US" sz="3600" b="1" dirty="0" err="1">
                <a:solidFill>
                  <a:schemeClr val="tx1">
                    <a:lumMod val="65000"/>
                    <a:lumOff val="35000"/>
                  </a:schemeClr>
                </a:solidFill>
                <a:cs typeface="Segoe UI" panose="020B0502040204020203" pitchFamily="34" charset="0"/>
              </a:rPr>
              <a:t>Eksternal</a:t>
            </a:r>
            <a:endParaRPr lang="en-US" sz="3600" b="1" dirty="0">
              <a:solidFill>
                <a:schemeClr val="tx1">
                  <a:lumMod val="65000"/>
                  <a:lumOff val="35000"/>
                </a:schemeClr>
              </a:solidFill>
              <a:cs typeface="Segoe UI" panose="020B0502040204020203" pitchFamily="34" charset="0"/>
            </a:endParaRPr>
          </a:p>
        </p:txBody>
      </p:sp>
      <p:sp>
        <p:nvSpPr>
          <p:cNvPr id="2" name="Rectangle 1">
            <a:extLst>
              <a:ext uri="{FF2B5EF4-FFF2-40B4-BE49-F238E27FC236}">
                <a16:creationId xmlns:a16="http://schemas.microsoft.com/office/drawing/2014/main" id="{AB01ED1B-9E7E-4C76-BCA1-BF0F0EC238DC}"/>
              </a:ext>
            </a:extLst>
          </p:cNvPr>
          <p:cNvSpPr/>
          <p:nvPr/>
        </p:nvSpPr>
        <p:spPr>
          <a:xfrm>
            <a:off x="355600" y="755811"/>
            <a:ext cx="11480800" cy="2400657"/>
          </a:xfrm>
          <a:prstGeom prst="rect">
            <a:avLst/>
          </a:prstGeom>
          <a:solidFill>
            <a:schemeClr val="accent5">
              <a:lumMod val="20000"/>
              <a:lumOff val="80000"/>
            </a:schemeClr>
          </a:solidFill>
        </p:spPr>
        <p:txBody>
          <a:bodyPr wrap="square">
            <a:spAutoFit/>
          </a:bodyPr>
          <a:lstStyle/>
          <a:p>
            <a:pPr algn="just">
              <a:lnSpc>
                <a:spcPct val="150000"/>
              </a:lnSpc>
              <a:spcAft>
                <a:spcPts val="0"/>
              </a:spcAft>
            </a:pPr>
            <a:r>
              <a:rPr lang="id-ID" sz="2000" b="1" dirty="0">
                <a:ea typeface="Calibri" panose="020F0502020204030204" pitchFamily="34" charset="0"/>
                <a:cs typeface="Times New Roman" panose="02020603050405020304" pitchFamily="18" charset="0"/>
              </a:rPr>
              <a:t>Perekrutan Eksternal</a:t>
            </a:r>
            <a:endParaRPr lang="en-ID" sz="2000" dirty="0">
              <a:ea typeface="Calibri" panose="020F0502020204030204" pitchFamily="34" charset="0"/>
              <a:cs typeface="Times New Roman" panose="02020603050405020304" pitchFamily="18" charset="0"/>
            </a:endParaRPr>
          </a:p>
          <a:p>
            <a:pPr indent="344488" algn="just">
              <a:spcAft>
                <a:spcPts val="0"/>
              </a:spcAft>
            </a:pPr>
            <a:r>
              <a:rPr lang="id-ID" sz="2000" dirty="0">
                <a:ea typeface="Calibri" panose="020F0502020204030204" pitchFamily="34" charset="0"/>
                <a:cs typeface="Times New Roman" panose="02020603050405020304" pitchFamily="18" charset="0"/>
              </a:rPr>
              <a:t>Banyak sumber eksternal yang berbeda tersedia untuk perekrutan. Dalam beberapa pasar tenaga kerja yang ketat lebih dari satu sumber dan metode mungkin dapat di gunakan dalam menarik kandidat-kandidat untuk berbagai pekerjaan yang tersedia dalam organisasi. Beberapa metode yang mono</a:t>
            </a:r>
            <a:r>
              <a:rPr lang="en-ID" sz="2000" dirty="0">
                <a:ea typeface="Calibri" panose="020F0502020204030204" pitchFamily="34" charset="0"/>
                <a:cs typeface="Times New Roman" panose="02020603050405020304" pitchFamily="18" charset="0"/>
              </a:rPr>
              <a:t>n</a:t>
            </a:r>
            <a:r>
              <a:rPr lang="id-ID" sz="2000" dirty="0">
                <a:ea typeface="Calibri" panose="020F0502020204030204" pitchFamily="34" charset="0"/>
                <a:cs typeface="Times New Roman" panose="02020603050405020304" pitchFamily="18" charset="0"/>
              </a:rPr>
              <a:t>jol sebagai berikut.</a:t>
            </a:r>
            <a:endParaRPr lang="en-US" sz="2000" dirty="0">
              <a:ea typeface="Calibri" panose="020F0502020204030204" pitchFamily="34" charset="0"/>
              <a:cs typeface="Times New Roman" panose="02020603050405020304" pitchFamily="18" charset="0"/>
            </a:endParaRPr>
          </a:p>
          <a:p>
            <a:pPr algn="just">
              <a:buFont typeface="Arial" pitchFamily="34" charset="0"/>
              <a:buChar char="•"/>
            </a:pPr>
            <a:r>
              <a:rPr lang="id-ID" sz="2000" b="1" dirty="0">
                <a:cs typeface="Times New Roman" panose="02020603050405020304" pitchFamily="18" charset="0"/>
              </a:rPr>
              <a:t>Perekrutan di </a:t>
            </a:r>
            <a:r>
              <a:rPr lang="en-US" sz="2000" b="1" dirty="0">
                <a:cs typeface="Times New Roman" panose="02020603050405020304" pitchFamily="18" charset="0"/>
              </a:rPr>
              <a:t>P</a:t>
            </a:r>
            <a:r>
              <a:rPr lang="id-ID" sz="2000" b="1" dirty="0">
                <a:cs typeface="Times New Roman" panose="02020603050405020304" pitchFamily="18" charset="0"/>
              </a:rPr>
              <a:t>erguruan </a:t>
            </a:r>
            <a:r>
              <a:rPr lang="en-US" sz="2000" b="1" dirty="0">
                <a:cs typeface="Times New Roman" panose="02020603050405020304" pitchFamily="18" charset="0"/>
              </a:rPr>
              <a:t>T</a:t>
            </a:r>
            <a:r>
              <a:rPr lang="id-ID" sz="2000" b="1" dirty="0">
                <a:cs typeface="Times New Roman" panose="02020603050405020304" pitchFamily="18" charset="0"/>
              </a:rPr>
              <a:t>inggi dan </a:t>
            </a:r>
            <a:r>
              <a:rPr lang="en-US" sz="2000" b="1" dirty="0">
                <a:cs typeface="Times New Roman" panose="02020603050405020304" pitchFamily="18" charset="0"/>
              </a:rPr>
              <a:t>U</a:t>
            </a:r>
            <a:r>
              <a:rPr lang="id-ID" sz="2000" b="1" dirty="0">
                <a:cs typeface="Times New Roman" panose="02020603050405020304" pitchFamily="18" charset="0"/>
              </a:rPr>
              <a:t>niversitas</a:t>
            </a:r>
            <a:endParaRPr lang="en-US" sz="2000" b="1" dirty="0">
              <a:cs typeface="Times New Roman" panose="02020603050405020304" pitchFamily="18" charset="0"/>
            </a:endParaRPr>
          </a:p>
          <a:p>
            <a:pPr algn="just">
              <a:buFont typeface="Arial" pitchFamily="34" charset="0"/>
              <a:buChar char="•"/>
            </a:pPr>
            <a:r>
              <a:rPr lang="id-ID" sz="2000" b="1" dirty="0">
                <a:ea typeface="Calibri" panose="020F0502020204030204" pitchFamily="34" charset="0"/>
                <a:cs typeface="Times New Roman" panose="02020603050405020304" pitchFamily="18" charset="0"/>
              </a:rPr>
              <a:t>Perekrutan </a:t>
            </a:r>
            <a:r>
              <a:rPr lang="en-US" sz="2000" b="1" dirty="0">
                <a:ea typeface="Calibri" panose="020F0502020204030204" pitchFamily="34" charset="0"/>
                <a:cs typeface="Times New Roman" panose="02020603050405020304" pitchFamily="18" charset="0"/>
              </a:rPr>
              <a:t>d</a:t>
            </a:r>
            <a:r>
              <a:rPr lang="id-ID" sz="2000" b="1" dirty="0">
                <a:ea typeface="Calibri" panose="020F0502020204030204" pitchFamily="34" charset="0"/>
                <a:cs typeface="Times New Roman" panose="02020603050405020304" pitchFamily="18" charset="0"/>
              </a:rPr>
              <a:t>i Sekolah</a:t>
            </a:r>
            <a:endParaRPr lang="en-US" sz="2000" b="1" dirty="0">
              <a:ea typeface="Calibri" panose="020F0502020204030204" pitchFamily="34" charset="0"/>
              <a:cs typeface="Times New Roman" panose="02020603050405020304" pitchFamily="18" charset="0"/>
            </a:endParaRPr>
          </a:p>
          <a:p>
            <a:pPr algn="just">
              <a:buFont typeface="Arial" pitchFamily="34" charset="0"/>
              <a:buChar char="•"/>
            </a:pPr>
            <a:r>
              <a:rPr lang="id-ID" sz="2000" b="1" dirty="0">
                <a:cs typeface="Times New Roman" panose="02020603050405020304" pitchFamily="18" charset="0"/>
              </a:rPr>
              <a:t>Serikat Pekerja </a:t>
            </a:r>
            <a:endParaRPr lang="en-ID" sz="2000" dirty="0">
              <a:cs typeface="Times New Roman" panose="02020603050405020304" pitchFamily="18" charset="0"/>
            </a:endParaRPr>
          </a:p>
        </p:txBody>
      </p:sp>
      <p:sp>
        <p:nvSpPr>
          <p:cNvPr id="3" name="Rectangle 2">
            <a:extLst>
              <a:ext uri="{FF2B5EF4-FFF2-40B4-BE49-F238E27FC236}">
                <a16:creationId xmlns:a16="http://schemas.microsoft.com/office/drawing/2014/main" id="{73904E4E-1203-493F-996F-C0BAD476D80A}"/>
              </a:ext>
            </a:extLst>
          </p:cNvPr>
          <p:cNvSpPr/>
          <p:nvPr/>
        </p:nvSpPr>
        <p:spPr>
          <a:xfrm>
            <a:off x="355600" y="3399668"/>
            <a:ext cx="11480800" cy="3170099"/>
          </a:xfrm>
          <a:prstGeom prst="rect">
            <a:avLst/>
          </a:prstGeom>
          <a:solidFill>
            <a:schemeClr val="accent5">
              <a:lumMod val="40000"/>
              <a:lumOff val="60000"/>
            </a:schemeClr>
          </a:solidFill>
        </p:spPr>
        <p:txBody>
          <a:bodyPr wrap="square">
            <a:spAutoFit/>
          </a:bodyPr>
          <a:lstStyle/>
          <a:p>
            <a:pPr algn="just"/>
            <a:r>
              <a:rPr lang="id-ID" sz="2000" b="1" dirty="0">
                <a:cs typeface="Times New Roman" panose="02020603050405020304" pitchFamily="18" charset="0"/>
              </a:rPr>
              <a:t>Agen Pekerjaan dan Perusahaan Pencari</a:t>
            </a:r>
            <a:r>
              <a:rPr lang="en-US" sz="2000" b="1" dirty="0">
                <a:cs typeface="Times New Roman" panose="02020603050405020304" pitchFamily="18" charset="0"/>
              </a:rPr>
              <a:t> </a:t>
            </a:r>
          </a:p>
          <a:p>
            <a:pPr algn="just"/>
            <a:r>
              <a:rPr lang="en-US" sz="2000" b="1" dirty="0">
                <a:cs typeface="Times New Roman" panose="02020603050405020304" pitchFamily="18" charset="0"/>
              </a:rPr>
              <a:t>Ada 2 </a:t>
            </a:r>
            <a:r>
              <a:rPr lang="en-US" sz="2000" b="1" dirty="0" err="1">
                <a:cs typeface="Times New Roman" panose="02020603050405020304" pitchFamily="18" charset="0"/>
              </a:rPr>
              <a:t>jenis</a:t>
            </a:r>
            <a:r>
              <a:rPr lang="en-US" sz="2000" b="1" dirty="0">
                <a:cs typeface="Times New Roman" panose="02020603050405020304" pitchFamily="18" charset="0"/>
              </a:rPr>
              <a:t> :</a:t>
            </a:r>
            <a:endParaRPr lang="en-ID" sz="2000" dirty="0">
              <a:cs typeface="Times New Roman" panose="02020603050405020304" pitchFamily="18" charset="0"/>
            </a:endParaRPr>
          </a:p>
          <a:p>
            <a:pPr algn="just"/>
            <a:endParaRPr lang="en-US" sz="2000" b="1" dirty="0">
              <a:cs typeface="Times New Roman" panose="02020603050405020304" pitchFamily="18" charset="0"/>
            </a:endParaRPr>
          </a:p>
          <a:p>
            <a:pPr algn="just"/>
            <a:r>
              <a:rPr lang="id-ID" sz="2000" b="1" dirty="0">
                <a:cs typeface="Times New Roman" panose="02020603050405020304" pitchFamily="18" charset="0"/>
              </a:rPr>
              <a:t>Sumber Kompetitif</a:t>
            </a:r>
            <a:endParaRPr lang="en-ID" sz="2000" b="1" dirty="0">
              <a:cs typeface="Times New Roman" panose="02020603050405020304" pitchFamily="18" charset="0"/>
            </a:endParaRPr>
          </a:p>
          <a:p>
            <a:pPr indent="344488" algn="just"/>
            <a:r>
              <a:rPr lang="id-ID" sz="2000" dirty="0">
                <a:cs typeface="Times New Roman" panose="02020603050405020304" pitchFamily="18" charset="0"/>
              </a:rPr>
              <a:t>Sumber lain untuk perekrutan meliputi asosiasi-asosiasi profesional dan perdagangan, publikasi perdagangan, dan para kompetitor. </a:t>
            </a:r>
            <a:endParaRPr lang="en-US" sz="2000" dirty="0">
              <a:cs typeface="Times New Roman" panose="02020603050405020304" pitchFamily="18" charset="0"/>
            </a:endParaRPr>
          </a:p>
          <a:p>
            <a:pPr algn="just"/>
            <a:r>
              <a:rPr lang="id-ID" sz="2000" b="1" dirty="0">
                <a:cs typeface="Times New Roman" panose="02020603050405020304" pitchFamily="18" charset="0"/>
              </a:rPr>
              <a:t>Sumber Media</a:t>
            </a:r>
            <a:endParaRPr lang="en-ID" sz="2000" dirty="0">
              <a:cs typeface="Times New Roman" panose="02020603050405020304" pitchFamily="18" charset="0"/>
            </a:endParaRPr>
          </a:p>
          <a:p>
            <a:pPr indent="344488" algn="just"/>
            <a:r>
              <a:rPr lang="id-ID" sz="2000" dirty="0">
                <a:cs typeface="Times New Roman" panose="02020603050405020304" pitchFamily="18" charset="0"/>
              </a:rPr>
              <a:t>Sumber media seperti surat kabar, majalah, televisi, radio, dan papan pengumuman telah digunakan secara luas. </a:t>
            </a:r>
            <a:endParaRPr lang="en-US" sz="2000" dirty="0">
              <a:ea typeface="Calibri" panose="020F0502020204030204" pitchFamily="34" charset="0"/>
              <a:cs typeface="Times New Roman" panose="02020603050405020304" pitchFamily="18" charset="0"/>
            </a:endParaRPr>
          </a:p>
          <a:p>
            <a:endParaRPr lang="en-ID" sz="2000" dirty="0"/>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E9220-89EE-4D41-98F0-47C6C19D4E5E}"/>
              </a:ext>
            </a:extLst>
          </p:cNvPr>
          <p:cNvSpPr/>
          <p:nvPr/>
        </p:nvSpPr>
        <p:spPr>
          <a:xfrm>
            <a:off x="2950047" y="269581"/>
            <a:ext cx="6291906" cy="834524"/>
          </a:xfrm>
          <a:prstGeom prst="rect">
            <a:avLst/>
          </a:prstGeom>
        </p:spPr>
        <p:txBody>
          <a:bodyPr wrap="square">
            <a:spAutoFit/>
          </a:bodyPr>
          <a:lstStyle/>
          <a:p>
            <a:pPr algn="ctr">
              <a:lnSpc>
                <a:spcPct val="150000"/>
              </a:lnSpc>
              <a:spcAft>
                <a:spcPts val="0"/>
              </a:spcAft>
            </a:pPr>
            <a:r>
              <a:rPr lang="id-ID" sz="3600" b="1" dirty="0">
                <a:ea typeface="Calibri" panose="020F0502020204030204" pitchFamily="34" charset="0"/>
                <a:cs typeface="Times New Roman" panose="02020603050405020304" pitchFamily="18" charset="0"/>
              </a:rPr>
              <a:t>Evaluasi Perekrutan</a:t>
            </a:r>
            <a:endParaRPr lang="en-ID" sz="2400" dirty="0">
              <a:ea typeface="Calibri" panose="020F050202020403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id="{250C0059-E354-4E06-98D1-00BE4A1CDB1E}"/>
              </a:ext>
            </a:extLst>
          </p:cNvPr>
          <p:cNvSpPr/>
          <p:nvPr/>
        </p:nvSpPr>
        <p:spPr>
          <a:xfrm>
            <a:off x="863552" y="1232298"/>
            <a:ext cx="10464895" cy="1938992"/>
          </a:xfrm>
          <a:prstGeom prst="rect">
            <a:avLst/>
          </a:prstGeom>
          <a:solidFill>
            <a:schemeClr val="accent5">
              <a:lumMod val="20000"/>
              <a:lumOff val="80000"/>
            </a:schemeClr>
          </a:solidFill>
        </p:spPr>
        <p:txBody>
          <a:bodyPr wrap="square">
            <a:spAutoFit/>
          </a:bodyPr>
          <a:lstStyle/>
          <a:p>
            <a:pPr algn="just">
              <a:lnSpc>
                <a:spcPct val="150000"/>
              </a:lnSpc>
              <a:spcAft>
                <a:spcPts val="0"/>
              </a:spcAft>
            </a:pPr>
            <a:r>
              <a:rPr lang="id-ID" sz="2000" b="1" dirty="0">
                <a:ea typeface="Calibri" panose="020F0502020204030204" pitchFamily="34" charset="0"/>
                <a:cs typeface="Times New Roman" panose="02020603050405020304" pitchFamily="18" charset="0"/>
              </a:rPr>
              <a:t>Evaluasi Perekrutan</a:t>
            </a:r>
            <a:endParaRPr lang="en-ID" sz="2000" dirty="0">
              <a:ea typeface="Calibri" panose="020F0502020204030204" pitchFamily="34" charset="0"/>
              <a:cs typeface="Times New Roman" panose="02020603050405020304" pitchFamily="18" charset="0"/>
            </a:endParaRPr>
          </a:p>
          <a:p>
            <a:pPr algn="just">
              <a:lnSpc>
                <a:spcPct val="150000"/>
              </a:lnSpc>
              <a:spcAft>
                <a:spcPts val="0"/>
              </a:spcAft>
            </a:pPr>
            <a:r>
              <a:rPr lang="en-US" sz="2000" dirty="0">
                <a:ea typeface="Calibri" panose="020F0502020204030204" pitchFamily="34" charset="0"/>
                <a:cs typeface="Times New Roman" panose="02020603050405020304" pitchFamily="18" charset="0"/>
              </a:rPr>
              <a:t>Ada 3 </a:t>
            </a:r>
            <a:r>
              <a:rPr lang="en-US" sz="2000" dirty="0" err="1">
                <a:ea typeface="Calibri" panose="020F0502020204030204" pitchFamily="34" charset="0"/>
                <a:cs typeface="Times New Roman" panose="02020603050405020304" pitchFamily="18" charset="0"/>
              </a:rPr>
              <a:t>Pengevaluasian</a:t>
            </a:r>
            <a:r>
              <a:rPr lang="en-US" sz="2000" dirty="0">
                <a:ea typeface="Calibri" panose="020F0502020204030204" pitchFamily="34" charset="0"/>
                <a:cs typeface="Times New Roman" panose="02020603050405020304" pitchFamily="18" charset="0"/>
              </a:rPr>
              <a:t> </a:t>
            </a:r>
            <a:r>
              <a:rPr lang="en-US" sz="2000" dirty="0" err="1">
                <a:ea typeface="Calibri" panose="020F0502020204030204" pitchFamily="34" charset="0"/>
                <a:cs typeface="Times New Roman" panose="02020603050405020304" pitchFamily="18" charset="0"/>
              </a:rPr>
              <a:t>Perekrutan</a:t>
            </a:r>
            <a:r>
              <a:rPr lang="en-US" sz="2000" dirty="0">
                <a:ea typeface="Calibri" panose="020F0502020204030204" pitchFamily="34" charset="0"/>
                <a:cs typeface="Times New Roman" panose="02020603050405020304" pitchFamily="18" charset="0"/>
              </a:rPr>
              <a:t> :</a:t>
            </a:r>
          </a:p>
          <a:p>
            <a:pPr algn="just"/>
            <a:r>
              <a:rPr lang="id-ID" sz="2000" b="1" dirty="0">
                <a:cs typeface="Times New Roman" panose="02020603050405020304" pitchFamily="18" charset="0"/>
              </a:rPr>
              <a:t>Mengevaluasi Biaya dan Manfaat Perekrutan</a:t>
            </a:r>
            <a:endParaRPr lang="en-ID" sz="2000" dirty="0">
              <a:cs typeface="Times New Roman" panose="02020603050405020304" pitchFamily="18" charset="0"/>
            </a:endParaRPr>
          </a:p>
          <a:p>
            <a:pPr algn="just"/>
            <a:r>
              <a:rPr lang="id-ID" sz="2000" b="1" dirty="0">
                <a:cs typeface="Times New Roman" panose="02020603050405020304" pitchFamily="18" charset="0"/>
              </a:rPr>
              <a:t>Mengevaluasi Waktu yang Diperlukan untuk Mengisi Lowongan</a:t>
            </a:r>
            <a:endParaRPr lang="en-ID" sz="2000" dirty="0">
              <a:cs typeface="Times New Roman" panose="02020603050405020304" pitchFamily="18" charset="0"/>
            </a:endParaRPr>
          </a:p>
          <a:p>
            <a:pPr algn="just"/>
            <a:r>
              <a:rPr lang="id-ID" sz="2000" b="1" dirty="0">
                <a:cs typeface="Times New Roman" panose="02020603050405020304" pitchFamily="18" charset="0"/>
              </a:rPr>
              <a:t>Mengevaluasi Kuantitas dan Kualitas Perekrutan</a:t>
            </a:r>
            <a:endParaRPr lang="en-ID" sz="2000" dirty="0">
              <a:cs typeface="Times New Roman" panose="02020603050405020304" pitchFamily="18" charset="0"/>
            </a:endParaRPr>
          </a:p>
        </p:txBody>
      </p:sp>
      <p:sp>
        <p:nvSpPr>
          <p:cNvPr id="37" name="Rectangle 36">
            <a:extLst>
              <a:ext uri="{FF2B5EF4-FFF2-40B4-BE49-F238E27FC236}">
                <a16:creationId xmlns:a16="http://schemas.microsoft.com/office/drawing/2014/main" id="{0E8ECCD7-0860-4844-A496-702D07831AD1}"/>
              </a:ext>
            </a:extLst>
          </p:cNvPr>
          <p:cNvSpPr/>
          <p:nvPr/>
        </p:nvSpPr>
        <p:spPr>
          <a:xfrm>
            <a:off x="863552" y="3429000"/>
            <a:ext cx="10464895" cy="2554545"/>
          </a:xfrm>
          <a:prstGeom prst="rect">
            <a:avLst/>
          </a:prstGeom>
          <a:solidFill>
            <a:schemeClr val="accent5">
              <a:lumMod val="40000"/>
              <a:lumOff val="60000"/>
            </a:schemeClr>
          </a:solidFill>
        </p:spPr>
        <p:txBody>
          <a:bodyPr wrap="square">
            <a:spAutoFit/>
          </a:bodyPr>
          <a:lstStyle/>
          <a:p>
            <a:pPr algn="just"/>
            <a:r>
              <a:rPr lang="id-ID" sz="2000" b="1" dirty="0">
                <a:cs typeface="Times New Roman" panose="02020603050405020304" pitchFamily="18" charset="0"/>
              </a:rPr>
              <a:t>Meningkatkan Efektivitas Perekrutan</a:t>
            </a:r>
            <a:endParaRPr lang="en-ID" sz="2000" dirty="0">
              <a:cs typeface="Times New Roman" panose="02020603050405020304" pitchFamily="18" charset="0"/>
            </a:endParaRPr>
          </a:p>
          <a:p>
            <a:pPr algn="just"/>
            <a:r>
              <a:rPr lang="id-ID" sz="2000" b="1" dirty="0">
                <a:cs typeface="Times New Roman" panose="02020603050405020304" pitchFamily="18" charset="0"/>
              </a:rPr>
              <a:t>	</a:t>
            </a:r>
            <a:r>
              <a:rPr lang="en-US" sz="2000" dirty="0" err="1">
                <a:cs typeface="Times New Roman" panose="02020603050405020304" pitchFamily="18" charset="0"/>
              </a:rPr>
              <a:t>Aktivitas-aktivitas</a:t>
            </a:r>
            <a:r>
              <a:rPr lang="en-US" sz="2000" dirty="0">
                <a:cs typeface="Times New Roman" panose="02020603050405020304" pitchFamily="18" charset="0"/>
              </a:rPr>
              <a:t> yang </a:t>
            </a:r>
            <a:r>
              <a:rPr lang="en-US" sz="2000" dirty="0" err="1">
                <a:cs typeface="Times New Roman" panose="02020603050405020304" pitchFamily="18" charset="0"/>
              </a:rPr>
              <a:t>bermanfaat</a:t>
            </a:r>
            <a:r>
              <a:rPr lang="en-US" sz="2000" dirty="0">
                <a:cs typeface="Times New Roman" panose="02020603050405020304" pitchFamily="18" charset="0"/>
              </a:rPr>
              <a:t> </a:t>
            </a:r>
            <a:r>
              <a:rPr lang="en-US" sz="2000" dirty="0" err="1">
                <a:cs typeface="Times New Roman" panose="02020603050405020304" pitchFamily="18" charset="0"/>
              </a:rPr>
              <a:t>lainnya</a:t>
            </a:r>
            <a:r>
              <a:rPr lang="en-US" sz="2000" dirty="0">
                <a:cs typeface="Times New Roman" panose="02020603050405020304" pitchFamily="18" charset="0"/>
              </a:rPr>
              <a:t> </a:t>
            </a:r>
            <a:r>
              <a:rPr lang="en-US" sz="2000" dirty="0" err="1">
                <a:cs typeface="Times New Roman" panose="02020603050405020304" pitchFamily="18" charset="0"/>
              </a:rPr>
              <a:t>seperti</a:t>
            </a:r>
            <a:r>
              <a:rPr lang="en-US" sz="2000" dirty="0">
                <a:cs typeface="Times New Roman" panose="02020603050405020304" pitchFamily="18" charset="0"/>
              </a:rPr>
              <a:t>:</a:t>
            </a:r>
            <a:endParaRPr lang="en-ID" sz="2000" dirty="0">
              <a:cs typeface="Times New Roman" panose="02020603050405020304" pitchFamily="18" charset="0"/>
            </a:endParaRPr>
          </a:p>
          <a:p>
            <a:pPr marL="285750" lvl="0" indent="-285750" algn="just">
              <a:buFont typeface="Arial" panose="020B0604020202020204" pitchFamily="34" charset="0"/>
              <a:buChar char="•"/>
            </a:pPr>
            <a:r>
              <a:rPr lang="en-US" sz="2000" dirty="0" err="1">
                <a:cs typeface="Times New Roman" panose="02020603050405020304" pitchFamily="18" charset="0"/>
              </a:rPr>
              <a:t>Sistem-sistem</a:t>
            </a:r>
            <a:r>
              <a:rPr lang="en-US" sz="2000" dirty="0">
                <a:cs typeface="Times New Roman" panose="02020603050405020304" pitchFamily="18" charset="0"/>
              </a:rPr>
              <a:t> </a:t>
            </a:r>
            <a:r>
              <a:rPr lang="en-US" sz="2000" dirty="0" err="1">
                <a:cs typeface="Times New Roman" panose="02020603050405020304" pitchFamily="18" charset="0"/>
              </a:rPr>
              <a:t>pelacakan</a:t>
            </a:r>
            <a:r>
              <a:rPr lang="en-US" sz="2000" dirty="0">
                <a:cs typeface="Times New Roman" panose="02020603050405020304" pitchFamily="18" charset="0"/>
              </a:rPr>
              <a:t> </a:t>
            </a:r>
            <a:r>
              <a:rPr lang="en-US" sz="2000" dirty="0" err="1">
                <a:cs typeface="Times New Roman" panose="02020603050405020304" pitchFamily="18" charset="0"/>
              </a:rPr>
              <a:t>pelamar</a:t>
            </a:r>
            <a:r>
              <a:rPr lang="en-US" sz="2000" dirty="0">
                <a:cs typeface="Times New Roman" panose="02020603050405020304" pitchFamily="18" charset="0"/>
              </a:rPr>
              <a:t> </a:t>
            </a:r>
            <a:r>
              <a:rPr lang="en-US" sz="2000" dirty="0" err="1">
                <a:cs typeface="Times New Roman" panose="02020603050405020304" pitchFamily="18" charset="0"/>
              </a:rPr>
              <a:t>untuk</a:t>
            </a:r>
            <a:r>
              <a:rPr lang="en-US" sz="2000" dirty="0">
                <a:cs typeface="Times New Roman" panose="02020603050405020304" pitchFamily="18" charset="0"/>
              </a:rPr>
              <a:t> </a:t>
            </a:r>
            <a:r>
              <a:rPr lang="en-US" sz="2000" dirty="0" err="1">
                <a:cs typeface="Times New Roman" panose="02020603050405020304" pitchFamily="18" charset="0"/>
              </a:rPr>
              <a:t>mengumpulkan</a:t>
            </a:r>
            <a:r>
              <a:rPr lang="en-US" sz="2000" dirty="0">
                <a:cs typeface="Times New Roman" panose="02020603050405020304" pitchFamily="18" charset="0"/>
              </a:rPr>
              <a:t> data para </a:t>
            </a:r>
            <a:r>
              <a:rPr lang="en-US" sz="2000" dirty="0" err="1">
                <a:cs typeface="Times New Roman" panose="02020603050405020304" pitchFamily="18" charset="0"/>
              </a:rPr>
              <a:t>pelamar</a:t>
            </a:r>
            <a:r>
              <a:rPr lang="en-US" sz="2000" dirty="0">
                <a:cs typeface="Times New Roman" panose="02020603050405020304" pitchFamily="18" charset="0"/>
              </a:rPr>
              <a:t> dan </a:t>
            </a:r>
            <a:r>
              <a:rPr lang="en-US" sz="2000" dirty="0" err="1">
                <a:cs typeface="Times New Roman" panose="02020603050405020304" pitchFamily="18" charset="0"/>
              </a:rPr>
              <a:t>menyediakan</a:t>
            </a:r>
            <a:r>
              <a:rPr lang="en-US" sz="2000" dirty="0">
                <a:cs typeface="Times New Roman" panose="02020603050405020304" pitchFamily="18" charset="0"/>
              </a:rPr>
              <a:t> </a:t>
            </a:r>
            <a:r>
              <a:rPr lang="en-US" sz="2000" dirty="0" err="1">
                <a:cs typeface="Times New Roman" panose="02020603050405020304" pitchFamily="18" charset="0"/>
              </a:rPr>
              <a:t>berbagai</a:t>
            </a:r>
            <a:r>
              <a:rPr lang="en-US" sz="2000" dirty="0">
                <a:cs typeface="Times New Roman" panose="02020603050405020304" pitchFamily="18" charset="0"/>
              </a:rPr>
              <a:t> </a:t>
            </a:r>
            <a:r>
              <a:rPr lang="en-US" sz="2000" dirty="0" err="1">
                <a:cs typeface="Times New Roman" panose="02020603050405020304" pitchFamily="18" charset="0"/>
              </a:rPr>
              <a:t>analisis</a:t>
            </a:r>
            <a:r>
              <a:rPr lang="en-US" sz="2000" dirty="0">
                <a:cs typeface="Times New Roman" panose="02020603050405020304" pitchFamily="18" charset="0"/>
              </a:rPr>
              <a:t>.</a:t>
            </a:r>
            <a:endParaRPr lang="en-ID" sz="2000" dirty="0">
              <a:cs typeface="Times New Roman" panose="02020603050405020304" pitchFamily="18" charset="0"/>
            </a:endParaRPr>
          </a:p>
          <a:p>
            <a:pPr marL="285750" lvl="0" indent="-285750" algn="just">
              <a:buFont typeface="Arial" panose="020B0604020202020204" pitchFamily="34" charset="0"/>
              <a:buChar char="•"/>
            </a:pPr>
            <a:r>
              <a:rPr lang="en-US" sz="2000" dirty="0" err="1">
                <a:cs typeface="Times New Roman" panose="02020603050405020304" pitchFamily="18" charset="0"/>
              </a:rPr>
              <a:t>Peninjauan</a:t>
            </a:r>
            <a:r>
              <a:rPr lang="en-US" sz="2000" dirty="0">
                <a:cs typeface="Times New Roman" panose="02020603050405020304" pitchFamily="18" charset="0"/>
              </a:rPr>
              <a:t> </a:t>
            </a:r>
            <a:r>
              <a:rPr lang="en-US" sz="2000" dirty="0" err="1">
                <a:cs typeface="Times New Roman" panose="02020603050405020304" pitchFamily="18" charset="0"/>
              </a:rPr>
              <a:t>pekerjaan</a:t>
            </a:r>
            <a:r>
              <a:rPr lang="en-US" sz="2000" dirty="0">
                <a:cs typeface="Times New Roman" panose="02020603050405020304" pitchFamily="18" charset="0"/>
              </a:rPr>
              <a:t> yang </a:t>
            </a:r>
            <a:r>
              <a:rPr lang="en-US" sz="2000" dirty="0" err="1">
                <a:cs typeface="Times New Roman" panose="02020603050405020304" pitchFamily="18" charset="0"/>
              </a:rPr>
              <a:t>realistis</a:t>
            </a:r>
            <a:r>
              <a:rPr lang="en-US" sz="2000" dirty="0">
                <a:cs typeface="Times New Roman" panose="02020603050405020304" pitchFamily="18" charset="0"/>
              </a:rPr>
              <a:t> yang </a:t>
            </a:r>
            <a:r>
              <a:rPr lang="en-US" sz="2000" dirty="0" err="1">
                <a:cs typeface="Times New Roman" panose="02020603050405020304" pitchFamily="18" charset="0"/>
              </a:rPr>
              <a:t>memberikan</a:t>
            </a:r>
            <a:r>
              <a:rPr lang="en-US" sz="2000" dirty="0">
                <a:cs typeface="Times New Roman" panose="02020603050405020304" pitchFamily="18" charset="0"/>
              </a:rPr>
              <a:t> </a:t>
            </a:r>
            <a:r>
              <a:rPr lang="en-US" sz="2000" dirty="0" err="1">
                <a:cs typeface="Times New Roman" panose="02020603050405020304" pitchFamily="18" charset="0"/>
              </a:rPr>
              <a:t>kandidat</a:t>
            </a:r>
            <a:r>
              <a:rPr lang="en-US" sz="2000" dirty="0">
                <a:cs typeface="Times New Roman" panose="02020603050405020304" pitchFamily="18" charset="0"/>
              </a:rPr>
              <a:t> detail-detail yang </a:t>
            </a:r>
            <a:r>
              <a:rPr lang="en-US" sz="2000" dirty="0" err="1">
                <a:cs typeface="Times New Roman" panose="02020603050405020304" pitchFamily="18" charset="0"/>
              </a:rPr>
              <a:t>akurat</a:t>
            </a:r>
            <a:r>
              <a:rPr lang="en-US" sz="2000" dirty="0">
                <a:cs typeface="Times New Roman" panose="02020603050405020304" pitchFamily="18" charset="0"/>
              </a:rPr>
              <a:t> </a:t>
            </a:r>
            <a:r>
              <a:rPr lang="en-US" sz="2000" dirty="0" err="1">
                <a:cs typeface="Times New Roman" panose="02020603050405020304" pitchFamily="18" charset="0"/>
              </a:rPr>
              <a:t>mengenai</a:t>
            </a:r>
            <a:r>
              <a:rPr lang="en-US" sz="2000" dirty="0">
                <a:cs typeface="Times New Roman" panose="02020603050405020304" pitchFamily="18" charset="0"/>
              </a:rPr>
              <a:t> </a:t>
            </a:r>
            <a:r>
              <a:rPr lang="en-US" sz="2000" dirty="0" err="1">
                <a:cs typeface="Times New Roman" panose="02020603050405020304" pitchFamily="18" charset="0"/>
              </a:rPr>
              <a:t>organisasi</a:t>
            </a:r>
            <a:r>
              <a:rPr lang="en-US" sz="2000" dirty="0">
                <a:cs typeface="Times New Roman" panose="02020603050405020304" pitchFamily="18" charset="0"/>
              </a:rPr>
              <a:t> dan </a:t>
            </a:r>
            <a:r>
              <a:rPr lang="en-US" sz="2000" dirty="0" err="1">
                <a:cs typeface="Times New Roman" panose="02020603050405020304" pitchFamily="18" charset="0"/>
              </a:rPr>
              <a:t>pekerjaan</a:t>
            </a:r>
            <a:r>
              <a:rPr lang="en-US" sz="2000" dirty="0">
                <a:cs typeface="Times New Roman" panose="02020603050405020304" pitchFamily="18" charset="0"/>
              </a:rPr>
              <a:t>.</a:t>
            </a:r>
            <a:endParaRPr lang="en-ID" sz="2000" dirty="0">
              <a:cs typeface="Times New Roman" panose="02020603050405020304" pitchFamily="18" charset="0"/>
            </a:endParaRPr>
          </a:p>
          <a:p>
            <a:pPr marL="285750" lvl="0" indent="-285750" algn="just">
              <a:buFont typeface="Arial" panose="020B0604020202020204" pitchFamily="34" charset="0"/>
              <a:buChar char="•"/>
            </a:pPr>
            <a:r>
              <a:rPr lang="en-US" sz="2000" dirty="0">
                <a:cs typeface="Times New Roman" panose="02020603050405020304" pitchFamily="18" charset="0"/>
              </a:rPr>
              <a:t>Proses </a:t>
            </a:r>
            <a:r>
              <a:rPr lang="en-US" sz="2000" dirty="0" err="1">
                <a:cs typeface="Times New Roman" panose="02020603050405020304" pitchFamily="18" charset="0"/>
              </a:rPr>
              <a:t>perekrutan</a:t>
            </a:r>
            <a:r>
              <a:rPr lang="en-US" sz="2000" dirty="0">
                <a:cs typeface="Times New Roman" panose="02020603050405020304" pitchFamily="18" charset="0"/>
              </a:rPr>
              <a:t> yang </a:t>
            </a:r>
            <a:r>
              <a:rPr lang="en-US" sz="2000" dirty="0" err="1">
                <a:cs typeface="Times New Roman" panose="02020603050405020304" pitchFamily="18" charset="0"/>
              </a:rPr>
              <a:t>responsif</a:t>
            </a:r>
            <a:r>
              <a:rPr lang="en-US" sz="2000" dirty="0">
                <a:cs typeface="Times New Roman" panose="02020603050405020304" pitchFamily="18" charset="0"/>
              </a:rPr>
              <a:t> </a:t>
            </a:r>
            <a:r>
              <a:rPr lang="en-US" sz="2000" dirty="0" err="1">
                <a:cs typeface="Times New Roman" panose="02020603050405020304" pitchFamily="18" charset="0"/>
              </a:rPr>
              <a:t>dimana</a:t>
            </a:r>
            <a:r>
              <a:rPr lang="en-US" sz="2000" dirty="0">
                <a:cs typeface="Times New Roman" panose="02020603050405020304" pitchFamily="18" charset="0"/>
              </a:rPr>
              <a:t> para </a:t>
            </a:r>
            <a:r>
              <a:rPr lang="en-US" sz="2000" dirty="0" err="1">
                <a:cs typeface="Times New Roman" panose="02020603050405020304" pitchFamily="18" charset="0"/>
              </a:rPr>
              <a:t>pelamar</a:t>
            </a:r>
            <a:r>
              <a:rPr lang="en-US" sz="2000" dirty="0">
                <a:cs typeface="Times New Roman" panose="02020603050405020304" pitchFamily="18" charset="0"/>
              </a:rPr>
              <a:t> </a:t>
            </a:r>
            <a:r>
              <a:rPr lang="en-US" sz="2000" dirty="0" err="1">
                <a:cs typeface="Times New Roman" panose="02020603050405020304" pitchFamily="18" charset="0"/>
              </a:rPr>
              <a:t>mendapatkan</a:t>
            </a:r>
            <a:r>
              <a:rPr lang="en-US" sz="2000" dirty="0">
                <a:cs typeface="Times New Roman" panose="02020603050405020304" pitchFamily="18" charset="0"/>
              </a:rPr>
              <a:t> </a:t>
            </a:r>
            <a:r>
              <a:rPr lang="en-US" sz="2000" dirty="0" err="1">
                <a:cs typeface="Times New Roman" panose="02020603050405020304" pitchFamily="18" charset="0"/>
              </a:rPr>
              <a:t>respon</a:t>
            </a:r>
            <a:r>
              <a:rPr lang="en-US" sz="2000" dirty="0">
                <a:cs typeface="Times New Roman" panose="02020603050405020304" pitchFamily="18" charset="0"/>
              </a:rPr>
              <a:t> yang </a:t>
            </a:r>
            <a:r>
              <a:rPr lang="en-US" sz="2000" dirty="0" err="1">
                <a:cs typeface="Times New Roman" panose="02020603050405020304" pitchFamily="18" charset="0"/>
              </a:rPr>
              <a:t>tepat</a:t>
            </a:r>
            <a:r>
              <a:rPr lang="en-US" sz="2000" dirty="0">
                <a:cs typeface="Times New Roman" panose="02020603050405020304" pitchFamily="18" charset="0"/>
              </a:rPr>
              <a:t> </a:t>
            </a:r>
            <a:r>
              <a:rPr lang="en-US" sz="2000" dirty="0" err="1">
                <a:cs typeface="Times New Roman" panose="02020603050405020304" pitchFamily="18" charset="0"/>
              </a:rPr>
              <a:t>waktu</a:t>
            </a:r>
            <a:r>
              <a:rPr lang="en-US" sz="2000" dirty="0">
                <a:cs typeface="Times New Roman" panose="02020603050405020304" pitchFamily="18" charset="0"/>
              </a:rPr>
              <a:t>, </a:t>
            </a:r>
            <a:r>
              <a:rPr lang="en-US" sz="2000" dirty="0" err="1">
                <a:cs typeface="Times New Roman" panose="02020603050405020304" pitchFamily="18" charset="0"/>
              </a:rPr>
              <a:t>mendapatkan</a:t>
            </a:r>
            <a:r>
              <a:rPr lang="en-US" sz="2000" dirty="0">
                <a:cs typeface="Times New Roman" panose="02020603050405020304" pitchFamily="18" charset="0"/>
              </a:rPr>
              <a:t> </a:t>
            </a:r>
            <a:r>
              <a:rPr lang="en-US" sz="2000" dirty="0" err="1">
                <a:cs typeface="Times New Roman" panose="02020603050405020304" pitchFamily="18" charset="0"/>
              </a:rPr>
              <a:t>umpan</a:t>
            </a:r>
            <a:r>
              <a:rPr lang="en-US" sz="2000" dirty="0">
                <a:cs typeface="Times New Roman" panose="02020603050405020304" pitchFamily="18" charset="0"/>
              </a:rPr>
              <a:t> </a:t>
            </a:r>
            <a:r>
              <a:rPr lang="en-US" sz="2000" dirty="0" err="1">
                <a:cs typeface="Times New Roman" panose="02020603050405020304" pitchFamily="18" charset="0"/>
              </a:rPr>
              <a:t>balik</a:t>
            </a:r>
            <a:r>
              <a:rPr lang="en-US" sz="2000" dirty="0">
                <a:cs typeface="Times New Roman" panose="02020603050405020304" pitchFamily="18" charset="0"/>
              </a:rPr>
              <a:t> pada proses </a:t>
            </a:r>
            <a:r>
              <a:rPr lang="en-US" sz="2000" dirty="0" err="1">
                <a:cs typeface="Times New Roman" panose="02020603050405020304" pitchFamily="18" charset="0"/>
              </a:rPr>
              <a:t>sesuai</a:t>
            </a:r>
            <a:r>
              <a:rPr lang="en-US" sz="2000" dirty="0">
                <a:cs typeface="Times New Roman" panose="02020603050405020304" pitchFamily="18" charset="0"/>
              </a:rPr>
              <a:t> </a:t>
            </a:r>
            <a:r>
              <a:rPr lang="en-US" sz="2000" dirty="0" err="1">
                <a:cs typeface="Times New Roman" panose="02020603050405020304" pitchFamily="18" charset="0"/>
              </a:rPr>
              <a:t>janji</a:t>
            </a:r>
            <a:r>
              <a:rPr lang="en-US" sz="2000" dirty="0">
                <a:cs typeface="Times New Roman" panose="02020603050405020304" pitchFamily="18" charset="0"/>
              </a:rPr>
              <a:t>, dan </a:t>
            </a:r>
            <a:r>
              <a:rPr lang="en-US" sz="2000" dirty="0" err="1">
                <a:cs typeface="Times New Roman" panose="02020603050405020304" pitchFamily="18" charset="0"/>
              </a:rPr>
              <a:t>diperlakukan</a:t>
            </a:r>
            <a:r>
              <a:rPr lang="en-US" sz="2000" dirty="0">
                <a:cs typeface="Times New Roman" panose="02020603050405020304" pitchFamily="18" charset="0"/>
              </a:rPr>
              <a:t> </a:t>
            </a:r>
            <a:r>
              <a:rPr lang="en-US" sz="2000" dirty="0" err="1">
                <a:cs typeface="Times New Roman" panose="02020603050405020304" pitchFamily="18" charset="0"/>
              </a:rPr>
              <a:t>dengan</a:t>
            </a:r>
            <a:r>
              <a:rPr lang="en-US" sz="2000" dirty="0">
                <a:cs typeface="Times New Roman" panose="02020603050405020304" pitchFamily="18" charset="0"/>
              </a:rPr>
              <a:t> </a:t>
            </a:r>
            <a:r>
              <a:rPr lang="en-US" sz="2000" dirty="0" err="1">
                <a:cs typeface="Times New Roman" panose="02020603050405020304" pitchFamily="18" charset="0"/>
              </a:rPr>
              <a:t>perhatian</a:t>
            </a:r>
            <a:r>
              <a:rPr lang="en-US" sz="2000" dirty="0">
                <a:cs typeface="Times New Roman" panose="02020603050405020304" pitchFamily="18" charset="0"/>
              </a:rPr>
              <a:t>.</a:t>
            </a:r>
            <a:r>
              <a:rPr lang="en-US" sz="2000" dirty="0">
                <a:ea typeface="Calibri" panose="020F0502020204030204" pitchFamily="34" charset="0"/>
                <a:cs typeface="Times New Roman" panose="02020603050405020304" pitchFamily="18" charset="0"/>
              </a:rPr>
              <a:t>	</a:t>
            </a:r>
            <a:endParaRPr lang="en-ID" sz="2000" dirty="0">
              <a:effectLst/>
              <a:ea typeface="Calibri" panose="020F0502020204030204" pitchFamily="34" charset="0"/>
              <a:cs typeface="Times New Roman" panose="02020603050405020304" pitchFamily="18" charset="0"/>
            </a:endParaRPr>
          </a:p>
        </p:txBody>
      </p:sp>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t="7813" b="7813"/>
          <a:stretch>
            <a:fillRect/>
          </a:stretch>
        </p:blipFill>
        <p:spPr>
          <a:xfrm>
            <a:off x="0" y="0"/>
            <a:ext cx="12192000" cy="6858000"/>
          </a:xfrm>
        </p:spPr>
      </p:pic>
      <p:sp>
        <p:nvSpPr>
          <p:cNvPr id="15" name="Rectangle 14">
            <a:extLst>
              <a:ext uri="{FF2B5EF4-FFF2-40B4-BE49-F238E27FC236}">
                <a16:creationId xmlns:a16="http://schemas.microsoft.com/office/drawing/2014/main" id="{D9CC3852-6E1E-4965-B01B-4AD2106606AA}"/>
              </a:ext>
            </a:extLst>
          </p:cNvPr>
          <p:cNvSpPr/>
          <p:nvPr/>
        </p:nvSpPr>
        <p:spPr>
          <a:xfrm>
            <a:off x="0" y="0"/>
            <a:ext cx="12192000" cy="6858000"/>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786577B9-B939-4ADD-81E1-0F2E3885965F}"/>
              </a:ext>
            </a:extLst>
          </p:cNvPr>
          <p:cNvSpPr txBox="1"/>
          <p:nvPr/>
        </p:nvSpPr>
        <p:spPr>
          <a:xfrm>
            <a:off x="2337313" y="2705725"/>
            <a:ext cx="7517379" cy="1446550"/>
          </a:xfrm>
          <a:prstGeom prst="rect">
            <a:avLst/>
          </a:prstGeom>
          <a:noFill/>
        </p:spPr>
        <p:txBody>
          <a:bodyPr wrap="none" rtlCol="0">
            <a:spAutoFit/>
          </a:bodyPr>
          <a:lstStyle/>
          <a:p>
            <a:pPr algn="ctr"/>
            <a:r>
              <a:rPr lang="id-ID" sz="8800" dirty="0">
                <a:solidFill>
                  <a:schemeClr val="bg1"/>
                </a:solidFill>
                <a:latin typeface="Aharoni" panose="02010803020104030203" pitchFamily="2" charset="-79"/>
                <a:cs typeface="Aharoni" panose="02010803020104030203" pitchFamily="2" charset="-79"/>
              </a:rPr>
              <a:t>Terima </a:t>
            </a:r>
            <a:r>
              <a:rPr lang="id-ID" sz="8800" dirty="0">
                <a:gradFill>
                  <a:gsLst>
                    <a:gs pos="0">
                      <a:schemeClr val="accent1"/>
                    </a:gs>
                    <a:gs pos="100000">
                      <a:schemeClr val="accent2"/>
                    </a:gs>
                  </a:gsLst>
                  <a:lin ang="2400000" scaled="0"/>
                </a:gradFill>
                <a:latin typeface="Aharoni" panose="02010803020104030203" pitchFamily="2" charset="-79"/>
                <a:cs typeface="Aharoni" panose="02010803020104030203" pitchFamily="2" charset="-79"/>
              </a:rPr>
              <a:t>Kasih</a:t>
            </a:r>
            <a:endParaRPr lang="en-US" sz="8800" dirty="0">
              <a:gradFill>
                <a:gsLst>
                  <a:gs pos="0">
                    <a:schemeClr val="accent1"/>
                  </a:gs>
                  <a:gs pos="100000">
                    <a:schemeClr val="accent2"/>
                  </a:gs>
                </a:gsLst>
                <a:lin ang="2400000" scaled="0"/>
              </a:gradFill>
              <a:latin typeface="Aharoni" panose="02010803020104030203" pitchFamily="2" charset="-79"/>
              <a:cs typeface="Aharoni" panose="02010803020104030203" pitchFamily="2" charset="-79"/>
            </a:endParaRPr>
          </a:p>
        </p:txBody>
      </p:sp>
      <p:grpSp>
        <p:nvGrpSpPr>
          <p:cNvPr id="17" name="Group 16">
            <a:extLst>
              <a:ext uri="{FF2B5EF4-FFF2-40B4-BE49-F238E27FC236}">
                <a16:creationId xmlns:a16="http://schemas.microsoft.com/office/drawing/2014/main" id="{37C63BB3-F4BC-4BF2-AE73-A3E12E18AED2}"/>
              </a:ext>
            </a:extLst>
          </p:cNvPr>
          <p:cNvGrpSpPr/>
          <p:nvPr/>
        </p:nvGrpSpPr>
        <p:grpSpPr>
          <a:xfrm>
            <a:off x="8077200" y="778933"/>
            <a:ext cx="3123876" cy="5130800"/>
            <a:chOff x="8077200" y="778933"/>
            <a:chExt cx="3123876" cy="5130800"/>
          </a:xfrm>
          <a:solidFill>
            <a:srgbClr val="92D050">
              <a:alpha val="96000"/>
            </a:srgbClr>
          </a:solidFill>
        </p:grpSpPr>
        <p:sp>
          <p:nvSpPr>
            <p:cNvPr id="19" name="Oval 18">
              <a:extLst>
                <a:ext uri="{FF2B5EF4-FFF2-40B4-BE49-F238E27FC236}">
                  <a16:creationId xmlns:a16="http://schemas.microsoft.com/office/drawing/2014/main" id="{187519E3-939F-443F-A2AD-75A9D2B39C76}"/>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D95B622-EAF6-40D3-B4A1-F6B704E2076D}"/>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DEAE2C-5E83-4E1D-9533-86A54F0C2AA1}"/>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212CF09B-6F44-4BFE-BD5A-259C25F18385}"/>
              </a:ext>
            </a:extLst>
          </p:cNvPr>
          <p:cNvGrpSpPr/>
          <p:nvPr/>
        </p:nvGrpSpPr>
        <p:grpSpPr>
          <a:xfrm>
            <a:off x="1492348" y="752626"/>
            <a:ext cx="3123876" cy="5130800"/>
            <a:chOff x="8077200" y="778933"/>
            <a:chExt cx="3123876" cy="5130800"/>
          </a:xfrm>
          <a:solidFill>
            <a:srgbClr val="92D050">
              <a:alpha val="96000"/>
            </a:srgbClr>
          </a:solidFill>
        </p:grpSpPr>
        <p:sp>
          <p:nvSpPr>
            <p:cNvPr id="23" name="Oval 22">
              <a:extLst>
                <a:ext uri="{FF2B5EF4-FFF2-40B4-BE49-F238E27FC236}">
                  <a16:creationId xmlns:a16="http://schemas.microsoft.com/office/drawing/2014/main" id="{788D09A6-6125-43B2-9A91-9CC0D3AFD975}"/>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91463BD-82C6-4A4F-9E47-CAF8362EB887}"/>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DCC61646-C44F-438F-BA34-310B2EB31BB5}"/>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
            <a:extLst>
              <a:ext uri="{FF2B5EF4-FFF2-40B4-BE49-F238E27FC236}">
                <a16:creationId xmlns:a16="http://schemas.microsoft.com/office/drawing/2014/main" id="{83BB0194-7243-4941-B752-1604A4FB71EB}"/>
              </a:ext>
            </a:extLst>
          </p:cNvPr>
          <p:cNvSpPr txBox="1">
            <a:spLocks noChangeArrowheads="1"/>
          </p:cNvSpPr>
          <p:nvPr/>
        </p:nvSpPr>
        <p:spPr bwMode="auto">
          <a:xfrm>
            <a:off x="7049729" y="4152275"/>
            <a:ext cx="5142271" cy="2677656"/>
          </a:xfrm>
          <a:prstGeom prst="rect">
            <a:avLst/>
          </a:prstGeom>
          <a:solidFill>
            <a:schemeClr val="tx1"/>
          </a:solidFill>
          <a:ln>
            <a:no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bg1"/>
                </a:solidFill>
                <a:latin typeface="+mn-lt"/>
                <a:ea typeface="Tahoma" pitchFamily="34" charset="0"/>
                <a:cs typeface="Tahoma" pitchFamily="34" charset="0"/>
                <a:hlinkClick r:id="rId3">
                  <a:extLst>
                    <a:ext uri="{A12FA001-AC4F-418D-AE19-62706E023703}">
                      <ahyp:hlinkClr xmlns:ahyp="http://schemas.microsoft.com/office/drawing/2018/hyperlinkcolor" val="tx"/>
                    </a:ext>
                  </a:extLst>
                </a:hlinkClick>
              </a:rPr>
              <a:t>www.bhayurhama.com</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p:txBody>
      </p:sp>
    </p:spTree>
    <p:extLst>
      <p:ext uri="{BB962C8B-B14F-4D97-AF65-F5344CB8AC3E}">
        <p14:creationId xmlns:p14="http://schemas.microsoft.com/office/powerpoint/2010/main" val="2436364806"/>
      </p:ext>
    </p:extLst>
  </p:cSld>
  <p:clrMapOvr>
    <a:masterClrMapping/>
  </p:clrMapOvr>
  <p:transition spd="slow">
    <p:wipe/>
  </p:transition>
</p:sld>
</file>

<file path=ppt/theme/theme1.xml><?xml version="1.0" encoding="utf-8"?>
<a:theme xmlns:a="http://schemas.openxmlformats.org/drawingml/2006/main" name="Office Theme">
  <a:themeElements>
    <a:clrScheme name="Custom 31">
      <a:dk1>
        <a:sysClr val="windowText" lastClr="000000"/>
      </a:dk1>
      <a:lt1>
        <a:sysClr val="window" lastClr="FFFFFF"/>
      </a:lt1>
      <a:dk2>
        <a:srgbClr val="44546A"/>
      </a:dk2>
      <a:lt2>
        <a:srgbClr val="E7E6E6"/>
      </a:lt2>
      <a:accent1>
        <a:srgbClr val="00CCFF"/>
      </a:accent1>
      <a:accent2>
        <a:srgbClr val="00B0F0"/>
      </a:accent2>
      <a:accent3>
        <a:srgbClr val="00CCFF"/>
      </a:accent3>
      <a:accent4>
        <a:srgbClr val="00B0F0"/>
      </a:accent4>
      <a:accent5>
        <a:srgbClr val="00CCFF"/>
      </a:accent5>
      <a:accent6>
        <a:srgbClr val="00B0F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TotalTime>
  <Words>1240</Words>
  <Application>Microsoft Office PowerPoint</Application>
  <PresentationFormat>Widescreen</PresentationFormat>
  <Paragraphs>133</Paragraphs>
  <Slides>13</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Aharoni</vt:lpstr>
      <vt:lpstr>Arial</vt:lpstr>
      <vt:lpstr>Arial Black</vt:lpstr>
      <vt:lpstr>Bahnschrift Condensed</vt:lpstr>
      <vt:lpstr>Calibri</vt:lpstr>
      <vt:lpstr>Calibri Light</vt:lpstr>
      <vt:lpstr>Leelawadee</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Rani Maranita</dc:creator>
  <cp:lastModifiedBy>bhayu</cp:lastModifiedBy>
  <cp:revision>68</cp:revision>
  <dcterms:created xsi:type="dcterms:W3CDTF">2018-12-02T06:07:05Z</dcterms:created>
  <dcterms:modified xsi:type="dcterms:W3CDTF">2020-09-28T15:16:45Z</dcterms:modified>
</cp:coreProperties>
</file>