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8" r:id="rId2"/>
    <p:sldId id="256" r:id="rId3"/>
    <p:sldId id="258" r:id="rId4"/>
    <p:sldId id="259" r:id="rId5"/>
    <p:sldId id="265" r:id="rId6"/>
    <p:sldId id="269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4DECE-29AC-5A42-AA3F-EC5B7F4FE50D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89057-4D2C-954C-AC26-9309661A9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2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286194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1286194" y="1096142"/>
            <a:ext cx="8783784" cy="4642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3200" b="1" smtClean="0"/>
              <a:t>NEGARA </a:t>
            </a:r>
            <a:r>
              <a:rPr lang="id-ID" sz="3200" b="1" dirty="0" smtClean="0"/>
              <a:t>DALAM </a:t>
            </a:r>
            <a:r>
              <a:rPr lang="id-ID" sz="3200" b="1" smtClean="0"/>
              <a:t>KERJASAMA </a:t>
            </a:r>
            <a:r>
              <a:rPr lang="id-ID" sz="3200" b="1" smtClean="0"/>
              <a:t>INTERNASIONAL</a:t>
            </a:r>
            <a:endParaRPr lang="id-ID" sz="3200" dirty="0" smtClean="0"/>
          </a:p>
          <a:p>
            <a:pPr marL="0" indent="0" algn="ctr">
              <a:buNone/>
            </a:pPr>
            <a:endParaRPr lang="ko-KR" altLang="en-US" sz="3200" dirty="0"/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630028" y="2656528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 txBox="1">
            <a:spLocks/>
          </p:cNvSpPr>
          <p:nvPr/>
        </p:nvSpPr>
        <p:spPr>
          <a:xfrm>
            <a:off x="755575" y="792230"/>
            <a:ext cx="8159825" cy="576064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3200" b="1" dirty="0" smtClean="0"/>
              <a:t>Negara sebagai salah satu bentuk organisasi</a:t>
            </a:r>
            <a:endParaRPr lang="id-ID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916459" y="3413686"/>
            <a:ext cx="270379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6459" y="1483049"/>
            <a:ext cx="83455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D</a:t>
            </a:r>
            <a:r>
              <a:rPr lang="id-ID" sz="2800" dirty="0" smtClean="0"/>
              <a:t>ikatakan </a:t>
            </a:r>
            <a:r>
              <a:rPr lang="id-ID" sz="2800" dirty="0"/>
              <a:t>bahwa organisasi adalah “setiap bentuk persekutuan antara dua orang atau lebih yang bekerja sama secara formal </a:t>
            </a:r>
            <a:r>
              <a:rPr lang="id-ID" sz="2800" dirty="0" smtClean="0"/>
              <a:t>terikat </a:t>
            </a:r>
            <a:r>
              <a:rPr lang="id-ID" sz="2800" dirty="0"/>
              <a:t>dalam rangka pencapaian tujuan yang </a:t>
            </a:r>
            <a:r>
              <a:rPr lang="id-ID" sz="2800" dirty="0" smtClean="0"/>
              <a:t>ditentukan</a:t>
            </a:r>
            <a:r>
              <a:rPr lang="en-US" sz="2800" dirty="0" smtClean="0"/>
              <a:t>.</a:t>
            </a:r>
            <a:r>
              <a:rPr lang="id-ID" sz="2800" dirty="0" smtClean="0"/>
              <a:t> </a:t>
            </a:r>
            <a:endParaRPr lang="id-ID" sz="28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1800675" y="3805440"/>
            <a:ext cx="7943400" cy="88582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</a:t>
            </a:r>
            <a:r>
              <a:rPr lang="id-ID" dirty="0" err="1" smtClean="0"/>
              <a:t>etiap</a:t>
            </a:r>
            <a:r>
              <a:rPr lang="id-ID" dirty="0" smtClean="0"/>
              <a:t> </a:t>
            </a:r>
            <a:r>
              <a:rPr lang="id-ID" dirty="0" err="1" smtClean="0"/>
              <a:t>hirarki</a:t>
            </a:r>
            <a:r>
              <a:rPr lang="id-ID" dirty="0" smtClean="0"/>
              <a:t> mempunyai wewenang, tugas dan tanggung jawabnya </a:t>
            </a:r>
            <a:r>
              <a:rPr lang="id-ID" dirty="0" smtClean="0"/>
              <a:t>masing</a:t>
            </a:r>
            <a:r>
              <a:rPr lang="id-ID" dirty="0"/>
              <a:t>-</a:t>
            </a:r>
            <a:r>
              <a:rPr lang="id-ID" dirty="0" smtClean="0"/>
              <a:t>masing </a:t>
            </a:r>
          </a:p>
          <a:p>
            <a:r>
              <a:rPr lang="id-ID" dirty="0" smtClean="0"/>
              <a:t>Unsur </a:t>
            </a:r>
            <a:r>
              <a:rPr lang="id-ID" dirty="0" smtClean="0"/>
              <a:t>negara </a:t>
            </a:r>
            <a:r>
              <a:rPr lang="id-ID" dirty="0" smtClean="0"/>
              <a:t>ditetapkan dalam </a:t>
            </a:r>
            <a:r>
              <a:rPr lang="en-US" dirty="0" err="1" smtClean="0"/>
              <a:t>Konvensi</a:t>
            </a:r>
            <a:r>
              <a:rPr lang="en-US" dirty="0"/>
              <a:t> </a:t>
            </a:r>
            <a:r>
              <a:rPr lang="en-US" dirty="0" smtClean="0"/>
              <a:t>Montevideo</a:t>
            </a:r>
            <a:r>
              <a:rPr lang="en-US" dirty="0"/>
              <a:t> </a:t>
            </a:r>
            <a:r>
              <a:rPr lang="en-US" dirty="0" smtClean="0"/>
              <a:t>yang </a:t>
            </a:r>
            <a:r>
              <a:rPr lang="en-US" dirty="0" err="1"/>
              <a:t>ditandatangani</a:t>
            </a:r>
            <a:r>
              <a:rPr lang="en-US" dirty="0"/>
              <a:t> di Montevideo, Uruguay, </a:t>
            </a:r>
            <a:r>
              <a:rPr lang="en-US" dirty="0" err="1"/>
              <a:t>pada</a:t>
            </a:r>
            <a:r>
              <a:rPr lang="en-US" dirty="0"/>
              <a:t> 26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smtClean="0"/>
              <a:t>1933</a:t>
            </a:r>
          </a:p>
        </p:txBody>
      </p:sp>
    </p:spTree>
    <p:extLst>
      <p:ext uri="{BB962C8B-B14F-4D97-AF65-F5344CB8AC3E}">
        <p14:creationId xmlns:p14="http://schemas.microsoft.com/office/powerpoint/2010/main" val="8220897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62491" y="1332014"/>
            <a:ext cx="560136" cy="779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432506" y="1332219"/>
            <a:ext cx="6196560" cy="601968"/>
            <a:chOff x="1795588" y="1688594"/>
            <a:chExt cx="6408712" cy="707911"/>
          </a:xfrm>
          <a:solidFill>
            <a:schemeClr val="bg1"/>
          </a:solidFill>
        </p:grpSpPr>
        <p:sp>
          <p:nvSpPr>
            <p:cNvPr id="14" name="Rounded Rectangle 13"/>
            <p:cNvSpPr/>
            <p:nvPr/>
          </p:nvSpPr>
          <p:spPr>
            <a:xfrm>
              <a:off x="1795588" y="1688594"/>
              <a:ext cx="6408712" cy="707911"/>
            </a:xfrm>
            <a:prstGeom prst="roundRect">
              <a:avLst>
                <a:gd name="adj" fmla="val 10715"/>
              </a:avLst>
            </a:prstGeom>
            <a:grpFill/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Rounded Rectangle 16"/>
            <p:cNvSpPr/>
            <p:nvPr/>
          </p:nvSpPr>
          <p:spPr>
            <a:xfrm>
              <a:off x="7719981" y="1688594"/>
              <a:ext cx="484317" cy="600916"/>
            </a:xfrm>
            <a:custGeom>
              <a:avLst/>
              <a:gdLst/>
              <a:ahLst/>
              <a:cxnLst/>
              <a:rect l="l" t="t" r="r" b="b"/>
              <a:pathLst>
                <a:path w="484317" h="697391">
                  <a:moveTo>
                    <a:pt x="0" y="0"/>
                  </a:moveTo>
                  <a:lnTo>
                    <a:pt x="396286" y="0"/>
                  </a:lnTo>
                  <a:cubicBezTo>
                    <a:pt x="444904" y="0"/>
                    <a:pt x="484317" y="39413"/>
                    <a:pt x="484317" y="88031"/>
                  </a:cubicBezTo>
                  <a:lnTo>
                    <a:pt x="484317" y="697391"/>
                  </a:lnTo>
                  <a:close/>
                </a:path>
              </a:pathLst>
            </a:cu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534787" y="1453368"/>
            <a:ext cx="594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41058" y="2327429"/>
            <a:ext cx="581569" cy="5726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432505" y="2297710"/>
            <a:ext cx="8754607" cy="601968"/>
            <a:chOff x="1795588" y="1688594"/>
            <a:chExt cx="6408712" cy="707911"/>
          </a:xfrm>
          <a:solidFill>
            <a:schemeClr val="bg1"/>
          </a:solidFill>
        </p:grpSpPr>
        <p:sp>
          <p:nvSpPr>
            <p:cNvPr id="23" name="Rounded Rectangle 22"/>
            <p:cNvSpPr/>
            <p:nvPr/>
          </p:nvSpPr>
          <p:spPr>
            <a:xfrm>
              <a:off x="1795588" y="1688594"/>
              <a:ext cx="6408712" cy="707911"/>
            </a:xfrm>
            <a:prstGeom prst="roundRect">
              <a:avLst>
                <a:gd name="adj" fmla="val 10715"/>
              </a:avLst>
            </a:prstGeom>
            <a:grpFill/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Rounded Rectangle 16"/>
            <p:cNvSpPr/>
            <p:nvPr/>
          </p:nvSpPr>
          <p:spPr>
            <a:xfrm>
              <a:off x="7719981" y="1688594"/>
              <a:ext cx="484317" cy="600916"/>
            </a:xfrm>
            <a:custGeom>
              <a:avLst/>
              <a:gdLst/>
              <a:ahLst/>
              <a:cxnLst/>
              <a:rect l="l" t="t" r="r" b="b"/>
              <a:pathLst>
                <a:path w="484317" h="697391">
                  <a:moveTo>
                    <a:pt x="0" y="0"/>
                  </a:moveTo>
                  <a:lnTo>
                    <a:pt x="396286" y="0"/>
                  </a:lnTo>
                  <a:cubicBezTo>
                    <a:pt x="444904" y="0"/>
                    <a:pt x="484317" y="39413"/>
                    <a:pt x="484317" y="88031"/>
                  </a:cubicBezTo>
                  <a:lnTo>
                    <a:pt x="484317" y="697391"/>
                  </a:lnTo>
                  <a:close/>
                </a:path>
              </a:pathLst>
            </a:cu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34787" y="2388806"/>
            <a:ext cx="594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12"/>
          <p:cNvSpPr txBox="1"/>
          <p:nvPr/>
        </p:nvSpPr>
        <p:spPr bwMode="auto">
          <a:xfrm>
            <a:off x="3587577" y="2573473"/>
            <a:ext cx="4752528" cy="276998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34787" y="3365207"/>
            <a:ext cx="581569" cy="572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380898" y="3232986"/>
            <a:ext cx="9577740" cy="1009471"/>
            <a:chOff x="1795588" y="1688594"/>
            <a:chExt cx="6408712" cy="707911"/>
          </a:xfrm>
          <a:solidFill>
            <a:schemeClr val="bg1"/>
          </a:solidFill>
        </p:grpSpPr>
        <p:sp>
          <p:nvSpPr>
            <p:cNvPr id="29" name="Rounded Rectangle 28"/>
            <p:cNvSpPr/>
            <p:nvPr/>
          </p:nvSpPr>
          <p:spPr>
            <a:xfrm>
              <a:off x="1795588" y="1688594"/>
              <a:ext cx="6408712" cy="707911"/>
            </a:xfrm>
            <a:prstGeom prst="roundRect">
              <a:avLst>
                <a:gd name="adj" fmla="val 10715"/>
              </a:avLst>
            </a:prstGeom>
            <a:solidFill>
              <a:schemeClr val="accent4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Rounded Rectangle 16"/>
            <p:cNvSpPr/>
            <p:nvPr/>
          </p:nvSpPr>
          <p:spPr>
            <a:xfrm>
              <a:off x="7719981" y="1688594"/>
              <a:ext cx="484317" cy="600916"/>
            </a:xfrm>
            <a:custGeom>
              <a:avLst/>
              <a:gdLst/>
              <a:ahLst/>
              <a:cxnLst/>
              <a:rect l="l" t="t" r="r" b="b"/>
              <a:pathLst>
                <a:path w="484317" h="697391">
                  <a:moveTo>
                    <a:pt x="0" y="0"/>
                  </a:moveTo>
                  <a:lnTo>
                    <a:pt x="396286" y="0"/>
                  </a:lnTo>
                  <a:cubicBezTo>
                    <a:pt x="444904" y="0"/>
                    <a:pt x="484317" y="39413"/>
                    <a:pt x="484317" y="88031"/>
                  </a:cubicBezTo>
                  <a:lnTo>
                    <a:pt x="484317" y="697391"/>
                  </a:lnTo>
                  <a:close/>
                </a:path>
              </a:pathLst>
            </a:custGeom>
            <a:solidFill>
              <a:schemeClr val="bg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549653" y="3445294"/>
            <a:ext cx="594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541057" y="4424745"/>
            <a:ext cx="581569" cy="572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32504" y="4347715"/>
            <a:ext cx="9759495" cy="995810"/>
            <a:chOff x="1795588" y="1688594"/>
            <a:chExt cx="6408712" cy="707911"/>
          </a:xfrm>
          <a:solidFill>
            <a:schemeClr val="bg1"/>
          </a:solidFill>
        </p:grpSpPr>
        <p:sp>
          <p:nvSpPr>
            <p:cNvPr id="34" name="Rounded Rectangle 33"/>
            <p:cNvSpPr/>
            <p:nvPr/>
          </p:nvSpPr>
          <p:spPr>
            <a:xfrm>
              <a:off x="1795588" y="1688594"/>
              <a:ext cx="6408712" cy="707911"/>
            </a:xfrm>
            <a:prstGeom prst="roundRect">
              <a:avLst>
                <a:gd name="adj" fmla="val 10715"/>
              </a:avLst>
            </a:prstGeom>
            <a:solidFill>
              <a:schemeClr val="accent5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Rounded Rectangle 16"/>
            <p:cNvSpPr/>
            <p:nvPr/>
          </p:nvSpPr>
          <p:spPr>
            <a:xfrm>
              <a:off x="7719981" y="1688594"/>
              <a:ext cx="484317" cy="600916"/>
            </a:xfrm>
            <a:custGeom>
              <a:avLst/>
              <a:gdLst/>
              <a:ahLst/>
              <a:cxnLst/>
              <a:rect l="l" t="t" r="r" b="b"/>
              <a:pathLst>
                <a:path w="484317" h="697391">
                  <a:moveTo>
                    <a:pt x="0" y="0"/>
                  </a:moveTo>
                  <a:lnTo>
                    <a:pt x="396286" y="0"/>
                  </a:lnTo>
                  <a:cubicBezTo>
                    <a:pt x="444904" y="0"/>
                    <a:pt x="484317" y="39413"/>
                    <a:pt x="484317" y="88031"/>
                  </a:cubicBezTo>
                  <a:lnTo>
                    <a:pt x="484317" y="697391"/>
                  </a:lnTo>
                  <a:close/>
                </a:path>
              </a:pathLst>
            </a:custGeom>
            <a:solidFill>
              <a:schemeClr val="bg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522242" y="4520385"/>
            <a:ext cx="594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432506" y="1402370"/>
            <a:ext cx="6897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2"/>
            <a:r>
              <a:rPr lang="id-ID" sz="2400" b="1" dirty="0"/>
              <a:t>Harus ada </a:t>
            </a:r>
            <a:r>
              <a:rPr lang="id-ID" sz="2400" b="1" dirty="0" smtClean="0"/>
              <a:t>wilayah </a:t>
            </a:r>
            <a:r>
              <a:rPr lang="id-ID" sz="2400" b="1" dirty="0"/>
              <a:t>yang jelas batas batasnya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492267" y="2380129"/>
            <a:ext cx="8396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425" lvl="2"/>
            <a:r>
              <a:rPr lang="id-ID" sz="2400" b="1" dirty="0"/>
              <a:t>Harus ada rakyat yang menetap di wilayah negara bersangkutan</a:t>
            </a:r>
          </a:p>
          <a:p>
            <a:pPr lvl="2"/>
            <a:endParaRPr lang="id-ID" sz="1200" b="1" dirty="0"/>
          </a:p>
        </p:txBody>
      </p:sp>
      <p:sp>
        <p:nvSpPr>
          <p:cNvPr id="39" name="Rectangle 38"/>
          <p:cNvSpPr/>
          <p:nvPr/>
        </p:nvSpPr>
        <p:spPr>
          <a:xfrm>
            <a:off x="2432505" y="3338244"/>
            <a:ext cx="9168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2"/>
            <a:r>
              <a:rPr lang="id-ID" sz="2400" b="1" dirty="0">
                <a:solidFill>
                  <a:schemeClr val="bg1"/>
                </a:solidFill>
              </a:rPr>
              <a:t>Harus ada pemerintah daerah yang berkuasa di seluruh daerah dan rakyatnya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27784" y="4351083"/>
            <a:ext cx="9330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2"/>
            <a:r>
              <a:rPr lang="id-ID" sz="2400" b="1" dirty="0">
                <a:solidFill>
                  <a:schemeClr val="bg1"/>
                </a:solidFill>
              </a:rPr>
              <a:t>Kemampuan mengadakan hubungan dengan </a:t>
            </a:r>
            <a:r>
              <a:rPr lang="id-ID" sz="2400" b="1" dirty="0" smtClean="0">
                <a:solidFill>
                  <a:schemeClr val="bg1"/>
                </a:solidFill>
              </a:rPr>
              <a:t>negara-negara </a:t>
            </a:r>
            <a:r>
              <a:rPr lang="id-ID" sz="2400" b="1" dirty="0">
                <a:solidFill>
                  <a:schemeClr val="bg1"/>
                </a:solidFill>
              </a:rPr>
              <a:t>lain suatu negara </a:t>
            </a:r>
            <a:r>
              <a:rPr lang="id-ID" sz="2400" b="1" dirty="0" smtClean="0">
                <a:solidFill>
                  <a:schemeClr val="bg1"/>
                </a:solidFill>
              </a:rPr>
              <a:t>untuk </a:t>
            </a:r>
            <a:r>
              <a:rPr lang="id-ID" sz="2400" b="1" dirty="0">
                <a:solidFill>
                  <a:schemeClr val="bg1"/>
                </a:solidFill>
              </a:rPr>
              <a:t>maju dan berkembang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2242" y="307840"/>
            <a:ext cx="3057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Unsur</a:t>
            </a:r>
            <a:r>
              <a:rPr lang="en-US" sz="3200" b="1" dirty="0" smtClean="0"/>
              <a:t> Negara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75324" y="810266"/>
            <a:ext cx="1304431" cy="2461875"/>
            <a:chOff x="3779988" y="1298141"/>
            <a:chExt cx="1304431" cy="2461875"/>
          </a:xfrm>
        </p:grpSpPr>
        <p:sp>
          <p:nvSpPr>
            <p:cNvPr id="6" name="Freeform 5"/>
            <p:cNvSpPr/>
            <p:nvPr/>
          </p:nvSpPr>
          <p:spPr>
            <a:xfrm>
              <a:off x="4333425" y="1298141"/>
              <a:ext cx="200205" cy="1710412"/>
            </a:xfrm>
            <a:custGeom>
              <a:avLst/>
              <a:gdLst>
                <a:gd name="connsiteX0" fmla="*/ 86265 w 181155"/>
                <a:gd name="connsiteY0" fmla="*/ 0 h 1708031"/>
                <a:gd name="connsiteX1" fmla="*/ 0 w 181155"/>
                <a:gd name="connsiteY1" fmla="*/ 1682151 h 1708031"/>
                <a:gd name="connsiteX2" fmla="*/ 181155 w 181155"/>
                <a:gd name="connsiteY2" fmla="*/ 1708031 h 1708031"/>
                <a:gd name="connsiteX3" fmla="*/ 86265 w 181155"/>
                <a:gd name="connsiteY3" fmla="*/ 0 h 1708031"/>
                <a:gd name="connsiteX0" fmla="*/ 86265 w 181155"/>
                <a:gd name="connsiteY0" fmla="*/ 0 h 1708031"/>
                <a:gd name="connsiteX1" fmla="*/ 0 w 181155"/>
                <a:gd name="connsiteY1" fmla="*/ 1682151 h 1708031"/>
                <a:gd name="connsiteX2" fmla="*/ 181155 w 181155"/>
                <a:gd name="connsiteY2" fmla="*/ 1708031 h 1708031"/>
                <a:gd name="connsiteX3" fmla="*/ 100462 w 181155"/>
                <a:gd name="connsiteY3" fmla="*/ 4405 h 1708031"/>
                <a:gd name="connsiteX4" fmla="*/ 86265 w 181155"/>
                <a:gd name="connsiteY4" fmla="*/ 0 h 1708031"/>
                <a:gd name="connsiteX0" fmla="*/ 76740 w 181155"/>
                <a:gd name="connsiteY0" fmla="*/ 5120 h 1703626"/>
                <a:gd name="connsiteX1" fmla="*/ 0 w 181155"/>
                <a:gd name="connsiteY1" fmla="*/ 1677746 h 1703626"/>
                <a:gd name="connsiteX2" fmla="*/ 181155 w 181155"/>
                <a:gd name="connsiteY2" fmla="*/ 1703626 h 1703626"/>
                <a:gd name="connsiteX3" fmla="*/ 100462 w 181155"/>
                <a:gd name="connsiteY3" fmla="*/ 0 h 1703626"/>
                <a:gd name="connsiteX4" fmla="*/ 76740 w 181155"/>
                <a:gd name="connsiteY4" fmla="*/ 5120 h 1703626"/>
                <a:gd name="connsiteX0" fmla="*/ 76740 w 181155"/>
                <a:gd name="connsiteY0" fmla="*/ 0 h 1698506"/>
                <a:gd name="connsiteX1" fmla="*/ 0 w 181155"/>
                <a:gd name="connsiteY1" fmla="*/ 1672626 h 1698506"/>
                <a:gd name="connsiteX2" fmla="*/ 181155 w 181155"/>
                <a:gd name="connsiteY2" fmla="*/ 1698506 h 1698506"/>
                <a:gd name="connsiteX3" fmla="*/ 93318 w 181155"/>
                <a:gd name="connsiteY3" fmla="*/ 6786 h 1698506"/>
                <a:gd name="connsiteX4" fmla="*/ 76740 w 181155"/>
                <a:gd name="connsiteY4" fmla="*/ 0 h 1698506"/>
                <a:gd name="connsiteX0" fmla="*/ 79122 w 181155"/>
                <a:gd name="connsiteY0" fmla="*/ 5120 h 1691720"/>
                <a:gd name="connsiteX1" fmla="*/ 0 w 181155"/>
                <a:gd name="connsiteY1" fmla="*/ 1665840 h 1691720"/>
                <a:gd name="connsiteX2" fmla="*/ 181155 w 181155"/>
                <a:gd name="connsiteY2" fmla="*/ 1691720 h 1691720"/>
                <a:gd name="connsiteX3" fmla="*/ 93318 w 181155"/>
                <a:gd name="connsiteY3" fmla="*/ 0 h 1691720"/>
                <a:gd name="connsiteX4" fmla="*/ 79122 w 181155"/>
                <a:gd name="connsiteY4" fmla="*/ 5120 h 1691720"/>
                <a:gd name="connsiteX0" fmla="*/ 79122 w 181155"/>
                <a:gd name="connsiteY0" fmla="*/ 0 h 1686600"/>
                <a:gd name="connsiteX1" fmla="*/ 0 w 181155"/>
                <a:gd name="connsiteY1" fmla="*/ 1660720 h 1686600"/>
                <a:gd name="connsiteX2" fmla="*/ 181155 w 181155"/>
                <a:gd name="connsiteY2" fmla="*/ 1686600 h 1686600"/>
                <a:gd name="connsiteX3" fmla="*/ 93318 w 181155"/>
                <a:gd name="connsiteY3" fmla="*/ 4405 h 1686600"/>
                <a:gd name="connsiteX4" fmla="*/ 79122 w 181155"/>
                <a:gd name="connsiteY4" fmla="*/ 0 h 1686600"/>
                <a:gd name="connsiteX0" fmla="*/ 93410 w 195443"/>
                <a:gd name="connsiteY0" fmla="*/ 0 h 1708345"/>
                <a:gd name="connsiteX1" fmla="*/ 0 w 195443"/>
                <a:gd name="connsiteY1" fmla="*/ 1708345 h 1708345"/>
                <a:gd name="connsiteX2" fmla="*/ 195443 w 195443"/>
                <a:gd name="connsiteY2" fmla="*/ 1686600 h 1708345"/>
                <a:gd name="connsiteX3" fmla="*/ 107606 w 195443"/>
                <a:gd name="connsiteY3" fmla="*/ 4405 h 1708345"/>
                <a:gd name="connsiteX4" fmla="*/ 93410 w 195443"/>
                <a:gd name="connsiteY4" fmla="*/ 0 h 1708345"/>
                <a:gd name="connsiteX0" fmla="*/ 93410 w 200205"/>
                <a:gd name="connsiteY0" fmla="*/ 0 h 1710412"/>
                <a:gd name="connsiteX1" fmla="*/ 0 w 200205"/>
                <a:gd name="connsiteY1" fmla="*/ 1708345 h 1710412"/>
                <a:gd name="connsiteX2" fmla="*/ 200205 w 200205"/>
                <a:gd name="connsiteY2" fmla="*/ 1710412 h 1710412"/>
                <a:gd name="connsiteX3" fmla="*/ 107606 w 200205"/>
                <a:gd name="connsiteY3" fmla="*/ 4405 h 1710412"/>
                <a:gd name="connsiteX4" fmla="*/ 93410 w 200205"/>
                <a:gd name="connsiteY4" fmla="*/ 0 h 171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205" h="1710412">
                  <a:moveTo>
                    <a:pt x="93410" y="0"/>
                  </a:moveTo>
                  <a:lnTo>
                    <a:pt x="0" y="1708345"/>
                  </a:lnTo>
                  <a:lnTo>
                    <a:pt x="200205" y="1710412"/>
                  </a:lnTo>
                  <a:cubicBezTo>
                    <a:pt x="171720" y="1183812"/>
                    <a:pt x="136091" y="531005"/>
                    <a:pt x="107606" y="4405"/>
                  </a:cubicBezTo>
                  <a:lnTo>
                    <a:pt x="934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flipH="1">
              <a:off x="4441313" y="1380365"/>
              <a:ext cx="643106" cy="1707892"/>
            </a:xfrm>
            <a:custGeom>
              <a:avLst/>
              <a:gdLst>
                <a:gd name="connsiteX0" fmla="*/ 621102 w 621102"/>
                <a:gd name="connsiteY0" fmla="*/ 0 h 1690778"/>
                <a:gd name="connsiteX1" fmla="*/ 0 w 621102"/>
                <a:gd name="connsiteY1" fmla="*/ 1690778 h 1690778"/>
                <a:gd name="connsiteX2" fmla="*/ 560717 w 621102"/>
                <a:gd name="connsiteY2" fmla="*/ 1492370 h 1690778"/>
                <a:gd name="connsiteX3" fmla="*/ 621102 w 621102"/>
                <a:gd name="connsiteY3" fmla="*/ 0 h 1690778"/>
                <a:gd name="connsiteX0" fmla="*/ 643106 w 643106"/>
                <a:gd name="connsiteY0" fmla="*/ 0 h 1707892"/>
                <a:gd name="connsiteX1" fmla="*/ 0 w 643106"/>
                <a:gd name="connsiteY1" fmla="*/ 1707892 h 1707892"/>
                <a:gd name="connsiteX2" fmla="*/ 560717 w 643106"/>
                <a:gd name="connsiteY2" fmla="*/ 1509484 h 1707892"/>
                <a:gd name="connsiteX3" fmla="*/ 643106 w 643106"/>
                <a:gd name="connsiteY3" fmla="*/ 0 h 170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3106" h="1707892">
                  <a:moveTo>
                    <a:pt x="643106" y="0"/>
                  </a:moveTo>
                  <a:lnTo>
                    <a:pt x="0" y="1707892"/>
                  </a:lnTo>
                  <a:lnTo>
                    <a:pt x="560717" y="1509484"/>
                  </a:lnTo>
                  <a:lnTo>
                    <a:pt x="643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779988" y="1380365"/>
              <a:ext cx="643106" cy="1707892"/>
            </a:xfrm>
            <a:custGeom>
              <a:avLst/>
              <a:gdLst>
                <a:gd name="connsiteX0" fmla="*/ 621102 w 621102"/>
                <a:gd name="connsiteY0" fmla="*/ 0 h 1690778"/>
                <a:gd name="connsiteX1" fmla="*/ 0 w 621102"/>
                <a:gd name="connsiteY1" fmla="*/ 1690778 h 1690778"/>
                <a:gd name="connsiteX2" fmla="*/ 560717 w 621102"/>
                <a:gd name="connsiteY2" fmla="*/ 1492370 h 1690778"/>
                <a:gd name="connsiteX3" fmla="*/ 621102 w 621102"/>
                <a:gd name="connsiteY3" fmla="*/ 0 h 1690778"/>
                <a:gd name="connsiteX0" fmla="*/ 643106 w 643106"/>
                <a:gd name="connsiteY0" fmla="*/ 0 h 1707892"/>
                <a:gd name="connsiteX1" fmla="*/ 0 w 643106"/>
                <a:gd name="connsiteY1" fmla="*/ 1707892 h 1707892"/>
                <a:gd name="connsiteX2" fmla="*/ 560717 w 643106"/>
                <a:gd name="connsiteY2" fmla="*/ 1509484 h 1707892"/>
                <a:gd name="connsiteX3" fmla="*/ 643106 w 643106"/>
                <a:gd name="connsiteY3" fmla="*/ 0 h 170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3106" h="1707892">
                  <a:moveTo>
                    <a:pt x="643106" y="0"/>
                  </a:moveTo>
                  <a:lnTo>
                    <a:pt x="0" y="1707892"/>
                  </a:lnTo>
                  <a:lnTo>
                    <a:pt x="560717" y="1509484"/>
                  </a:lnTo>
                  <a:lnTo>
                    <a:pt x="643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3810452" y="3008553"/>
              <a:ext cx="1186798" cy="751463"/>
            </a:xfrm>
            <a:custGeom>
              <a:avLst/>
              <a:gdLst/>
              <a:ahLst/>
              <a:cxnLst/>
              <a:rect l="l" t="t" r="r" b="b"/>
              <a:pathLst>
                <a:path w="1186798" h="751463">
                  <a:moveTo>
                    <a:pt x="571900" y="18996"/>
                  </a:moveTo>
                  <a:cubicBezTo>
                    <a:pt x="463937" y="77983"/>
                    <a:pt x="428075" y="330281"/>
                    <a:pt x="651355" y="487491"/>
                  </a:cubicBezTo>
                  <a:cubicBezTo>
                    <a:pt x="595490" y="341069"/>
                    <a:pt x="632624" y="268838"/>
                    <a:pt x="668711" y="195562"/>
                  </a:cubicBezTo>
                  <a:cubicBezTo>
                    <a:pt x="669313" y="232813"/>
                    <a:pt x="631252" y="312906"/>
                    <a:pt x="724853" y="359561"/>
                  </a:cubicBezTo>
                  <a:cubicBezTo>
                    <a:pt x="681048" y="219220"/>
                    <a:pt x="866081" y="175012"/>
                    <a:pt x="671806" y="20041"/>
                  </a:cubicBezTo>
                  <a:cubicBezTo>
                    <a:pt x="952810" y="60640"/>
                    <a:pt x="870180" y="203640"/>
                    <a:pt x="936973" y="347687"/>
                  </a:cubicBezTo>
                  <a:cubicBezTo>
                    <a:pt x="888101" y="356187"/>
                    <a:pt x="817286" y="225711"/>
                    <a:pt x="833200" y="287502"/>
                  </a:cubicBezTo>
                  <a:cubicBezTo>
                    <a:pt x="916717" y="531671"/>
                    <a:pt x="666903" y="538643"/>
                    <a:pt x="746240" y="751463"/>
                  </a:cubicBezTo>
                  <a:cubicBezTo>
                    <a:pt x="499659" y="737527"/>
                    <a:pt x="571782" y="508334"/>
                    <a:pt x="455818" y="452601"/>
                  </a:cubicBezTo>
                  <a:cubicBezTo>
                    <a:pt x="424343" y="446974"/>
                    <a:pt x="386598" y="472693"/>
                    <a:pt x="456483" y="587233"/>
                  </a:cubicBezTo>
                  <a:cubicBezTo>
                    <a:pt x="49466" y="283924"/>
                    <a:pt x="335238" y="35996"/>
                    <a:pt x="571900" y="18996"/>
                  </a:cubicBezTo>
                  <a:close/>
                  <a:moveTo>
                    <a:pt x="1179221" y="0"/>
                  </a:moveTo>
                  <a:lnTo>
                    <a:pt x="1186798" y="0"/>
                  </a:lnTo>
                  <a:lnTo>
                    <a:pt x="1186190" y="4819"/>
                  </a:lnTo>
                  <a:close/>
                  <a:moveTo>
                    <a:pt x="0" y="0"/>
                  </a:moveTo>
                  <a:lnTo>
                    <a:pt x="29871" y="0"/>
                  </a:lnTo>
                  <a:lnTo>
                    <a:pt x="2400" y="189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439050" y="2543874"/>
            <a:ext cx="316539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45658" y="989602"/>
            <a:ext cx="77006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3200" b="1" dirty="0" smtClean="0"/>
              <a:t>Tujuan </a:t>
            </a:r>
            <a:r>
              <a:rPr lang="id-ID" sz="3200" b="1" dirty="0"/>
              <a:t>negara </a:t>
            </a:r>
            <a:endParaRPr lang="id-ID" sz="3200" b="1" dirty="0" smtClean="0"/>
          </a:p>
          <a:p>
            <a:pPr algn="just"/>
            <a:endParaRPr lang="id-ID" sz="3200" dirty="0" smtClean="0"/>
          </a:p>
          <a:p>
            <a:pPr algn="just"/>
            <a:r>
              <a:rPr lang="id-ID" sz="2800" dirty="0"/>
              <a:t>M</a:t>
            </a:r>
            <a:r>
              <a:rPr lang="id-ID" sz="2800" dirty="0" smtClean="0"/>
              <a:t>ewujudkan </a:t>
            </a:r>
            <a:r>
              <a:rPr lang="id-ID" sz="2800" dirty="0"/>
              <a:t>kesejahteraan umum, </a:t>
            </a:r>
            <a:r>
              <a:rPr lang="id-ID" sz="2800" dirty="0" smtClean="0"/>
              <a:t>negara dipandang </a:t>
            </a:r>
            <a:r>
              <a:rPr lang="id-ID" sz="2800" dirty="0"/>
              <a:t>sebagai alat </a:t>
            </a:r>
            <a:r>
              <a:rPr lang="id-ID" sz="2800" dirty="0" smtClean="0"/>
              <a:t>yang </a:t>
            </a:r>
            <a:r>
              <a:rPr lang="id-ID" sz="2800" dirty="0"/>
              <a:t>dipakai manusia untuk mencapai tujuan bersama yakni suatu tata </a:t>
            </a:r>
            <a:r>
              <a:rPr lang="id-ID" sz="2800" dirty="0" smtClean="0"/>
              <a:t>masyarakat </a:t>
            </a:r>
            <a:r>
              <a:rPr lang="id-ID" sz="2800" dirty="0"/>
              <a:t>yang didalamnya ada </a:t>
            </a:r>
            <a:r>
              <a:rPr lang="id-ID" sz="2800" dirty="0" smtClean="0"/>
              <a:t>kebahagiaan</a:t>
            </a:r>
            <a:r>
              <a:rPr lang="id-ID" sz="2800" dirty="0"/>
              <a:t>, kemakmuran, keadilan sosial bagi </a:t>
            </a:r>
            <a:r>
              <a:rPr lang="id-ID" sz="2800" dirty="0" smtClean="0"/>
              <a:t>rakyatnya</a:t>
            </a:r>
            <a:r>
              <a:rPr lang="en-US" sz="2800" dirty="0" smtClean="0"/>
              <a:t>.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 txBox="1">
            <a:spLocks/>
          </p:cNvSpPr>
          <p:nvPr/>
        </p:nvSpPr>
        <p:spPr>
          <a:xfrm>
            <a:off x="992786" y="1857372"/>
            <a:ext cx="7994052" cy="1314453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400" dirty="0" smtClean="0"/>
              <a:t>Interaksi </a:t>
            </a:r>
            <a:r>
              <a:rPr lang="id-ID" sz="2400" dirty="0" smtClean="0"/>
              <a:t>internasional: proses-proses komunikasi </a:t>
            </a:r>
            <a:r>
              <a:rPr lang="id-ID" sz="2400" dirty="0" smtClean="0"/>
              <a:t>dan pertukaran (exchanges) antara aktor-aktor dalam sistem internasional yang relevan secara politik</a:t>
            </a:r>
            <a:r>
              <a:rPr lang="id-ID" sz="2400" dirty="0" smtClean="0"/>
              <a:t>.</a:t>
            </a:r>
            <a:endParaRPr lang="id-ID" sz="2400" dirty="0" smtClean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92786" y="3563950"/>
            <a:ext cx="7994052" cy="2222487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400" dirty="0" smtClean="0"/>
              <a:t>Transnasional: konsep </a:t>
            </a:r>
            <a:r>
              <a:rPr lang="id-ID" sz="2400" dirty="0" smtClean="0"/>
              <a:t>yang digunakan untuk</a:t>
            </a:r>
            <a:r>
              <a:rPr lang="en-US" sz="2400" dirty="0" smtClean="0"/>
              <a:t> </a:t>
            </a:r>
            <a:r>
              <a:rPr lang="id-ID" sz="2400" dirty="0" smtClean="0"/>
              <a:t>menggambarkan interaksi yang melewati batas-batas nasional negara dan melibatkan </a:t>
            </a:r>
            <a:r>
              <a:rPr lang="id-ID" sz="2400" dirty="0" smtClean="0"/>
              <a:t>beragam </a:t>
            </a:r>
            <a:r>
              <a:rPr lang="id-ID" sz="2400" dirty="0" smtClean="0"/>
              <a:t>aktor </a:t>
            </a:r>
            <a:r>
              <a:rPr lang="id-ID" sz="2400" dirty="0" smtClean="0"/>
              <a:t>di luar </a:t>
            </a:r>
            <a:r>
              <a:rPr lang="id-ID" sz="2400" dirty="0" smtClean="0"/>
              <a:t>negara (pemerintah) dan organisasi internasional yaitu </a:t>
            </a:r>
            <a:r>
              <a:rPr lang="id-ID" sz="2400" dirty="0" err="1" smtClean="0"/>
              <a:t>multinational</a:t>
            </a:r>
            <a:r>
              <a:rPr lang="id-ID" sz="2400" dirty="0" smtClean="0"/>
              <a:t>/transnasional </a:t>
            </a:r>
            <a:r>
              <a:rPr lang="id-ID" sz="2400" dirty="0" err="1" smtClean="0"/>
              <a:t>corporations</a:t>
            </a:r>
            <a:r>
              <a:rPr lang="id-ID" sz="2400" dirty="0" smtClean="0"/>
              <a:t> (</a:t>
            </a:r>
            <a:r>
              <a:rPr lang="id-ID" sz="2400" dirty="0" err="1" smtClean="0"/>
              <a:t>MNCs</a:t>
            </a:r>
            <a:r>
              <a:rPr lang="id-ID" sz="2400" dirty="0" smtClean="0"/>
              <a:t>/</a:t>
            </a:r>
            <a:r>
              <a:rPr lang="id-ID" sz="2400" dirty="0" err="1" smtClean="0"/>
              <a:t>TNCs</a:t>
            </a:r>
            <a:r>
              <a:rPr lang="id-ID" sz="2400" dirty="0" smtClean="0"/>
              <a:t>), Non-</a:t>
            </a:r>
            <a:r>
              <a:rPr lang="id-ID" sz="2400" dirty="0" err="1" smtClean="0"/>
              <a:t>Govermental</a:t>
            </a:r>
            <a:r>
              <a:rPr lang="id-ID" sz="2400" dirty="0" smtClean="0"/>
              <a:t> </a:t>
            </a:r>
            <a:r>
              <a:rPr lang="id-ID" sz="2400" dirty="0" err="1" smtClean="0"/>
              <a:t>Organizations</a:t>
            </a:r>
            <a:r>
              <a:rPr lang="id-ID" sz="2400" dirty="0" smtClean="0"/>
              <a:t> (</a:t>
            </a:r>
            <a:r>
              <a:rPr lang="id-ID" sz="2400" dirty="0" err="1" smtClean="0"/>
              <a:t>NGOs</a:t>
            </a:r>
            <a:r>
              <a:rPr lang="id-ID" sz="2400" dirty="0" smtClean="0"/>
              <a:t>), dan kelompok individu.</a:t>
            </a:r>
            <a:endParaRPr lang="id-ID" sz="2400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992786" y="889182"/>
            <a:ext cx="9822852" cy="576064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3200" b="1" dirty="0" smtClean="0"/>
              <a:t>Interaksi Internasional dan Transnasional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5C5BCD4-C987-442F-8864-993AFC2B849E}"/>
              </a:ext>
            </a:extLst>
          </p:cNvPr>
          <p:cNvSpPr/>
          <p:nvPr/>
        </p:nvSpPr>
        <p:spPr>
          <a:xfrm>
            <a:off x="5458690" y="1463409"/>
            <a:ext cx="1274618" cy="12746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39">
            <a:extLst>
              <a:ext uri="{FF2B5EF4-FFF2-40B4-BE49-F238E27FC236}">
                <a16:creationId xmlns:a16="http://schemas.microsoft.com/office/drawing/2014/main" xmlns="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286194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1286194" y="1096142"/>
            <a:ext cx="8783784" cy="4642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3200" b="1" smtClean="0"/>
              <a:t>NEGARA </a:t>
            </a:r>
            <a:r>
              <a:rPr lang="id-ID" sz="3200" b="1" dirty="0" smtClean="0"/>
              <a:t>DALAM </a:t>
            </a:r>
            <a:r>
              <a:rPr lang="id-ID" sz="3200" b="1" smtClean="0"/>
              <a:t>KERJASAMA </a:t>
            </a:r>
            <a:r>
              <a:rPr lang="id-ID" sz="3200" b="1" smtClean="0"/>
              <a:t>INTERNASIONAL</a:t>
            </a:r>
            <a:endParaRPr lang="id-ID" sz="3200" dirty="0" smtClean="0"/>
          </a:p>
          <a:p>
            <a:pPr marL="0" indent="0" algn="ctr">
              <a:buNone/>
            </a:pPr>
            <a:endParaRPr lang="ko-KR" altLang="en-US" sz="3200" dirty="0"/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630028" y="2656528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6924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232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Calibri</vt:lpstr>
      <vt:lpstr>Calibri Light</vt:lpstr>
      <vt:lpstr>FrankRuehl</vt:lpstr>
      <vt:lpstr>Roboto Regular</vt:lpstr>
      <vt:lpstr>Tahoma</vt:lpstr>
      <vt:lpstr>맑은 고딕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54</cp:revision>
  <dcterms:created xsi:type="dcterms:W3CDTF">2019-01-16T10:52:56Z</dcterms:created>
  <dcterms:modified xsi:type="dcterms:W3CDTF">2020-09-27T02:04:27Z</dcterms:modified>
</cp:coreProperties>
</file>