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02" r:id="rId2"/>
    <p:sldId id="281" r:id="rId3"/>
    <p:sldId id="284" r:id="rId4"/>
    <p:sldId id="274" r:id="rId5"/>
    <p:sldId id="275" r:id="rId6"/>
    <p:sldId id="287" r:id="rId7"/>
    <p:sldId id="172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37" autoAdjust="0"/>
  </p:normalViewPr>
  <p:slideViewPr>
    <p:cSldViewPr snapToGrid="0">
      <p:cViewPr varScale="1">
        <p:scale>
          <a:sx n="82" d="100"/>
          <a:sy n="82" d="100"/>
        </p:scale>
        <p:origin x="81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8BA40-70E6-4B4C-B25A-4CE45ED9D0C1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54F02-B1FD-44E1-87CB-F2189081E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88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8A105-1FC4-4B33-93C4-4FD27766D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A19F8-6DC4-47E8-85D7-38A9A9D95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25C32-E197-4861-9BF5-5FE5ED5A1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16530-E309-4F65-B70A-39EE55166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BA6C3-B501-4F6B-8241-D6C380C4E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36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DA9CB-9548-4CE3-B930-33FF280F2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5E730-AF37-4464-97FC-3CA405E17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04434-AD53-4947-A130-44BC24B1F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3B3E8-00EB-4F92-8DB1-7E3D1590D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58083-99BD-4D34-8992-847BFC18E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526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80D52-934C-4063-9805-EEA0CCE67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748E6-7C24-48CA-B58A-24741FC72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54CD5-0821-4FEF-B22A-5E9F359A8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D62DD-449D-49E1-9CCA-5F57A0DE6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2A939-CEF2-4A05-AB07-00C2123F9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6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9C835-FAB8-4C84-8423-82AC75992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1F46F-D444-4B24-9735-1861698D7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769927-6BA7-4F44-93FE-B22D8EB7D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535088-8247-4D20-BBBD-14FA29138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26BDBE-0E6C-4083-8C90-F78B8D901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89DED-C92D-4C17-953B-9877962D7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55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FDD6C-C663-4A6A-85BD-BEAEA402C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1472A-CB86-41CB-96F2-2C93DBC4B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F96EF-96FF-4588-AD31-5A0AEEF27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49002F-1CBC-4F26-9A63-D4656CD38F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C0B6AB-E660-4750-BB23-F8FFF0AB52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D01960-B4F0-4BFF-AADB-89BB7C96C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F2DF42-BA16-458D-A624-E1F8476BA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8E9EF2-431D-4C01-ADC8-DC90C40B7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001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3A5E6-A15C-4D83-BA50-AD6DFDCBD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9E87B6-8993-45E3-851B-9EB1F201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99C91A-6245-4509-A127-73F712D8B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209354-1F29-4C86-885E-899DFACDF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99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C4BD59-EEF2-40DD-89F5-F4C3233BD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279631-A3A6-4A9A-8BB9-93FBC2FA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B262F-A901-467F-95AD-EA2AEC662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88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18CB1-5C96-41AF-8F21-67159ACA0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33CCC-530B-45F9-A1B6-71A55DE5C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0BACD-0BAF-4C6C-9DFC-CB35FD5FC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5FD08-0554-4A3C-8D58-5F3A319FB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16149-D366-4C14-AED6-7E7F70E39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8EDC8E-778E-4127-9257-9FDECDD0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12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A94E0-B7A7-4E90-9BFA-AEE036D3F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E39F5F-B773-41F8-A3CF-8C01FD97A5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98D12-42D5-4A09-95B1-BDBD5FDEA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CC89FF-1C2E-46AB-9E69-4AD4E823F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D60A1-BC21-4C48-BEDB-FE7A3EC86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4453E8-CC60-4224-95BB-142F82FC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32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F6807-FA20-481B-8E14-52D1A8865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7E9B01-B9DC-405E-894D-7558F10B9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7CA3B-02EA-40A2-AC42-1C670D974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B0613-B6E5-40B6-93E7-2D51169FE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D834D-2CDF-47F0-AF58-CF2831E81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83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5A1ECF-B934-4E25-9330-83AAABDD61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9DE575-C4B3-4770-BA9A-E0D03592E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64B1C-624A-4EE6-903B-0DF369AF6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9843D-7B29-4F9C-A6AD-192F98BC3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A0A8C-8456-475E-8846-0524C0B21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317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128" b="45194"/>
          <a:stretch>
            <a:fillRect/>
          </a:stretch>
        </p:blipFill>
        <p:spPr>
          <a:xfrm>
            <a:off x="0" y="2"/>
            <a:ext cx="4251570" cy="3758617"/>
          </a:xfrm>
          <a:custGeom>
            <a:avLst/>
            <a:gdLst>
              <a:gd name="connsiteX0" fmla="*/ 0 w 4251570"/>
              <a:gd name="connsiteY0" fmla="*/ 0 h 3758617"/>
              <a:gd name="connsiteX1" fmla="*/ 4251570 w 4251570"/>
              <a:gd name="connsiteY1" fmla="*/ 0 h 3758617"/>
              <a:gd name="connsiteX2" fmla="*/ 4251570 w 4251570"/>
              <a:gd name="connsiteY2" fmla="*/ 3006894 h 3758617"/>
              <a:gd name="connsiteX3" fmla="*/ 2125785 w 4251570"/>
              <a:gd name="connsiteY3" fmla="*/ 3758617 h 3758617"/>
              <a:gd name="connsiteX4" fmla="*/ 0 w 4251570"/>
              <a:gd name="connsiteY4" fmla="*/ 3006894 h 3758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1570" h="3758617">
                <a:moveTo>
                  <a:pt x="0" y="0"/>
                </a:moveTo>
                <a:lnTo>
                  <a:pt x="4251570" y="0"/>
                </a:lnTo>
                <a:lnTo>
                  <a:pt x="4251570" y="3006894"/>
                </a:lnTo>
                <a:lnTo>
                  <a:pt x="2125785" y="3758617"/>
                </a:lnTo>
                <a:lnTo>
                  <a:pt x="0" y="3006894"/>
                </a:lnTo>
                <a:close/>
              </a:path>
            </a:pathLst>
          </a:cu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6" t="45194" r="47692"/>
          <a:stretch>
            <a:fillRect/>
          </a:stretch>
        </p:blipFill>
        <p:spPr>
          <a:xfrm>
            <a:off x="2125783" y="3099384"/>
            <a:ext cx="4251570" cy="3758616"/>
          </a:xfrm>
          <a:custGeom>
            <a:avLst/>
            <a:gdLst>
              <a:gd name="connsiteX0" fmla="*/ 2125786 w 4251570"/>
              <a:gd name="connsiteY0" fmla="*/ 0 h 3758616"/>
              <a:gd name="connsiteX1" fmla="*/ 4251570 w 4251570"/>
              <a:gd name="connsiteY1" fmla="*/ 751723 h 3758616"/>
              <a:gd name="connsiteX2" fmla="*/ 4251570 w 4251570"/>
              <a:gd name="connsiteY2" fmla="*/ 3758616 h 3758616"/>
              <a:gd name="connsiteX3" fmla="*/ 0 w 4251570"/>
              <a:gd name="connsiteY3" fmla="*/ 3758616 h 3758616"/>
              <a:gd name="connsiteX4" fmla="*/ 0 w 4251570"/>
              <a:gd name="connsiteY4" fmla="*/ 751723 h 3758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1570" h="3758616">
                <a:moveTo>
                  <a:pt x="2125786" y="0"/>
                </a:moveTo>
                <a:lnTo>
                  <a:pt x="4251570" y="751723"/>
                </a:lnTo>
                <a:lnTo>
                  <a:pt x="4251570" y="3758616"/>
                </a:lnTo>
                <a:lnTo>
                  <a:pt x="0" y="3758616"/>
                </a:lnTo>
                <a:lnTo>
                  <a:pt x="0" y="75172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2036621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0"/>
          <a:stretch>
            <a:fillRect/>
          </a:stretch>
        </p:blipFill>
        <p:spPr>
          <a:xfrm>
            <a:off x="5333999" y="1"/>
            <a:ext cx="6858000" cy="6857999"/>
          </a:xfrm>
          <a:custGeom>
            <a:avLst/>
            <a:gdLst>
              <a:gd name="connsiteX0" fmla="*/ 2188045 w 6858000"/>
              <a:gd name="connsiteY0" fmla="*/ 0 h 6857999"/>
              <a:gd name="connsiteX1" fmla="*/ 6857999 w 6858000"/>
              <a:gd name="connsiteY1" fmla="*/ 0 h 6857999"/>
              <a:gd name="connsiteX2" fmla="*/ 4669955 w 6858000"/>
              <a:gd name="connsiteY2" fmla="*/ 3428999 h 6857999"/>
              <a:gd name="connsiteX3" fmla="*/ 6858000 w 6858000"/>
              <a:gd name="connsiteY3" fmla="*/ 6857999 h 6857999"/>
              <a:gd name="connsiteX4" fmla="*/ 2188045 w 6858000"/>
              <a:gd name="connsiteY4" fmla="*/ 6857999 h 6857999"/>
              <a:gd name="connsiteX5" fmla="*/ 0 w 6858000"/>
              <a:gd name="connsiteY5" fmla="*/ 3428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6857999">
                <a:moveTo>
                  <a:pt x="2188045" y="0"/>
                </a:moveTo>
                <a:lnTo>
                  <a:pt x="6857999" y="0"/>
                </a:lnTo>
                <a:lnTo>
                  <a:pt x="4669955" y="3428999"/>
                </a:lnTo>
                <a:lnTo>
                  <a:pt x="6858000" y="6857999"/>
                </a:lnTo>
                <a:lnTo>
                  <a:pt x="2188045" y="6857999"/>
                </a:lnTo>
                <a:lnTo>
                  <a:pt x="0" y="3428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93756476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3820859 w 6096000"/>
              <a:gd name="connsiteY1" fmla="*/ 0 h 6858000"/>
              <a:gd name="connsiteX2" fmla="*/ 6096000 w 6096000"/>
              <a:gd name="connsiteY2" fmla="*/ 3429000 h 6858000"/>
              <a:gd name="connsiteX3" fmla="*/ 382085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5709545 h 6858000"/>
              <a:gd name="connsiteX6" fmla="*/ 1513142 w 6096000"/>
              <a:gd name="connsiteY6" fmla="*/ 3429000 h 6858000"/>
              <a:gd name="connsiteX7" fmla="*/ 0 w 6096000"/>
              <a:gd name="connsiteY7" fmla="*/ 11484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3820859" y="0"/>
                </a:lnTo>
                <a:lnTo>
                  <a:pt x="6096000" y="3429000"/>
                </a:lnTo>
                <a:lnTo>
                  <a:pt x="3820859" y="6858000"/>
                </a:lnTo>
                <a:lnTo>
                  <a:pt x="0" y="6858000"/>
                </a:lnTo>
                <a:lnTo>
                  <a:pt x="0" y="5709545"/>
                </a:lnTo>
                <a:lnTo>
                  <a:pt x="1513142" y="3429000"/>
                </a:lnTo>
                <a:lnTo>
                  <a:pt x="0" y="114845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70009938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13691EC-2D2D-4F7C-A507-338DA1D8F495}"/>
              </a:ext>
            </a:extLst>
          </p:cNvPr>
          <p:cNvSpPr/>
          <p:nvPr userDrawn="1"/>
        </p:nvSpPr>
        <p:spPr>
          <a:xfrm>
            <a:off x="152400" y="0"/>
            <a:ext cx="3004457" cy="5159829"/>
          </a:xfrm>
          <a:custGeom>
            <a:avLst/>
            <a:gdLst>
              <a:gd name="connsiteX0" fmla="*/ 0 w 3004457"/>
              <a:gd name="connsiteY0" fmla="*/ 0 h 5159829"/>
              <a:gd name="connsiteX1" fmla="*/ 3004457 w 3004457"/>
              <a:gd name="connsiteY1" fmla="*/ 0 h 5159829"/>
              <a:gd name="connsiteX2" fmla="*/ 3004457 w 3004457"/>
              <a:gd name="connsiteY2" fmla="*/ 4767928 h 5159829"/>
              <a:gd name="connsiteX3" fmla="*/ 2612556 w 3004457"/>
              <a:gd name="connsiteY3" fmla="*/ 5159829 h 5159829"/>
              <a:gd name="connsiteX4" fmla="*/ 391901 w 3004457"/>
              <a:gd name="connsiteY4" fmla="*/ 5159829 h 5159829"/>
              <a:gd name="connsiteX5" fmla="*/ 0 w 3004457"/>
              <a:gd name="connsiteY5" fmla="*/ 4767928 h 5159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04457" h="5159829">
                <a:moveTo>
                  <a:pt x="0" y="0"/>
                </a:moveTo>
                <a:lnTo>
                  <a:pt x="3004457" y="0"/>
                </a:lnTo>
                <a:lnTo>
                  <a:pt x="3004457" y="4767928"/>
                </a:lnTo>
                <a:cubicBezTo>
                  <a:pt x="3004457" y="4984369"/>
                  <a:pt x="2828997" y="5159829"/>
                  <a:pt x="2612556" y="5159829"/>
                </a:cubicBezTo>
                <a:lnTo>
                  <a:pt x="391901" y="5159829"/>
                </a:lnTo>
                <a:cubicBezTo>
                  <a:pt x="175460" y="5159829"/>
                  <a:pt x="0" y="4984369"/>
                  <a:pt x="0" y="47679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44500" dist="190500" dir="13500000" algn="br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3C3B5E2-8AB1-4055-ACC9-E283B21D3668}"/>
              </a:ext>
            </a:extLst>
          </p:cNvPr>
          <p:cNvSpPr/>
          <p:nvPr userDrawn="1"/>
        </p:nvSpPr>
        <p:spPr>
          <a:xfrm>
            <a:off x="3374571" y="1698172"/>
            <a:ext cx="3004457" cy="5159828"/>
          </a:xfrm>
          <a:custGeom>
            <a:avLst/>
            <a:gdLst>
              <a:gd name="connsiteX0" fmla="*/ 391901 w 3004457"/>
              <a:gd name="connsiteY0" fmla="*/ 0 h 5159828"/>
              <a:gd name="connsiteX1" fmla="*/ 2612556 w 3004457"/>
              <a:gd name="connsiteY1" fmla="*/ 0 h 5159828"/>
              <a:gd name="connsiteX2" fmla="*/ 3004457 w 3004457"/>
              <a:gd name="connsiteY2" fmla="*/ 391901 h 5159828"/>
              <a:gd name="connsiteX3" fmla="*/ 3004457 w 3004457"/>
              <a:gd name="connsiteY3" fmla="*/ 5159828 h 5159828"/>
              <a:gd name="connsiteX4" fmla="*/ 0 w 3004457"/>
              <a:gd name="connsiteY4" fmla="*/ 5159828 h 5159828"/>
              <a:gd name="connsiteX5" fmla="*/ 0 w 3004457"/>
              <a:gd name="connsiteY5" fmla="*/ 391901 h 5159828"/>
              <a:gd name="connsiteX6" fmla="*/ 391901 w 3004457"/>
              <a:gd name="connsiteY6" fmla="*/ 0 h 515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4457" h="5159828">
                <a:moveTo>
                  <a:pt x="391901" y="0"/>
                </a:moveTo>
                <a:lnTo>
                  <a:pt x="2612556" y="0"/>
                </a:lnTo>
                <a:cubicBezTo>
                  <a:pt x="2828997" y="0"/>
                  <a:pt x="3004457" y="175460"/>
                  <a:pt x="3004457" y="391901"/>
                </a:cubicBezTo>
                <a:lnTo>
                  <a:pt x="3004457" y="5159828"/>
                </a:lnTo>
                <a:lnTo>
                  <a:pt x="0" y="5159828"/>
                </a:lnTo>
                <a:lnTo>
                  <a:pt x="0" y="391901"/>
                </a:lnTo>
                <a:cubicBezTo>
                  <a:pt x="0" y="175460"/>
                  <a:pt x="175460" y="0"/>
                  <a:pt x="3919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44500" dist="190500" dir="13500000" algn="br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" r="75311" b="28824"/>
          <a:stretch>
            <a:fillRect/>
          </a:stretch>
        </p:blipFill>
        <p:spPr>
          <a:xfrm>
            <a:off x="299115" y="1"/>
            <a:ext cx="2711028" cy="4881283"/>
          </a:xfrm>
          <a:custGeom>
            <a:avLst/>
            <a:gdLst>
              <a:gd name="connsiteX0" fmla="*/ 12343 w 2711028"/>
              <a:gd name="connsiteY0" fmla="*/ 0 h 4881283"/>
              <a:gd name="connsiteX1" fmla="*/ 2698685 w 2711028"/>
              <a:gd name="connsiteY1" fmla="*/ 0 h 4881283"/>
              <a:gd name="connsiteX2" fmla="*/ 2703844 w 2711028"/>
              <a:gd name="connsiteY2" fmla="*/ 16619 h 4881283"/>
              <a:gd name="connsiteX3" fmla="*/ 2711028 w 2711028"/>
              <a:gd name="connsiteY3" fmla="*/ 87887 h 4881283"/>
              <a:gd name="connsiteX4" fmla="*/ 2711028 w 2711028"/>
              <a:gd name="connsiteY4" fmla="*/ 4527657 h 4881283"/>
              <a:gd name="connsiteX5" fmla="*/ 2357402 w 2711028"/>
              <a:gd name="connsiteY5" fmla="*/ 4881283 h 4881283"/>
              <a:gd name="connsiteX6" fmla="*/ 353626 w 2711028"/>
              <a:gd name="connsiteY6" fmla="*/ 4881283 h 4881283"/>
              <a:gd name="connsiteX7" fmla="*/ 0 w 2711028"/>
              <a:gd name="connsiteY7" fmla="*/ 4527657 h 4881283"/>
              <a:gd name="connsiteX8" fmla="*/ 0 w 2711028"/>
              <a:gd name="connsiteY8" fmla="*/ 87887 h 4881283"/>
              <a:gd name="connsiteX9" fmla="*/ 7185 w 2711028"/>
              <a:gd name="connsiteY9" fmla="*/ 16619 h 4881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11028" h="4881283">
                <a:moveTo>
                  <a:pt x="12343" y="0"/>
                </a:moveTo>
                <a:lnTo>
                  <a:pt x="2698685" y="0"/>
                </a:lnTo>
                <a:lnTo>
                  <a:pt x="2703844" y="16619"/>
                </a:lnTo>
                <a:cubicBezTo>
                  <a:pt x="2708554" y="39639"/>
                  <a:pt x="2711028" y="63474"/>
                  <a:pt x="2711028" y="87887"/>
                </a:cubicBezTo>
                <a:lnTo>
                  <a:pt x="2711028" y="4527657"/>
                </a:lnTo>
                <a:cubicBezTo>
                  <a:pt x="2711028" y="4722960"/>
                  <a:pt x="2552704" y="4881283"/>
                  <a:pt x="2357402" y="4881283"/>
                </a:cubicBezTo>
                <a:lnTo>
                  <a:pt x="353626" y="4881283"/>
                </a:lnTo>
                <a:cubicBezTo>
                  <a:pt x="158324" y="4881283"/>
                  <a:pt x="0" y="4722960"/>
                  <a:pt x="0" y="4527657"/>
                </a:cubicBezTo>
                <a:lnTo>
                  <a:pt x="0" y="87887"/>
                </a:lnTo>
                <a:cubicBezTo>
                  <a:pt x="0" y="63474"/>
                  <a:pt x="2474" y="39639"/>
                  <a:pt x="7185" y="16619"/>
                </a:cubicBezTo>
                <a:close/>
              </a:path>
            </a:pathLst>
          </a:cu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2" t="28824" r="48882"/>
          <a:stretch>
            <a:fillRect/>
          </a:stretch>
        </p:blipFill>
        <p:spPr>
          <a:xfrm>
            <a:off x="3521286" y="1976720"/>
            <a:ext cx="2711028" cy="4881280"/>
          </a:xfrm>
          <a:custGeom>
            <a:avLst/>
            <a:gdLst>
              <a:gd name="connsiteX0" fmla="*/ 353626 w 2711028"/>
              <a:gd name="connsiteY0" fmla="*/ 0 h 4881280"/>
              <a:gd name="connsiteX1" fmla="*/ 2357402 w 2711028"/>
              <a:gd name="connsiteY1" fmla="*/ 0 h 4881280"/>
              <a:gd name="connsiteX2" fmla="*/ 2711028 w 2711028"/>
              <a:gd name="connsiteY2" fmla="*/ 353626 h 4881280"/>
              <a:gd name="connsiteX3" fmla="*/ 2711028 w 2711028"/>
              <a:gd name="connsiteY3" fmla="*/ 4793396 h 4881280"/>
              <a:gd name="connsiteX4" fmla="*/ 2703844 w 2711028"/>
              <a:gd name="connsiteY4" fmla="*/ 4864664 h 4881280"/>
              <a:gd name="connsiteX5" fmla="*/ 2698687 w 2711028"/>
              <a:gd name="connsiteY5" fmla="*/ 4881280 h 4881280"/>
              <a:gd name="connsiteX6" fmla="*/ 12343 w 2711028"/>
              <a:gd name="connsiteY6" fmla="*/ 4881280 h 4881280"/>
              <a:gd name="connsiteX7" fmla="*/ 7185 w 2711028"/>
              <a:gd name="connsiteY7" fmla="*/ 4864664 h 4881280"/>
              <a:gd name="connsiteX8" fmla="*/ 0 w 2711028"/>
              <a:gd name="connsiteY8" fmla="*/ 4793396 h 4881280"/>
              <a:gd name="connsiteX9" fmla="*/ 0 w 2711028"/>
              <a:gd name="connsiteY9" fmla="*/ 353626 h 4881280"/>
              <a:gd name="connsiteX10" fmla="*/ 353626 w 2711028"/>
              <a:gd name="connsiteY10" fmla="*/ 0 h 488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11028" h="4881280">
                <a:moveTo>
                  <a:pt x="353626" y="0"/>
                </a:moveTo>
                <a:lnTo>
                  <a:pt x="2357402" y="0"/>
                </a:lnTo>
                <a:cubicBezTo>
                  <a:pt x="2552705" y="0"/>
                  <a:pt x="2711028" y="158324"/>
                  <a:pt x="2711028" y="353626"/>
                </a:cubicBezTo>
                <a:lnTo>
                  <a:pt x="2711028" y="4793396"/>
                </a:lnTo>
                <a:cubicBezTo>
                  <a:pt x="2711028" y="4817809"/>
                  <a:pt x="2708554" y="4841644"/>
                  <a:pt x="2703844" y="4864664"/>
                </a:cubicBezTo>
                <a:lnTo>
                  <a:pt x="2698687" y="4881280"/>
                </a:lnTo>
                <a:lnTo>
                  <a:pt x="12343" y="4881280"/>
                </a:lnTo>
                <a:lnTo>
                  <a:pt x="7185" y="4864664"/>
                </a:lnTo>
                <a:cubicBezTo>
                  <a:pt x="2474" y="4841644"/>
                  <a:pt x="0" y="4817809"/>
                  <a:pt x="0" y="4793396"/>
                </a:cubicBezTo>
                <a:lnTo>
                  <a:pt x="0" y="353626"/>
                </a:lnTo>
                <a:cubicBezTo>
                  <a:pt x="0" y="158324"/>
                  <a:pt x="158324" y="0"/>
                  <a:pt x="35362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26239976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50" b="13651"/>
          <a:stretch>
            <a:fillRect/>
          </a:stretch>
        </p:blipFill>
        <p:spPr>
          <a:xfrm>
            <a:off x="6370336" y="0"/>
            <a:ext cx="5821662" cy="5921828"/>
          </a:xfrm>
          <a:custGeom>
            <a:avLst/>
            <a:gdLst>
              <a:gd name="connsiteX0" fmla="*/ 0 w 5821662"/>
              <a:gd name="connsiteY0" fmla="*/ 0 h 5921828"/>
              <a:gd name="connsiteX1" fmla="*/ 5821662 w 5821662"/>
              <a:gd name="connsiteY1" fmla="*/ 0 h 5921828"/>
              <a:gd name="connsiteX2" fmla="*/ 5821662 w 5821662"/>
              <a:gd name="connsiteY2" fmla="*/ 4422866 h 5921828"/>
              <a:gd name="connsiteX3" fmla="*/ 2910831 w 5821662"/>
              <a:gd name="connsiteY3" fmla="*/ 5921828 h 5921828"/>
              <a:gd name="connsiteX4" fmla="*/ 0 w 5821662"/>
              <a:gd name="connsiteY4" fmla="*/ 4422866 h 592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1662" h="5921828">
                <a:moveTo>
                  <a:pt x="0" y="0"/>
                </a:moveTo>
                <a:lnTo>
                  <a:pt x="5821662" y="0"/>
                </a:lnTo>
                <a:lnTo>
                  <a:pt x="5821662" y="4422866"/>
                </a:lnTo>
                <a:lnTo>
                  <a:pt x="2910831" y="5921828"/>
                </a:lnTo>
                <a:lnTo>
                  <a:pt x="0" y="442286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13768549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9733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85709" y="4629150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799965" y="2857500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3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47614" y="1895475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857107" y="4057650"/>
            <a:ext cx="4399977" cy="1543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673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9916912"/>
      </p:ext>
    </p:extLst>
  </p:cSld>
  <p:clrMapOvr>
    <a:masterClrMapping/>
  </p:clrMapOvr>
  <p:transition spd="slow" advClick="0" advTm="3000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9618065"/>
      </p:ext>
    </p:extLst>
  </p:cSld>
  <p:clrMapOvr>
    <a:masterClrMapping/>
  </p:clrMapOvr>
  <p:transition spd="slow" advClick="0" advTm="3000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019705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61057144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998801-CDE2-4893-9AF4-806CE832B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13AEAA-D80D-4E60-B592-1887FBE0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BE6C8-31CB-4661-B1C6-5534348A95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1FE56-D312-4867-AAAF-3A624FCDFACA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F8B7A-8A37-4520-8820-4447EC65F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93038-E44E-4DC8-BBA4-F45192A7E8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17CD2-750A-417D-8847-7E531BB3A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9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7" r:id="rId16"/>
    <p:sldLayoutId id="2147483673" r:id="rId17"/>
    <p:sldLayoutId id="2147483674" r:id="rId18"/>
    <p:sldLayoutId id="2147483675" r:id="rId19"/>
    <p:sldLayoutId id="2147483676" r:id="rId20"/>
    <p:sldLayoutId id="2147483677" r:id="rId21"/>
    <p:sldLayoutId id="2147483678" r:id="rId22"/>
    <p:sldLayoutId id="2147483682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hayurhama.com/" TargetMode="Externa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hayurhama.com/" TargetMode="Externa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4DA6C9C-259E-4893-A15D-4DD5DB2FEF0B}"/>
              </a:ext>
            </a:extLst>
          </p:cNvPr>
          <p:cNvSpPr/>
          <p:nvPr/>
        </p:nvSpPr>
        <p:spPr>
          <a:xfrm flipH="1" flipV="1">
            <a:off x="0" y="78368"/>
            <a:ext cx="12192000" cy="6858000"/>
          </a:xfrm>
          <a:custGeom>
            <a:avLst/>
            <a:gdLst>
              <a:gd name="connsiteX0" fmla="*/ 2527388 w 12192000"/>
              <a:gd name="connsiteY0" fmla="*/ 6858000 h 6858000"/>
              <a:gd name="connsiteX1" fmla="*/ 0 w 12192000"/>
              <a:gd name="connsiteY1" fmla="*/ 6858000 h 6858000"/>
              <a:gd name="connsiteX2" fmla="*/ 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00259 h 6858000"/>
              <a:gd name="connsiteX5" fmla="*/ 12079114 w 12192000"/>
              <a:gd name="connsiteY5" fmla="*/ 772075 h 6858000"/>
              <a:gd name="connsiteX6" fmla="*/ 6755090 w 12192000"/>
              <a:gd name="connsiteY6" fmla="*/ 2554433 h 6858000"/>
              <a:gd name="connsiteX7" fmla="*/ 3843164 w 12192000"/>
              <a:gd name="connsiteY7" fmla="*/ 5829631 h 6858000"/>
              <a:gd name="connsiteX8" fmla="*/ 2672273 w 12192000"/>
              <a:gd name="connsiteY8" fmla="*/ 67990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2527388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700259"/>
                </a:lnTo>
                <a:lnTo>
                  <a:pt x="12079114" y="772075"/>
                </a:lnTo>
                <a:cubicBezTo>
                  <a:pt x="10569381" y="1673581"/>
                  <a:pt x="7984610" y="1765004"/>
                  <a:pt x="6755090" y="2554433"/>
                </a:cubicBezTo>
                <a:cubicBezTo>
                  <a:pt x="5241835" y="3526038"/>
                  <a:pt x="4652755" y="4656402"/>
                  <a:pt x="3843164" y="5829631"/>
                </a:cubicBezTo>
                <a:cubicBezTo>
                  <a:pt x="3531227" y="6275893"/>
                  <a:pt x="3128609" y="6588977"/>
                  <a:pt x="2672273" y="6799043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4953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900" dirty="0"/>
              <a:t>c</a:t>
            </a:r>
            <a:endParaRPr lang="vi-VN" sz="90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E6ACD32-ACE7-4663-B30A-B79C44F1A378}"/>
              </a:ext>
            </a:extLst>
          </p:cNvPr>
          <p:cNvGrpSpPr/>
          <p:nvPr/>
        </p:nvGrpSpPr>
        <p:grpSpPr>
          <a:xfrm>
            <a:off x="7131494" y="631426"/>
            <a:ext cx="2060330" cy="2060330"/>
            <a:chOff x="1220118" y="2343274"/>
            <a:chExt cx="2450851" cy="2450851"/>
          </a:xfr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effectLst>
            <a:outerShdw blurRad="406400" sx="102000" sy="102000" algn="ctr" rotWithShape="0">
              <a:prstClr val="black">
                <a:alpha val="70000"/>
              </a:prstClr>
            </a:outerShdw>
          </a:effectLst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FE2CB0-B261-4FEE-B52F-C87AAADA41B8}"/>
                </a:ext>
              </a:extLst>
            </p:cNvPr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052C703-BC75-4264-B88A-B686C63C75DF}"/>
                </a:ext>
              </a:extLst>
            </p:cNvPr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51A1139-BA97-4BEC-946E-AA1D0081AA16}"/>
                </a:ext>
              </a:extLst>
            </p:cNvPr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0D6CECF-75D0-4A8A-9063-36C9A0B0D7CA}"/>
              </a:ext>
            </a:extLst>
          </p:cNvPr>
          <p:cNvGrpSpPr/>
          <p:nvPr/>
        </p:nvGrpSpPr>
        <p:grpSpPr>
          <a:xfrm>
            <a:off x="7939285" y="1439217"/>
            <a:ext cx="444748" cy="444748"/>
            <a:chOff x="8204317" y="2115665"/>
            <a:chExt cx="464344" cy="464344"/>
          </a:xfrm>
          <a:solidFill>
            <a:schemeClr val="bg1"/>
          </a:solidFill>
        </p:grpSpPr>
        <p:sp>
          <p:nvSpPr>
            <p:cNvPr id="40" name="AutoShape 81">
              <a:extLst>
                <a:ext uri="{FF2B5EF4-FFF2-40B4-BE49-F238E27FC236}">
                  <a16:creationId xmlns:a16="http://schemas.microsoft.com/office/drawing/2014/main" id="{3F1C3B0F-DD92-4A53-8EF4-DEEE5FED8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4317" y="211566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  <p:sp>
          <p:nvSpPr>
            <p:cNvPr id="41" name="AutoShape 82">
              <a:extLst>
                <a:ext uri="{FF2B5EF4-FFF2-40B4-BE49-F238E27FC236}">
                  <a16:creationId xmlns:a16="http://schemas.microsoft.com/office/drawing/2014/main" id="{5A7C5141-D76A-43EA-A18F-14262B956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7973" y="249269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C172FAE-3446-46CA-91AA-17CAAE30AE98}"/>
              </a:ext>
            </a:extLst>
          </p:cNvPr>
          <p:cNvSpPr txBox="1"/>
          <p:nvPr/>
        </p:nvSpPr>
        <p:spPr>
          <a:xfrm>
            <a:off x="5940635" y="3741233"/>
            <a:ext cx="5896513" cy="981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0000"/>
              </a:lnSpc>
            </a:pPr>
            <a:r>
              <a:rPr lang="id-ID" sz="4000" b="1" dirty="0">
                <a:solidFill>
                  <a:schemeClr val="bg1"/>
                </a:solidFill>
              </a:rPr>
              <a:t>EKONOMI </a:t>
            </a:r>
            <a:endParaRPr lang="en-US" sz="4000" b="1" dirty="0">
              <a:solidFill>
                <a:schemeClr val="bg1"/>
              </a:solidFill>
            </a:endParaRPr>
          </a:p>
          <a:p>
            <a:pPr algn="r">
              <a:lnSpc>
                <a:spcPct val="70000"/>
              </a:lnSpc>
            </a:pPr>
            <a:r>
              <a:rPr lang="id-ID" sz="4000" b="1" dirty="0">
                <a:solidFill>
                  <a:schemeClr val="bg1"/>
                </a:solidFill>
              </a:rPr>
              <a:t>POLITIK PEMERINTAHAN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5955192" y="4505003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55641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1669143" y="507386"/>
            <a:ext cx="9514065" cy="6194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latin typeface="+mn-lt"/>
              </a:rPr>
              <a:t>Latar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Belakang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Lahirnya</a:t>
            </a:r>
            <a:r>
              <a:rPr lang="en-US" sz="3200" b="1" dirty="0">
                <a:latin typeface="+mn-lt"/>
              </a:rPr>
              <a:t>  </a:t>
            </a:r>
            <a:r>
              <a:rPr lang="en-US" sz="3200" b="1" dirty="0" err="1">
                <a:latin typeface="+mn-lt"/>
              </a:rPr>
              <a:t>Ilmu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Ekonomi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Politik</a:t>
            </a:r>
            <a:endParaRPr lang="id-ID" sz="3200" dirty="0">
              <a:latin typeface="+mn-lt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176774" y="1460077"/>
            <a:ext cx="9514065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000" dirty="0" err="1">
                <a:cs typeface="Times New Roman" pitchFamily="18" charset="0"/>
              </a:rPr>
              <a:t>Kebutuhan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manusia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relatif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tak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terbatas</a:t>
            </a:r>
            <a:r>
              <a:rPr lang="en-US" sz="2000" dirty="0"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cs typeface="Times New Roman" pitchFamily="18" charset="0"/>
              </a:rPr>
              <a:t>I</a:t>
            </a:r>
            <a:r>
              <a:rPr lang="id-ID" sz="2000" dirty="0">
                <a:cs typeface="Times New Roman" pitchFamily="18" charset="0"/>
              </a:rPr>
              <a:t>l</a:t>
            </a:r>
            <a:r>
              <a:rPr lang="en-US" sz="2000" dirty="0">
                <a:cs typeface="Times New Roman" pitchFamily="18" charset="0"/>
              </a:rPr>
              <a:t>mu </a:t>
            </a:r>
            <a:r>
              <a:rPr lang="en-US" sz="2000" dirty="0" err="1">
                <a:cs typeface="Times New Roman" pitchFamily="18" charset="0"/>
              </a:rPr>
              <a:t>ekonomi</a:t>
            </a:r>
            <a:r>
              <a:rPr lang="en-US" sz="2000" dirty="0">
                <a:cs typeface="Times New Roman" pitchFamily="18" charset="0"/>
              </a:rPr>
              <a:t>: </a:t>
            </a:r>
            <a:r>
              <a:rPr lang="en-US" sz="2000" dirty="0" err="1">
                <a:cs typeface="Times New Roman" pitchFamily="18" charset="0"/>
              </a:rPr>
              <a:t>mengajarkan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bagaiman</a:t>
            </a:r>
            <a:r>
              <a:rPr lang="id-ID" sz="2000" dirty="0">
                <a:cs typeface="Times New Roman" pitchFamily="18" charset="0"/>
              </a:rPr>
              <a:t>a </a:t>
            </a:r>
            <a:r>
              <a:rPr lang="en-US" sz="2000" dirty="0" err="1">
                <a:cs typeface="Times New Roman" pitchFamily="18" charset="0"/>
              </a:rPr>
              <a:t>manusia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atau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sekolompok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manusia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membuat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pilihan-pilihan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terbaik</a:t>
            </a:r>
            <a:r>
              <a:rPr lang="en-US" sz="2000" dirty="0"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>
                <a:cs typeface="Times New Roman" pitchFamily="18" charset="0"/>
              </a:rPr>
              <a:t>Ilmu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ekonomi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adalah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studi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mengenai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bagaimana</a:t>
            </a:r>
            <a:r>
              <a:rPr lang="en-US" sz="2000" dirty="0">
                <a:cs typeface="Times New Roman" pitchFamily="18" charset="0"/>
              </a:rPr>
              <a:t> orang dan </a:t>
            </a:r>
            <a:r>
              <a:rPr lang="en-US" sz="2000" dirty="0" err="1">
                <a:cs typeface="Times New Roman" pitchFamily="18" charset="0"/>
              </a:rPr>
              <a:t>masyarakat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memilih</a:t>
            </a:r>
            <a:r>
              <a:rPr lang="en-US" sz="2000" dirty="0">
                <a:cs typeface="Times New Roman" pitchFamily="18" charset="0"/>
              </a:rPr>
              <a:t>, </a:t>
            </a:r>
            <a:r>
              <a:rPr lang="en-US" sz="2000" dirty="0" err="1">
                <a:cs typeface="Times New Roman" pitchFamily="18" charset="0"/>
              </a:rPr>
              <a:t>dengan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atau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tanpa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menggunakan</a:t>
            </a:r>
            <a:r>
              <a:rPr lang="en-US" sz="2000" dirty="0">
                <a:cs typeface="Times New Roman" pitchFamily="18" charset="0"/>
              </a:rPr>
              <a:t> uang, </a:t>
            </a:r>
            <a:r>
              <a:rPr lang="en-US" sz="2000" dirty="0" err="1">
                <a:cs typeface="Times New Roman" pitchFamily="18" charset="0"/>
              </a:rPr>
              <a:t>memanfaatkan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sumber-sumber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daya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produktif</a:t>
            </a:r>
            <a:r>
              <a:rPr lang="en-US" sz="2000" dirty="0">
                <a:cs typeface="Times New Roman" pitchFamily="18" charset="0"/>
              </a:rPr>
              <a:t> yang </a:t>
            </a:r>
            <a:r>
              <a:rPr lang="en-US" sz="2000" dirty="0" err="1">
                <a:cs typeface="Times New Roman" pitchFamily="18" charset="0"/>
              </a:rPr>
              <a:t>langka</a:t>
            </a:r>
            <a:r>
              <a:rPr lang="en-US" sz="2000" dirty="0">
                <a:cs typeface="Times New Roman" pitchFamily="18" charset="0"/>
              </a:rPr>
              <a:t> demi </a:t>
            </a:r>
            <a:r>
              <a:rPr lang="en-US" sz="2000" dirty="0" err="1">
                <a:cs typeface="Times New Roman" pitchFamily="18" charset="0"/>
              </a:rPr>
              <a:t>memproduksi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berbagai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komoditi</a:t>
            </a:r>
            <a:r>
              <a:rPr lang="en-US" sz="2000" dirty="0">
                <a:cs typeface="Times New Roman" pitchFamily="18" charset="0"/>
              </a:rPr>
              <a:t> (Paul </a:t>
            </a:r>
            <a:r>
              <a:rPr lang="en-US" sz="2000" dirty="0" err="1">
                <a:cs typeface="Times New Roman" pitchFamily="18" charset="0"/>
              </a:rPr>
              <a:t>Samelson</a:t>
            </a:r>
            <a:r>
              <a:rPr lang="en-US" sz="2000" dirty="0">
                <a:cs typeface="Times New Roman" pitchFamily="18" charset="0"/>
              </a:rPr>
              <a:t>).</a:t>
            </a:r>
            <a:endParaRPr lang="id-ID" sz="2000" dirty="0"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cs typeface="Times New Roman" pitchFamily="18" charset="0"/>
              </a:rPr>
              <a:t>Inti </a:t>
            </a:r>
            <a:r>
              <a:rPr lang="en-US" sz="2000" dirty="0" err="1">
                <a:cs typeface="Times New Roman" pitchFamily="18" charset="0"/>
              </a:rPr>
              <a:t>dari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masalah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ekonomi</a:t>
            </a:r>
            <a:r>
              <a:rPr lang="en-US" sz="2000" dirty="0">
                <a:cs typeface="Times New Roman" pitchFamily="18" charset="0"/>
              </a:rPr>
              <a:t>: </a:t>
            </a:r>
            <a:r>
              <a:rPr lang="en-US" sz="2000" dirty="0" err="1">
                <a:cs typeface="Times New Roman" pitchFamily="18" charset="0"/>
              </a:rPr>
              <a:t>Kelangkaan</a:t>
            </a:r>
            <a:r>
              <a:rPr lang="en-US" sz="2000" dirty="0">
                <a:cs typeface="Times New Roman" pitchFamily="18" charset="0"/>
              </a:rPr>
              <a:t>, </a:t>
            </a:r>
            <a:r>
              <a:rPr lang="en-US" sz="2000" dirty="0" err="1">
                <a:cs typeface="Times New Roman" pitchFamily="18" charset="0"/>
              </a:rPr>
              <a:t>sehinggatiap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kelompok</a:t>
            </a:r>
            <a:r>
              <a:rPr lang="en-US" sz="2000" dirty="0">
                <a:cs typeface="Times New Roman" pitchFamily="18" charset="0"/>
              </a:rPr>
              <a:t> m</a:t>
            </a:r>
            <a:r>
              <a:rPr lang="id-ID" sz="2000" dirty="0">
                <a:cs typeface="Times New Roman" pitchFamily="18" charset="0"/>
              </a:rPr>
              <a:t>a</a:t>
            </a:r>
            <a:r>
              <a:rPr lang="en-US" sz="2000" dirty="0" err="1">
                <a:cs typeface="Times New Roman" pitchFamily="18" charset="0"/>
              </a:rPr>
              <a:t>syarakat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betapapun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majunya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dihadapkan</a:t>
            </a:r>
            <a:r>
              <a:rPr lang="en-US" sz="2000" dirty="0">
                <a:cs typeface="Times New Roman" pitchFamily="18" charset="0"/>
              </a:rPr>
              <a:t>  </a:t>
            </a:r>
            <a:r>
              <a:rPr lang="en-US" sz="2000" dirty="0" err="1">
                <a:cs typeface="Times New Roman" pitchFamily="18" charset="0"/>
              </a:rPr>
              <a:t>dengan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sejumlah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masalah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ekonomi</a:t>
            </a:r>
            <a:r>
              <a:rPr lang="en-US" sz="2000" dirty="0">
                <a:cs typeface="Times New Roman" pitchFamily="18" charset="0"/>
              </a:rPr>
              <a:t>.</a:t>
            </a:r>
            <a:endParaRPr lang="id-ID" sz="2000" dirty="0"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id-ID" sz="20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76323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67544" y="188640"/>
            <a:ext cx="8229600" cy="7634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3200" b="1" dirty="0">
                <a:latin typeface="+mn-lt"/>
              </a:rPr>
              <a:t>Kaitan Antara Ekonomi dan Politik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67544" y="1342292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GB" sz="2000" dirty="0">
                <a:cs typeface="Times New Roman" pitchFamily="18" charset="0"/>
              </a:rPr>
              <a:t>E</a:t>
            </a:r>
            <a:r>
              <a:rPr lang="en-US" sz="2000" dirty="0">
                <a:cs typeface="Times New Roman" pitchFamily="18" charset="0"/>
              </a:rPr>
              <a:t>ko</a:t>
            </a:r>
            <a:r>
              <a:rPr lang="id-ID" sz="2000" dirty="0">
                <a:cs typeface="Times New Roman" pitchFamily="18" charset="0"/>
              </a:rPr>
              <a:t>no</a:t>
            </a:r>
            <a:r>
              <a:rPr lang="en-US" sz="2000" dirty="0">
                <a:cs typeface="Times New Roman" pitchFamily="18" charset="0"/>
              </a:rPr>
              <a:t>mi: “</a:t>
            </a:r>
            <a:r>
              <a:rPr lang="en-US" sz="2000" dirty="0" err="1">
                <a:cs typeface="Times New Roman" pitchFamily="18" charset="0"/>
              </a:rPr>
              <a:t>aktivitas</a:t>
            </a:r>
            <a:r>
              <a:rPr lang="en-US" sz="2000" dirty="0">
                <a:cs typeface="Times New Roman" pitchFamily="18" charset="0"/>
              </a:rPr>
              <a:t>” yang di </a:t>
            </a:r>
            <a:r>
              <a:rPr lang="en-US" sz="2000" dirty="0" err="1">
                <a:cs typeface="Times New Roman" pitchFamily="18" charset="0"/>
              </a:rPr>
              <a:t>tunjukkan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sebagai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sesuatu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untuk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memperoleh</a:t>
            </a:r>
            <a:r>
              <a:rPr lang="en-US" sz="2000" dirty="0">
                <a:cs typeface="Times New Roman" pitchFamily="18" charset="0"/>
              </a:rPr>
              <a:t> yang </a:t>
            </a:r>
            <a:r>
              <a:rPr lang="en-US" sz="2000" dirty="0" err="1">
                <a:cs typeface="Times New Roman" pitchFamily="18" charset="0"/>
              </a:rPr>
              <a:t>diinginkan</a:t>
            </a:r>
            <a:r>
              <a:rPr lang="en-US" sz="2000" dirty="0"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>
                <a:cs typeface="Times New Roman" pitchFamily="18" charset="0"/>
              </a:rPr>
              <a:t>Politik</a:t>
            </a:r>
            <a:r>
              <a:rPr lang="en-US" sz="2000" dirty="0">
                <a:cs typeface="Times New Roman" pitchFamily="18" charset="0"/>
              </a:rPr>
              <a:t> (</a:t>
            </a:r>
            <a:r>
              <a:rPr lang="en-US" sz="2000" dirty="0" err="1">
                <a:cs typeface="Times New Roman" pitchFamily="18" charset="0"/>
              </a:rPr>
              <a:t>pemerintahan</a:t>
            </a:r>
            <a:r>
              <a:rPr lang="en-US" sz="2000" dirty="0">
                <a:cs typeface="Times New Roman" pitchFamily="18" charset="0"/>
              </a:rPr>
              <a:t>): </a:t>
            </a:r>
            <a:r>
              <a:rPr lang="en-US" sz="2000" dirty="0" err="1">
                <a:cs typeface="Times New Roman" pitchFamily="18" charset="0"/>
              </a:rPr>
              <a:t>mesin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politik</a:t>
            </a:r>
            <a:r>
              <a:rPr lang="en-US" sz="2000" dirty="0">
                <a:cs typeface="Times New Roman" pitchFamily="18" charset="0"/>
              </a:rPr>
              <a:t> formal negara </a:t>
            </a:r>
            <a:r>
              <a:rPr lang="en-US" sz="2000" dirty="0" err="1">
                <a:cs typeface="Times New Roman" pitchFamily="18" charset="0"/>
              </a:rPr>
              <a:t>secara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keseluruhan</a:t>
            </a:r>
            <a:r>
              <a:rPr lang="en-US" sz="2000" dirty="0">
                <a:cs typeface="Times New Roman" pitchFamily="18" charset="0"/>
              </a:rPr>
              <a:t> (</a:t>
            </a:r>
            <a:r>
              <a:rPr lang="en-US" sz="2000" dirty="0" err="1">
                <a:cs typeface="Times New Roman" pitchFamily="18" charset="0"/>
              </a:rPr>
              <a:t>mencakup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institusi-institusi</a:t>
            </a:r>
            <a:r>
              <a:rPr lang="en-US" sz="2000" dirty="0">
                <a:cs typeface="Times New Roman" pitchFamily="18" charset="0"/>
              </a:rPr>
              <a:t>, </a:t>
            </a:r>
            <a:r>
              <a:rPr lang="en-US" sz="2000" dirty="0" err="1">
                <a:cs typeface="Times New Roman" pitchFamily="18" charset="0"/>
              </a:rPr>
              <a:t>hukum-hukum</a:t>
            </a:r>
            <a:r>
              <a:rPr lang="en-US" sz="2000" dirty="0">
                <a:cs typeface="Times New Roman" pitchFamily="18" charset="0"/>
              </a:rPr>
              <a:t>,  </a:t>
            </a:r>
            <a:r>
              <a:rPr lang="en-US" sz="2000" dirty="0" err="1">
                <a:cs typeface="Times New Roman" pitchFamily="18" charset="0"/>
              </a:rPr>
              <a:t>kebijakan-kebijakan</a:t>
            </a:r>
            <a:r>
              <a:rPr lang="en-US" sz="2000" dirty="0">
                <a:cs typeface="Times New Roman" pitchFamily="18" charset="0"/>
              </a:rPr>
              <a:t>, dan </a:t>
            </a:r>
            <a:r>
              <a:rPr lang="en-US" sz="2000" dirty="0" err="1">
                <a:cs typeface="Times New Roman" pitchFamily="18" charset="0"/>
              </a:rPr>
              <a:t>aktor-aktor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kunci</a:t>
            </a:r>
            <a:r>
              <a:rPr lang="en-US" sz="2000" dirty="0">
                <a:cs typeface="Times New Roman" pitchFamily="18" charset="0"/>
              </a:rPr>
              <a:t>).</a:t>
            </a:r>
            <a:endParaRPr lang="id-ID" sz="2000" dirty="0"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 err="1">
                <a:cs typeface="Times New Roman" pitchFamily="18" charset="0"/>
              </a:rPr>
              <a:t>Hubungan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antara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ekonomi</a:t>
            </a:r>
            <a:r>
              <a:rPr lang="en-US" sz="2000" dirty="0">
                <a:cs typeface="Times New Roman" pitchFamily="18" charset="0"/>
              </a:rPr>
              <a:t> dan </a:t>
            </a:r>
            <a:r>
              <a:rPr lang="en-US" sz="2000" dirty="0" err="1">
                <a:cs typeface="Times New Roman" pitchFamily="18" charset="0"/>
              </a:rPr>
              <a:t>politik</a:t>
            </a:r>
            <a:r>
              <a:rPr lang="en-US" sz="2000" dirty="0">
                <a:cs typeface="Times New Roman" pitchFamily="18" charset="0"/>
              </a:rPr>
              <a:t>: </a:t>
            </a:r>
            <a:r>
              <a:rPr lang="en-US" sz="2000" dirty="0" err="1">
                <a:cs typeface="Times New Roman" pitchFamily="18" charset="0"/>
              </a:rPr>
              <a:t>kekayaan</a:t>
            </a:r>
            <a:r>
              <a:rPr lang="en-US" sz="2000" dirty="0">
                <a:cs typeface="Times New Roman" pitchFamily="18" charset="0"/>
              </a:rPr>
              <a:t> (</a:t>
            </a:r>
            <a:r>
              <a:rPr lang="en-US" sz="2000" dirty="0" err="1">
                <a:cs typeface="Times New Roman" pitchFamily="18" charset="0"/>
              </a:rPr>
              <a:t>aset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fisik</a:t>
            </a:r>
            <a:r>
              <a:rPr lang="en-US" sz="2000" dirty="0">
                <a:cs typeface="Times New Roman" pitchFamily="18" charset="0"/>
              </a:rPr>
              <a:t> dan </a:t>
            </a:r>
            <a:r>
              <a:rPr lang="en-US" sz="2000" dirty="0" err="1">
                <a:cs typeface="Times New Roman" pitchFamily="18" charset="0"/>
              </a:rPr>
              <a:t>aset</a:t>
            </a:r>
            <a:r>
              <a:rPr lang="en-US" sz="2000" dirty="0">
                <a:cs typeface="Times New Roman" pitchFamily="18" charset="0"/>
              </a:rPr>
              <a:t> non </a:t>
            </a:r>
            <a:r>
              <a:rPr lang="en-US" sz="2000" dirty="0" err="1">
                <a:cs typeface="Times New Roman" pitchFamily="18" charset="0"/>
              </a:rPr>
              <a:t>fisik</a:t>
            </a:r>
            <a:r>
              <a:rPr lang="en-US" sz="2000" dirty="0">
                <a:cs typeface="Times New Roman" pitchFamily="18" charset="0"/>
              </a:rPr>
              <a:t>) dan </a:t>
            </a:r>
            <a:r>
              <a:rPr lang="en-US" sz="2000" dirty="0" err="1">
                <a:cs typeface="Times New Roman" pitchFamily="18" charset="0"/>
              </a:rPr>
              <a:t>kekuasaan</a:t>
            </a:r>
            <a:r>
              <a:rPr lang="en-US" sz="2000" dirty="0">
                <a:cs typeface="Times New Roman" pitchFamily="18" charset="0"/>
              </a:rPr>
              <a:t> (</a:t>
            </a:r>
            <a:r>
              <a:rPr lang="en-US" sz="2000" dirty="0" err="1">
                <a:cs typeface="Times New Roman" pitchFamily="18" charset="0"/>
              </a:rPr>
              <a:t>militer</a:t>
            </a:r>
            <a:r>
              <a:rPr lang="en-US" sz="2000" dirty="0">
                <a:cs typeface="Times New Roman" pitchFamily="18" charset="0"/>
              </a:rPr>
              <a:t>, </a:t>
            </a:r>
            <a:r>
              <a:rPr lang="en-US" sz="2000" dirty="0" err="1">
                <a:cs typeface="Times New Roman" pitchFamily="18" charset="0"/>
              </a:rPr>
              <a:t>ekonomi</a:t>
            </a:r>
            <a:r>
              <a:rPr lang="en-US" sz="2000" dirty="0">
                <a:cs typeface="Times New Roman" pitchFamily="18" charset="0"/>
              </a:rPr>
              <a:t>, </a:t>
            </a:r>
            <a:r>
              <a:rPr lang="en-US" sz="2000" dirty="0" err="1">
                <a:cs typeface="Times New Roman" pitchFamily="18" charset="0"/>
              </a:rPr>
              <a:t>maupun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pisikologis</a:t>
            </a:r>
            <a:r>
              <a:rPr lang="en-US" sz="2000" dirty="0">
                <a:cs typeface="Times New Roman" pitchFamily="18" charset="0"/>
              </a:rPr>
              <a:t>) yang </a:t>
            </a:r>
            <a:r>
              <a:rPr lang="en-US" sz="2000" dirty="0" err="1">
                <a:cs typeface="Times New Roman" pitchFamily="18" charset="0"/>
              </a:rPr>
              <a:t>mampu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menghasilkan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suatu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hasil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tertentu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secara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paksa</a:t>
            </a:r>
            <a:r>
              <a:rPr lang="en-US" sz="2000" dirty="0">
                <a:cs typeface="Times New Roman" pitchFamily="18" charset="0"/>
              </a:rPr>
              <a:t> (</a:t>
            </a:r>
            <a:r>
              <a:rPr lang="en-US" sz="2000" dirty="0" err="1">
                <a:cs typeface="Times New Roman" pitchFamily="18" charset="0"/>
              </a:rPr>
              <a:t>Mohtar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Mos’oed</a:t>
            </a:r>
            <a:r>
              <a:rPr lang="en-US" sz="2000" dirty="0">
                <a:cs typeface="Times New Roman" pitchFamily="18" charset="0"/>
              </a:rPr>
              <a:t>, 1991).</a:t>
            </a:r>
            <a:endParaRPr lang="id-ID" sz="2000" dirty="0"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id-ID" sz="20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84794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3370344" y="332656"/>
            <a:ext cx="8229600" cy="8354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err="1">
                <a:latin typeface="+mn-lt"/>
              </a:rPr>
              <a:t>Kaitan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Ekonomi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Politik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dengan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Kebijakan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Publik</a:t>
            </a:r>
            <a:endParaRPr lang="id-ID" sz="3200" b="1" dirty="0">
              <a:latin typeface="+mn-lt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360000" y="1600200"/>
            <a:ext cx="8229600" cy="452596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lmu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ekonomi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politik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dimaksudkan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membahas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keterkaitan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antara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berbagai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aspek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proses, dan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institusi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politik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kegiatan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ekonomi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seperti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produksi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investasi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pembentukan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perdagangan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konsumsi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dan lain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sebagainya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Penelusuran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mendalam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tentang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ekonomi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politik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biasanya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didekati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format dan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pola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hubungan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antara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swasta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masyarakat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organisasi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buruh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partai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politik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Pemerintah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lembaga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konsumen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dan lain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sebagainya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Pembahasan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ekonomi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Politik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jelas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terkait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erat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kebijakan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publik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mulai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proses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perancangan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perumusan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sistem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organisasi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dan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implementasi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kebijakan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publik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tersebut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(Arifin &amp;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Rachbini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2001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).</a:t>
            </a:r>
            <a:endParaRPr lang="id-ID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id-ID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59722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"/>
          <p:cNvSpPr txBox="1">
            <a:spLocks/>
          </p:cNvSpPr>
          <p:nvPr/>
        </p:nvSpPr>
        <p:spPr>
          <a:xfrm>
            <a:off x="395535" y="188640"/>
            <a:ext cx="9082293" cy="6194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err="1">
                <a:latin typeface="+mn-lt"/>
              </a:rPr>
              <a:t>Pendekatan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Politik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Ekonomi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atau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Ekonomi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Politik</a:t>
            </a:r>
            <a:endParaRPr lang="id-ID" sz="3200" b="1" dirty="0">
              <a:latin typeface="+mn-lt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457199" y="1574116"/>
            <a:ext cx="8440057" cy="5256584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r>
              <a:rPr lang="en-GB" dirty="0">
                <a:cs typeface="Times New Roman" pitchFamily="18" charset="0"/>
              </a:rPr>
              <a:t>P</a:t>
            </a:r>
            <a:r>
              <a:rPr lang="en-US" dirty="0" err="1">
                <a:cs typeface="Times New Roman" pitchFamily="18" charset="0"/>
              </a:rPr>
              <a:t>embaharuan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antara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ilmu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ekonomi</a:t>
            </a:r>
            <a:r>
              <a:rPr lang="en-US" dirty="0">
                <a:cs typeface="Times New Roman" pitchFamily="18" charset="0"/>
              </a:rPr>
              <a:t>  dan </a:t>
            </a:r>
            <a:r>
              <a:rPr lang="en-US" dirty="0" err="1">
                <a:cs typeface="Times New Roman" pitchFamily="18" charset="0"/>
              </a:rPr>
              <a:t>ilmu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politik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bisa</a:t>
            </a:r>
            <a:r>
              <a:rPr lang="en-US" dirty="0">
                <a:cs typeface="Times New Roman" pitchFamily="18" charset="0"/>
              </a:rPr>
              <a:t>  </a:t>
            </a:r>
            <a:r>
              <a:rPr lang="en-US" dirty="0" err="1">
                <a:cs typeface="Times New Roman" pitchFamily="18" charset="0"/>
              </a:rPr>
              <a:t>menghasilkan</a:t>
            </a:r>
            <a:r>
              <a:rPr lang="en-US" dirty="0">
                <a:cs typeface="Times New Roman" pitchFamily="18" charset="0"/>
              </a:rPr>
              <a:t> salah </a:t>
            </a:r>
            <a:r>
              <a:rPr lang="en-US" dirty="0" err="1">
                <a:cs typeface="Times New Roman" pitchFamily="18" charset="0"/>
              </a:rPr>
              <a:t>satu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dari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dua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metode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analisis</a:t>
            </a:r>
            <a:r>
              <a:rPr lang="en-US" dirty="0">
                <a:cs typeface="Times New Roman" pitchFamily="18" charset="0"/>
              </a:rPr>
              <a:t>, </a:t>
            </a:r>
            <a:r>
              <a:rPr lang="en-US" dirty="0" err="1">
                <a:cs typeface="Times New Roman" pitchFamily="18" charset="0"/>
              </a:rPr>
              <a:t>metode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analisis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politik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ekonomi</a:t>
            </a:r>
            <a:r>
              <a:rPr lang="en-US" dirty="0">
                <a:cs typeface="Times New Roman" pitchFamily="18" charset="0"/>
              </a:rPr>
              <a:t> (</a:t>
            </a:r>
            <a:r>
              <a:rPr lang="en-US" dirty="0" err="1">
                <a:cs typeface="Times New Roman" pitchFamily="18" charset="0"/>
              </a:rPr>
              <a:t>Staniland</a:t>
            </a:r>
            <a:r>
              <a:rPr lang="en-US" dirty="0">
                <a:cs typeface="Times New Roman" pitchFamily="18" charset="0"/>
              </a:rPr>
              <a:t>). </a:t>
            </a:r>
            <a:endParaRPr lang="id-ID" dirty="0">
              <a:cs typeface="Times New Roman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en-US" dirty="0" err="1">
                <a:cs typeface="Times New Roman" pitchFamily="18" charset="0"/>
              </a:rPr>
              <a:t>Teori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politik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dimanfaatkan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untuk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memahami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berbagai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permasalahan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ekonomi</a:t>
            </a:r>
            <a:r>
              <a:rPr lang="en-US" dirty="0">
                <a:cs typeface="Times New Roman" pitchFamily="18" charset="0"/>
              </a:rPr>
              <a:t>. </a:t>
            </a:r>
            <a:r>
              <a:rPr lang="en-US" dirty="0" err="1">
                <a:cs typeface="Times New Roman" pitchFamily="18" charset="0"/>
              </a:rPr>
              <a:t>Sebab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berdasarkan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teori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ekonomi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belaka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tak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mampu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menerangkan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secara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memuaskan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bagaimana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suatu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peristiwa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ekonomi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terjadi</a:t>
            </a:r>
            <a:r>
              <a:rPr lang="en-US" dirty="0">
                <a:cs typeface="Times New Roman" pitchFamily="18" charset="0"/>
              </a:rPr>
              <a:t>.</a:t>
            </a:r>
            <a:r>
              <a:rPr lang="id-ID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Berbeda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dengan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pakar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ekonomi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murni</a:t>
            </a:r>
            <a:r>
              <a:rPr lang="en-US" dirty="0">
                <a:cs typeface="Times New Roman" pitchFamily="18" charset="0"/>
              </a:rPr>
              <a:t>, </a:t>
            </a:r>
            <a:r>
              <a:rPr lang="en-US" dirty="0" err="1">
                <a:cs typeface="Times New Roman" pitchFamily="18" charset="0"/>
              </a:rPr>
              <a:t>pakar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politik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ekonomi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tidak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akan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berhenti</a:t>
            </a:r>
            <a:r>
              <a:rPr lang="en-US" dirty="0">
                <a:cs typeface="Times New Roman" pitchFamily="18" charset="0"/>
              </a:rPr>
              <a:t> pada </a:t>
            </a:r>
            <a:r>
              <a:rPr lang="en-US" dirty="0" err="1">
                <a:cs typeface="Times New Roman" pitchFamily="18" charset="0"/>
              </a:rPr>
              <a:t>analisis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dari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sekumpulan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variabel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atau</a:t>
            </a:r>
            <a:r>
              <a:rPr lang="en-US" dirty="0">
                <a:cs typeface="Times New Roman" pitchFamily="18" charset="0"/>
              </a:rPr>
              <a:t> parameter </a:t>
            </a:r>
            <a:r>
              <a:rPr lang="en-US" dirty="0" err="1">
                <a:cs typeface="Times New Roman" pitchFamily="18" charset="0"/>
              </a:rPr>
              <a:t>ekonomi</a:t>
            </a:r>
            <a:r>
              <a:rPr lang="en-US" dirty="0">
                <a:cs typeface="Times New Roman" pitchFamily="18" charset="0"/>
              </a:rPr>
              <a:t> pada </a:t>
            </a:r>
            <a:r>
              <a:rPr lang="en-US" dirty="0" err="1">
                <a:cs typeface="Times New Roman" pitchFamily="18" charset="0"/>
              </a:rPr>
              <a:t>saat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mencoba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memahami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suatu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peristiwa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ekonomi</a:t>
            </a:r>
            <a:r>
              <a:rPr lang="en-US" dirty="0">
                <a:cs typeface="Times New Roman" pitchFamily="18" charset="0"/>
              </a:rPr>
              <a:t>.</a:t>
            </a:r>
            <a:endParaRPr lang="id-ID" dirty="0">
              <a:cs typeface="Times New Roman" pitchFamily="18" charset="0"/>
            </a:endParaRPr>
          </a:p>
          <a:p>
            <a:pPr marL="0" indent="0" algn="just">
              <a:lnSpc>
                <a:spcPct val="160000"/>
              </a:lnSpc>
              <a:buFont typeface="Arial" panose="020B0604020202020204" pitchFamily="34" charset="0"/>
              <a:buNone/>
            </a:pPr>
            <a:endParaRPr lang="id-ID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00762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9E2D5629-2254-452A-9D19-639D568E19ED}"/>
              </a:ext>
            </a:extLst>
          </p:cNvPr>
          <p:cNvSpPr/>
          <p:nvPr/>
        </p:nvSpPr>
        <p:spPr>
          <a:xfrm>
            <a:off x="4029291" y="3573037"/>
            <a:ext cx="4307585" cy="3284963"/>
          </a:xfrm>
          <a:prstGeom prst="triangle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978466" y="260648"/>
            <a:ext cx="8229600" cy="6914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latin typeface="+mn-lt"/>
              </a:rPr>
              <a:t>Ekonomi</a:t>
            </a:r>
            <a:r>
              <a:rPr lang="en-US" sz="4000" b="1" dirty="0"/>
              <a:t> </a:t>
            </a:r>
            <a:r>
              <a:rPr lang="en-US" sz="4000" b="1" dirty="0" err="1"/>
              <a:t>Politik</a:t>
            </a:r>
            <a:r>
              <a:rPr lang="en-US" sz="4000" b="1" dirty="0"/>
              <a:t>: </a:t>
            </a:r>
            <a:r>
              <a:rPr lang="en-US" sz="4000" b="1" dirty="0" err="1"/>
              <a:t>Positif</a:t>
            </a:r>
            <a:r>
              <a:rPr lang="en-US" sz="4000" b="1" dirty="0"/>
              <a:t> </a:t>
            </a:r>
            <a:r>
              <a:rPr lang="en-US" sz="4000" b="1" dirty="0" err="1"/>
              <a:t>atau</a:t>
            </a:r>
            <a:r>
              <a:rPr lang="en-US" sz="4000" b="1" dirty="0"/>
              <a:t> </a:t>
            </a:r>
            <a:r>
              <a:rPr lang="en-US" sz="4000" b="1" dirty="0" err="1"/>
              <a:t>Normatif</a:t>
            </a:r>
            <a:r>
              <a:rPr lang="en-US" sz="4000" b="1" dirty="0"/>
              <a:t> </a:t>
            </a:r>
            <a:endParaRPr lang="id-ID" sz="4000" b="1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968122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Pada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awalnya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ekonomi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politik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lebih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bersifat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historis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dan normative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ketimbang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positif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id-ID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Akan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tetapi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semakin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dikembangkan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metodologi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ekonomi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mikro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oleh para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pakar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neoklasik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ekonomi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politik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baru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dan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neoliberalisme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akhir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akhir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bidang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ekonomi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politik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kembali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mengarah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disiplin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ilmu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positif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Ilmu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ekonomi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politik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positif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digunakan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studi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tentang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keputusan-keputusan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rasional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konteks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institusi-institusi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ekonomi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politik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id-ID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id-ID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03632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4DA6C9C-259E-4893-A15D-4DD5DB2FEF0B}"/>
              </a:ext>
            </a:extLst>
          </p:cNvPr>
          <p:cNvSpPr/>
          <p:nvPr/>
        </p:nvSpPr>
        <p:spPr>
          <a:xfrm flipH="1" flipV="1">
            <a:off x="0" y="0"/>
            <a:ext cx="12192000" cy="6858000"/>
          </a:xfrm>
          <a:custGeom>
            <a:avLst/>
            <a:gdLst>
              <a:gd name="connsiteX0" fmla="*/ 2527388 w 12192000"/>
              <a:gd name="connsiteY0" fmla="*/ 6858000 h 6858000"/>
              <a:gd name="connsiteX1" fmla="*/ 0 w 12192000"/>
              <a:gd name="connsiteY1" fmla="*/ 6858000 h 6858000"/>
              <a:gd name="connsiteX2" fmla="*/ 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00259 h 6858000"/>
              <a:gd name="connsiteX5" fmla="*/ 12079114 w 12192000"/>
              <a:gd name="connsiteY5" fmla="*/ 772075 h 6858000"/>
              <a:gd name="connsiteX6" fmla="*/ 6755090 w 12192000"/>
              <a:gd name="connsiteY6" fmla="*/ 2554433 h 6858000"/>
              <a:gd name="connsiteX7" fmla="*/ 3843164 w 12192000"/>
              <a:gd name="connsiteY7" fmla="*/ 5829631 h 6858000"/>
              <a:gd name="connsiteX8" fmla="*/ 2672273 w 12192000"/>
              <a:gd name="connsiteY8" fmla="*/ 67990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2527388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700259"/>
                </a:lnTo>
                <a:lnTo>
                  <a:pt x="12079114" y="772075"/>
                </a:lnTo>
                <a:cubicBezTo>
                  <a:pt x="10569381" y="1673581"/>
                  <a:pt x="7984610" y="1765004"/>
                  <a:pt x="6755090" y="2554433"/>
                </a:cubicBezTo>
                <a:cubicBezTo>
                  <a:pt x="5241835" y="3526038"/>
                  <a:pt x="4652755" y="4656402"/>
                  <a:pt x="3843164" y="5829631"/>
                </a:cubicBezTo>
                <a:cubicBezTo>
                  <a:pt x="3531227" y="6275893"/>
                  <a:pt x="3128609" y="6588977"/>
                  <a:pt x="2672273" y="6799043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4953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900" dirty="0"/>
              <a:t>c</a:t>
            </a:r>
            <a:endParaRPr lang="vi-VN" sz="90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E6ACD32-ACE7-4663-B30A-B79C44F1A378}"/>
              </a:ext>
            </a:extLst>
          </p:cNvPr>
          <p:cNvGrpSpPr/>
          <p:nvPr/>
        </p:nvGrpSpPr>
        <p:grpSpPr>
          <a:xfrm>
            <a:off x="7131494" y="631426"/>
            <a:ext cx="2060330" cy="2060330"/>
            <a:chOff x="1220118" y="2343274"/>
            <a:chExt cx="2450851" cy="2450851"/>
          </a:xfr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effectLst>
            <a:outerShdw blurRad="406400" sx="102000" sy="102000" algn="ctr" rotWithShape="0">
              <a:prstClr val="black">
                <a:alpha val="70000"/>
              </a:prstClr>
            </a:outerShdw>
          </a:effectLst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FE2CB0-B261-4FEE-B52F-C87AAADA41B8}"/>
                </a:ext>
              </a:extLst>
            </p:cNvPr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052C703-BC75-4264-B88A-B686C63C75DF}"/>
                </a:ext>
              </a:extLst>
            </p:cNvPr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51A1139-BA97-4BEC-946E-AA1D0081AA16}"/>
                </a:ext>
              </a:extLst>
            </p:cNvPr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0D6CECF-75D0-4A8A-9063-36C9A0B0D7CA}"/>
              </a:ext>
            </a:extLst>
          </p:cNvPr>
          <p:cNvGrpSpPr/>
          <p:nvPr/>
        </p:nvGrpSpPr>
        <p:grpSpPr>
          <a:xfrm>
            <a:off x="7939285" y="1439217"/>
            <a:ext cx="444748" cy="444748"/>
            <a:chOff x="8204317" y="2115665"/>
            <a:chExt cx="464344" cy="464344"/>
          </a:xfrm>
          <a:solidFill>
            <a:schemeClr val="bg1"/>
          </a:solidFill>
        </p:grpSpPr>
        <p:sp>
          <p:nvSpPr>
            <p:cNvPr id="40" name="AutoShape 81">
              <a:extLst>
                <a:ext uri="{FF2B5EF4-FFF2-40B4-BE49-F238E27FC236}">
                  <a16:creationId xmlns:a16="http://schemas.microsoft.com/office/drawing/2014/main" id="{3F1C3B0F-DD92-4A53-8EF4-DEEE5FED8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4317" y="211566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  <p:sp>
          <p:nvSpPr>
            <p:cNvPr id="41" name="AutoShape 82">
              <a:extLst>
                <a:ext uri="{FF2B5EF4-FFF2-40B4-BE49-F238E27FC236}">
                  <a16:creationId xmlns:a16="http://schemas.microsoft.com/office/drawing/2014/main" id="{5A7C5141-D76A-43EA-A18F-14262B956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7973" y="249269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Gill Sans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C172FAE-3446-46CA-91AA-17CAAE30AE98}"/>
              </a:ext>
            </a:extLst>
          </p:cNvPr>
          <p:cNvSpPr txBox="1"/>
          <p:nvPr/>
        </p:nvSpPr>
        <p:spPr>
          <a:xfrm>
            <a:off x="6223664" y="2727822"/>
            <a:ext cx="5330456" cy="1426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0000"/>
              </a:lnSpc>
            </a:pPr>
            <a:r>
              <a:rPr lang="id-ID" sz="6000" dirty="0">
                <a:solidFill>
                  <a:schemeClr val="bg1"/>
                </a:solidFill>
              </a:rPr>
              <a:t>Terima</a:t>
            </a:r>
          </a:p>
          <a:p>
            <a:pPr algn="r">
              <a:lnSpc>
                <a:spcPct val="70000"/>
              </a:lnSpc>
            </a:pPr>
            <a:r>
              <a:rPr lang="id-ID" sz="6000" dirty="0">
                <a:solidFill>
                  <a:schemeClr val="bg1"/>
                </a:solidFill>
              </a:rPr>
              <a:t>Kasih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845298-6793-4F1E-BF40-37DFAA3C6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432774"/>
            <a:ext cx="5867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bg1"/>
                </a:solidFill>
                <a:latin typeface="Tahoma" pitchFamily="32" charset="0"/>
                <a:ea typeface="Lucida Sans Unicode" charset="0"/>
                <a:cs typeface="Lucida Sans Unicode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+mn-lt"/>
                <a:ea typeface="Tahoma" pitchFamily="34" charset="0"/>
                <a:cs typeface="Tahoma" pitchFamily="34" charset="0"/>
                <a:hlinkClick r:id="rId2"/>
              </a:rPr>
              <a:t>www.bhayurhama.com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4337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485</Words>
  <Application>Microsoft Office PowerPoint</Application>
  <PresentationFormat>Widescreen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Rani Maranita</dc:creator>
  <cp:lastModifiedBy>bhayu</cp:lastModifiedBy>
  <cp:revision>47</cp:revision>
  <dcterms:created xsi:type="dcterms:W3CDTF">2018-11-26T13:19:10Z</dcterms:created>
  <dcterms:modified xsi:type="dcterms:W3CDTF">2020-09-29T13:59:10Z</dcterms:modified>
</cp:coreProperties>
</file>