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2" r:id="rId2"/>
    <p:sldId id="281" r:id="rId3"/>
    <p:sldId id="284" r:id="rId4"/>
    <p:sldId id="274" r:id="rId5"/>
    <p:sldId id="275" r:id="rId6"/>
    <p:sldId id="287" r:id="rId7"/>
    <p:sldId id="257" r:id="rId8"/>
    <p:sldId id="172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8BA40-70E6-4B4C-B25A-4CE45ED9D0C1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4F02-B1FD-44E1-87CB-F2189081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8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A105-1FC4-4B33-93C4-4FD27766D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A19F8-6DC4-47E8-85D7-38A9A9D95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5C32-E197-4861-9BF5-5FE5ED5A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16530-E309-4F65-B70A-39EE5516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6C3-B501-4F6B-8241-D6C380C4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3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A9CB-9548-4CE3-B930-33FF280F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5E730-AF37-4464-97FC-3CA405E1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04434-AD53-4947-A130-44BC24B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B3E8-00EB-4F92-8DB1-7E3D1590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8083-99BD-4D34-8992-847BFC18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0D52-934C-4063-9805-EEA0CCE6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748E6-7C24-48CA-B58A-24741FC72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4CD5-0821-4FEF-B22A-5E9F359A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D62DD-449D-49E1-9CCA-5F57A0DE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2A939-CEF2-4A05-AB07-00C2123F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835-FAB8-4C84-8423-82AC7599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1F46F-D444-4B24-9735-1861698D7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69927-6BA7-4F44-93FE-B22D8EB7D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35088-8247-4D20-BBBD-14FA2913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6BDBE-0E6C-4083-8C90-F78B8D90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9DED-C92D-4C17-953B-9877962D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5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DD6C-C663-4A6A-85BD-BEAEA402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1472A-CB86-41CB-96F2-2C93DBC4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F96EF-96FF-4588-AD31-5A0AEEF27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9002F-1CBC-4F26-9A63-D4656CD38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0B6AB-E660-4750-BB23-F8FFF0AB5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01960-B4F0-4BFF-AADB-89BB7C96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2DF42-BA16-458D-A624-E1F8476B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8E9EF2-431D-4C01-ADC8-DC90C40B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A5E6-A15C-4D83-BA50-AD6DFDCB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E87B6-8993-45E3-851B-9EB1F201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9C91A-6245-4509-A127-73F712D8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09354-1F29-4C86-885E-899DFACD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4BD59-EEF2-40DD-89F5-F4C3233B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79631-A3A6-4A9A-8BB9-93FBC2FA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B262F-A901-467F-95AD-EA2AEC66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8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8CB1-5C96-41AF-8F21-67159ACA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33CCC-530B-45F9-A1B6-71A55DE5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0BACD-0BAF-4C6C-9DFC-CB35FD5FC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FD08-0554-4A3C-8D58-5F3A319F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6149-D366-4C14-AED6-7E7F70E3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EDC8E-778E-4127-9257-9FDECDD0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94E0-B7A7-4E90-9BFA-AEE036D3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39F5F-B773-41F8-A3CF-8C01FD97A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98D12-42D5-4A09-95B1-BDBD5FDE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C89FF-1C2E-46AB-9E69-4AD4E823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D60A1-BC21-4C48-BEDB-FE7A3EC8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53E8-CC60-4224-95BB-142F82FC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6807-FA20-481B-8E14-52D1A886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E9B01-B9DC-405E-894D-7558F10B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7CA3B-02EA-40A2-AC42-1C670D974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0613-B6E5-40B6-93E7-2D51169F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834D-2CDF-47F0-AF58-CF2831E8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8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5A1ECF-B934-4E25-9330-83AAABDD6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DE575-C4B3-4770-BA9A-E0D03592E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64B1C-624A-4EE6-903B-0DF369AF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9843D-7B29-4F9C-A6AD-192F98B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0A8C-8456-475E-8846-0524C0B2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1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28" b="45194"/>
          <a:stretch>
            <a:fillRect/>
          </a:stretch>
        </p:blipFill>
        <p:spPr>
          <a:xfrm>
            <a:off x="0" y="2"/>
            <a:ext cx="4251570" cy="3758617"/>
          </a:xfrm>
          <a:custGeom>
            <a:avLst/>
            <a:gdLst>
              <a:gd name="connsiteX0" fmla="*/ 0 w 4251570"/>
              <a:gd name="connsiteY0" fmla="*/ 0 h 3758617"/>
              <a:gd name="connsiteX1" fmla="*/ 4251570 w 4251570"/>
              <a:gd name="connsiteY1" fmla="*/ 0 h 3758617"/>
              <a:gd name="connsiteX2" fmla="*/ 4251570 w 4251570"/>
              <a:gd name="connsiteY2" fmla="*/ 3006894 h 3758617"/>
              <a:gd name="connsiteX3" fmla="*/ 2125785 w 4251570"/>
              <a:gd name="connsiteY3" fmla="*/ 3758617 h 3758617"/>
              <a:gd name="connsiteX4" fmla="*/ 0 w 4251570"/>
              <a:gd name="connsiteY4" fmla="*/ 3006894 h 375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7">
                <a:moveTo>
                  <a:pt x="0" y="0"/>
                </a:moveTo>
                <a:lnTo>
                  <a:pt x="4251570" y="0"/>
                </a:lnTo>
                <a:lnTo>
                  <a:pt x="4251570" y="3006894"/>
                </a:lnTo>
                <a:lnTo>
                  <a:pt x="2125785" y="3758617"/>
                </a:lnTo>
                <a:lnTo>
                  <a:pt x="0" y="3006894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6" t="45194" r="47692"/>
          <a:stretch>
            <a:fillRect/>
          </a:stretch>
        </p:blipFill>
        <p:spPr>
          <a:xfrm>
            <a:off x="2125783" y="3099384"/>
            <a:ext cx="4251570" cy="3758616"/>
          </a:xfrm>
          <a:custGeom>
            <a:avLst/>
            <a:gdLst>
              <a:gd name="connsiteX0" fmla="*/ 2125786 w 4251570"/>
              <a:gd name="connsiteY0" fmla="*/ 0 h 3758616"/>
              <a:gd name="connsiteX1" fmla="*/ 4251570 w 4251570"/>
              <a:gd name="connsiteY1" fmla="*/ 751723 h 3758616"/>
              <a:gd name="connsiteX2" fmla="*/ 4251570 w 4251570"/>
              <a:gd name="connsiteY2" fmla="*/ 3758616 h 3758616"/>
              <a:gd name="connsiteX3" fmla="*/ 0 w 4251570"/>
              <a:gd name="connsiteY3" fmla="*/ 3758616 h 3758616"/>
              <a:gd name="connsiteX4" fmla="*/ 0 w 4251570"/>
              <a:gd name="connsiteY4" fmla="*/ 751723 h 3758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6">
                <a:moveTo>
                  <a:pt x="2125786" y="0"/>
                </a:moveTo>
                <a:lnTo>
                  <a:pt x="4251570" y="751723"/>
                </a:lnTo>
                <a:lnTo>
                  <a:pt x="4251570" y="3758616"/>
                </a:lnTo>
                <a:lnTo>
                  <a:pt x="0" y="3758616"/>
                </a:lnTo>
                <a:lnTo>
                  <a:pt x="0" y="75172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203662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/>
          <a:stretch>
            <a:fillRect/>
          </a:stretch>
        </p:blipFill>
        <p:spPr>
          <a:xfrm>
            <a:off x="5333999" y="1"/>
            <a:ext cx="6858000" cy="6857999"/>
          </a:xfrm>
          <a:custGeom>
            <a:avLst/>
            <a:gdLst>
              <a:gd name="connsiteX0" fmla="*/ 2188045 w 6858000"/>
              <a:gd name="connsiteY0" fmla="*/ 0 h 6857999"/>
              <a:gd name="connsiteX1" fmla="*/ 6857999 w 6858000"/>
              <a:gd name="connsiteY1" fmla="*/ 0 h 6857999"/>
              <a:gd name="connsiteX2" fmla="*/ 4669955 w 6858000"/>
              <a:gd name="connsiteY2" fmla="*/ 3428999 h 6857999"/>
              <a:gd name="connsiteX3" fmla="*/ 6858000 w 6858000"/>
              <a:gd name="connsiteY3" fmla="*/ 6857999 h 6857999"/>
              <a:gd name="connsiteX4" fmla="*/ 2188045 w 6858000"/>
              <a:gd name="connsiteY4" fmla="*/ 6857999 h 6857999"/>
              <a:gd name="connsiteX5" fmla="*/ 0 w 6858000"/>
              <a:gd name="connsiteY5" fmla="*/ 3428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57999">
                <a:moveTo>
                  <a:pt x="2188045" y="0"/>
                </a:moveTo>
                <a:lnTo>
                  <a:pt x="6857999" y="0"/>
                </a:lnTo>
                <a:lnTo>
                  <a:pt x="4669955" y="3428999"/>
                </a:lnTo>
                <a:lnTo>
                  <a:pt x="6858000" y="6857999"/>
                </a:lnTo>
                <a:lnTo>
                  <a:pt x="2188045" y="6857999"/>
                </a:lnTo>
                <a:lnTo>
                  <a:pt x="0" y="3428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375647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3820859 w 6096000"/>
              <a:gd name="connsiteY1" fmla="*/ 0 h 6858000"/>
              <a:gd name="connsiteX2" fmla="*/ 6096000 w 6096000"/>
              <a:gd name="connsiteY2" fmla="*/ 3429000 h 6858000"/>
              <a:gd name="connsiteX3" fmla="*/ 382085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5709545 h 6858000"/>
              <a:gd name="connsiteX6" fmla="*/ 1513142 w 6096000"/>
              <a:gd name="connsiteY6" fmla="*/ 3429000 h 6858000"/>
              <a:gd name="connsiteX7" fmla="*/ 0 w 6096000"/>
              <a:gd name="connsiteY7" fmla="*/ 11484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3820859" y="0"/>
                </a:lnTo>
                <a:lnTo>
                  <a:pt x="6096000" y="3429000"/>
                </a:lnTo>
                <a:lnTo>
                  <a:pt x="3820859" y="6858000"/>
                </a:lnTo>
                <a:lnTo>
                  <a:pt x="0" y="6858000"/>
                </a:lnTo>
                <a:lnTo>
                  <a:pt x="0" y="5709545"/>
                </a:lnTo>
                <a:lnTo>
                  <a:pt x="1513142" y="3429000"/>
                </a:lnTo>
                <a:lnTo>
                  <a:pt x="0" y="11484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000993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13691EC-2D2D-4F7C-A507-338DA1D8F495}"/>
              </a:ext>
            </a:extLst>
          </p:cNvPr>
          <p:cNvSpPr/>
          <p:nvPr userDrawn="1"/>
        </p:nvSpPr>
        <p:spPr>
          <a:xfrm>
            <a:off x="152400" y="0"/>
            <a:ext cx="3004457" cy="5159829"/>
          </a:xfrm>
          <a:custGeom>
            <a:avLst/>
            <a:gdLst>
              <a:gd name="connsiteX0" fmla="*/ 0 w 3004457"/>
              <a:gd name="connsiteY0" fmla="*/ 0 h 5159829"/>
              <a:gd name="connsiteX1" fmla="*/ 3004457 w 3004457"/>
              <a:gd name="connsiteY1" fmla="*/ 0 h 5159829"/>
              <a:gd name="connsiteX2" fmla="*/ 3004457 w 3004457"/>
              <a:gd name="connsiteY2" fmla="*/ 4767928 h 5159829"/>
              <a:gd name="connsiteX3" fmla="*/ 2612556 w 3004457"/>
              <a:gd name="connsiteY3" fmla="*/ 5159829 h 5159829"/>
              <a:gd name="connsiteX4" fmla="*/ 391901 w 3004457"/>
              <a:gd name="connsiteY4" fmla="*/ 5159829 h 5159829"/>
              <a:gd name="connsiteX5" fmla="*/ 0 w 3004457"/>
              <a:gd name="connsiteY5" fmla="*/ 4767928 h 515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4457" h="5159829">
                <a:moveTo>
                  <a:pt x="0" y="0"/>
                </a:moveTo>
                <a:lnTo>
                  <a:pt x="3004457" y="0"/>
                </a:lnTo>
                <a:lnTo>
                  <a:pt x="3004457" y="4767928"/>
                </a:lnTo>
                <a:cubicBezTo>
                  <a:pt x="3004457" y="4984369"/>
                  <a:pt x="2828997" y="5159829"/>
                  <a:pt x="2612556" y="5159829"/>
                </a:cubicBezTo>
                <a:lnTo>
                  <a:pt x="391901" y="5159829"/>
                </a:lnTo>
                <a:cubicBezTo>
                  <a:pt x="175460" y="5159829"/>
                  <a:pt x="0" y="4984369"/>
                  <a:pt x="0" y="4767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3C3B5E2-8AB1-4055-ACC9-E283B21D3668}"/>
              </a:ext>
            </a:extLst>
          </p:cNvPr>
          <p:cNvSpPr/>
          <p:nvPr userDrawn="1"/>
        </p:nvSpPr>
        <p:spPr>
          <a:xfrm>
            <a:off x="3374571" y="1698172"/>
            <a:ext cx="3004457" cy="5159828"/>
          </a:xfrm>
          <a:custGeom>
            <a:avLst/>
            <a:gdLst>
              <a:gd name="connsiteX0" fmla="*/ 391901 w 3004457"/>
              <a:gd name="connsiteY0" fmla="*/ 0 h 5159828"/>
              <a:gd name="connsiteX1" fmla="*/ 2612556 w 3004457"/>
              <a:gd name="connsiteY1" fmla="*/ 0 h 5159828"/>
              <a:gd name="connsiteX2" fmla="*/ 3004457 w 3004457"/>
              <a:gd name="connsiteY2" fmla="*/ 391901 h 5159828"/>
              <a:gd name="connsiteX3" fmla="*/ 3004457 w 3004457"/>
              <a:gd name="connsiteY3" fmla="*/ 5159828 h 5159828"/>
              <a:gd name="connsiteX4" fmla="*/ 0 w 3004457"/>
              <a:gd name="connsiteY4" fmla="*/ 5159828 h 5159828"/>
              <a:gd name="connsiteX5" fmla="*/ 0 w 3004457"/>
              <a:gd name="connsiteY5" fmla="*/ 391901 h 5159828"/>
              <a:gd name="connsiteX6" fmla="*/ 391901 w 3004457"/>
              <a:gd name="connsiteY6" fmla="*/ 0 h 515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4457" h="5159828">
                <a:moveTo>
                  <a:pt x="391901" y="0"/>
                </a:moveTo>
                <a:lnTo>
                  <a:pt x="2612556" y="0"/>
                </a:lnTo>
                <a:cubicBezTo>
                  <a:pt x="2828997" y="0"/>
                  <a:pt x="3004457" y="175460"/>
                  <a:pt x="3004457" y="391901"/>
                </a:cubicBezTo>
                <a:lnTo>
                  <a:pt x="3004457" y="5159828"/>
                </a:lnTo>
                <a:lnTo>
                  <a:pt x="0" y="5159828"/>
                </a:lnTo>
                <a:lnTo>
                  <a:pt x="0" y="391901"/>
                </a:lnTo>
                <a:cubicBezTo>
                  <a:pt x="0" y="175460"/>
                  <a:pt x="175460" y="0"/>
                  <a:pt x="3919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" r="75311" b="28824"/>
          <a:stretch>
            <a:fillRect/>
          </a:stretch>
        </p:blipFill>
        <p:spPr>
          <a:xfrm>
            <a:off x="299115" y="1"/>
            <a:ext cx="2711028" cy="4881283"/>
          </a:xfrm>
          <a:custGeom>
            <a:avLst/>
            <a:gdLst>
              <a:gd name="connsiteX0" fmla="*/ 12343 w 2711028"/>
              <a:gd name="connsiteY0" fmla="*/ 0 h 4881283"/>
              <a:gd name="connsiteX1" fmla="*/ 2698685 w 2711028"/>
              <a:gd name="connsiteY1" fmla="*/ 0 h 4881283"/>
              <a:gd name="connsiteX2" fmla="*/ 2703844 w 2711028"/>
              <a:gd name="connsiteY2" fmla="*/ 16619 h 4881283"/>
              <a:gd name="connsiteX3" fmla="*/ 2711028 w 2711028"/>
              <a:gd name="connsiteY3" fmla="*/ 87887 h 4881283"/>
              <a:gd name="connsiteX4" fmla="*/ 2711028 w 2711028"/>
              <a:gd name="connsiteY4" fmla="*/ 4527657 h 4881283"/>
              <a:gd name="connsiteX5" fmla="*/ 2357402 w 2711028"/>
              <a:gd name="connsiteY5" fmla="*/ 4881283 h 4881283"/>
              <a:gd name="connsiteX6" fmla="*/ 353626 w 2711028"/>
              <a:gd name="connsiteY6" fmla="*/ 4881283 h 4881283"/>
              <a:gd name="connsiteX7" fmla="*/ 0 w 2711028"/>
              <a:gd name="connsiteY7" fmla="*/ 4527657 h 4881283"/>
              <a:gd name="connsiteX8" fmla="*/ 0 w 2711028"/>
              <a:gd name="connsiteY8" fmla="*/ 87887 h 4881283"/>
              <a:gd name="connsiteX9" fmla="*/ 7185 w 2711028"/>
              <a:gd name="connsiteY9" fmla="*/ 16619 h 488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1028" h="4881283">
                <a:moveTo>
                  <a:pt x="12343" y="0"/>
                </a:moveTo>
                <a:lnTo>
                  <a:pt x="2698685" y="0"/>
                </a:lnTo>
                <a:lnTo>
                  <a:pt x="2703844" y="16619"/>
                </a:lnTo>
                <a:cubicBezTo>
                  <a:pt x="2708554" y="39639"/>
                  <a:pt x="2711028" y="63474"/>
                  <a:pt x="2711028" y="87887"/>
                </a:cubicBezTo>
                <a:lnTo>
                  <a:pt x="2711028" y="4527657"/>
                </a:lnTo>
                <a:cubicBezTo>
                  <a:pt x="2711028" y="4722960"/>
                  <a:pt x="2552704" y="4881283"/>
                  <a:pt x="2357402" y="4881283"/>
                </a:cubicBezTo>
                <a:lnTo>
                  <a:pt x="353626" y="4881283"/>
                </a:lnTo>
                <a:cubicBezTo>
                  <a:pt x="158324" y="4881283"/>
                  <a:pt x="0" y="4722960"/>
                  <a:pt x="0" y="4527657"/>
                </a:cubicBezTo>
                <a:lnTo>
                  <a:pt x="0" y="87887"/>
                </a:lnTo>
                <a:cubicBezTo>
                  <a:pt x="0" y="63474"/>
                  <a:pt x="2474" y="39639"/>
                  <a:pt x="7185" y="16619"/>
                </a:cubicBez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2" t="28824" r="48882"/>
          <a:stretch>
            <a:fillRect/>
          </a:stretch>
        </p:blipFill>
        <p:spPr>
          <a:xfrm>
            <a:off x="3521286" y="1976720"/>
            <a:ext cx="2711028" cy="4881280"/>
          </a:xfrm>
          <a:custGeom>
            <a:avLst/>
            <a:gdLst>
              <a:gd name="connsiteX0" fmla="*/ 353626 w 2711028"/>
              <a:gd name="connsiteY0" fmla="*/ 0 h 4881280"/>
              <a:gd name="connsiteX1" fmla="*/ 2357402 w 2711028"/>
              <a:gd name="connsiteY1" fmla="*/ 0 h 4881280"/>
              <a:gd name="connsiteX2" fmla="*/ 2711028 w 2711028"/>
              <a:gd name="connsiteY2" fmla="*/ 353626 h 4881280"/>
              <a:gd name="connsiteX3" fmla="*/ 2711028 w 2711028"/>
              <a:gd name="connsiteY3" fmla="*/ 4793396 h 4881280"/>
              <a:gd name="connsiteX4" fmla="*/ 2703844 w 2711028"/>
              <a:gd name="connsiteY4" fmla="*/ 4864664 h 4881280"/>
              <a:gd name="connsiteX5" fmla="*/ 2698687 w 2711028"/>
              <a:gd name="connsiteY5" fmla="*/ 4881280 h 4881280"/>
              <a:gd name="connsiteX6" fmla="*/ 12343 w 2711028"/>
              <a:gd name="connsiteY6" fmla="*/ 4881280 h 4881280"/>
              <a:gd name="connsiteX7" fmla="*/ 7185 w 2711028"/>
              <a:gd name="connsiteY7" fmla="*/ 4864664 h 4881280"/>
              <a:gd name="connsiteX8" fmla="*/ 0 w 2711028"/>
              <a:gd name="connsiteY8" fmla="*/ 4793396 h 4881280"/>
              <a:gd name="connsiteX9" fmla="*/ 0 w 2711028"/>
              <a:gd name="connsiteY9" fmla="*/ 353626 h 4881280"/>
              <a:gd name="connsiteX10" fmla="*/ 353626 w 2711028"/>
              <a:gd name="connsiteY10" fmla="*/ 0 h 488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11028" h="4881280">
                <a:moveTo>
                  <a:pt x="353626" y="0"/>
                </a:moveTo>
                <a:lnTo>
                  <a:pt x="2357402" y="0"/>
                </a:lnTo>
                <a:cubicBezTo>
                  <a:pt x="2552705" y="0"/>
                  <a:pt x="2711028" y="158324"/>
                  <a:pt x="2711028" y="353626"/>
                </a:cubicBezTo>
                <a:lnTo>
                  <a:pt x="2711028" y="4793396"/>
                </a:lnTo>
                <a:cubicBezTo>
                  <a:pt x="2711028" y="4817809"/>
                  <a:pt x="2708554" y="4841644"/>
                  <a:pt x="2703844" y="4864664"/>
                </a:cubicBezTo>
                <a:lnTo>
                  <a:pt x="2698687" y="4881280"/>
                </a:lnTo>
                <a:lnTo>
                  <a:pt x="12343" y="4881280"/>
                </a:lnTo>
                <a:lnTo>
                  <a:pt x="7185" y="4864664"/>
                </a:lnTo>
                <a:cubicBezTo>
                  <a:pt x="2474" y="4841644"/>
                  <a:pt x="0" y="4817809"/>
                  <a:pt x="0" y="4793396"/>
                </a:cubicBezTo>
                <a:lnTo>
                  <a:pt x="0" y="353626"/>
                </a:lnTo>
                <a:cubicBezTo>
                  <a:pt x="0" y="158324"/>
                  <a:pt x="158324" y="0"/>
                  <a:pt x="35362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623997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0" b="13651"/>
          <a:stretch>
            <a:fillRect/>
          </a:stretch>
        </p:blipFill>
        <p:spPr>
          <a:xfrm>
            <a:off x="6370336" y="0"/>
            <a:ext cx="5821662" cy="5921828"/>
          </a:xfrm>
          <a:custGeom>
            <a:avLst/>
            <a:gdLst>
              <a:gd name="connsiteX0" fmla="*/ 0 w 5821662"/>
              <a:gd name="connsiteY0" fmla="*/ 0 h 5921828"/>
              <a:gd name="connsiteX1" fmla="*/ 5821662 w 5821662"/>
              <a:gd name="connsiteY1" fmla="*/ 0 h 5921828"/>
              <a:gd name="connsiteX2" fmla="*/ 5821662 w 5821662"/>
              <a:gd name="connsiteY2" fmla="*/ 4422866 h 5921828"/>
              <a:gd name="connsiteX3" fmla="*/ 2910831 w 5821662"/>
              <a:gd name="connsiteY3" fmla="*/ 5921828 h 5921828"/>
              <a:gd name="connsiteX4" fmla="*/ 0 w 5821662"/>
              <a:gd name="connsiteY4" fmla="*/ 4422866 h 592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1662" h="5921828">
                <a:moveTo>
                  <a:pt x="0" y="0"/>
                </a:moveTo>
                <a:lnTo>
                  <a:pt x="5821662" y="0"/>
                </a:lnTo>
                <a:lnTo>
                  <a:pt x="5821662" y="4422866"/>
                </a:lnTo>
                <a:lnTo>
                  <a:pt x="2910831" y="5921828"/>
                </a:lnTo>
                <a:lnTo>
                  <a:pt x="0" y="442286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376854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6" b="34632"/>
          <a:stretch>
            <a:fillRect/>
          </a:stretch>
        </p:blipFill>
        <p:spPr>
          <a:xfrm>
            <a:off x="7824392" y="0"/>
            <a:ext cx="4367608" cy="4482964"/>
          </a:xfrm>
          <a:custGeom>
            <a:avLst/>
            <a:gdLst>
              <a:gd name="connsiteX0" fmla="*/ 690428 w 4367608"/>
              <a:gd name="connsiteY0" fmla="*/ 0 h 4482964"/>
              <a:gd name="connsiteX1" fmla="*/ 4367608 w 4367608"/>
              <a:gd name="connsiteY1" fmla="*/ 0 h 4482964"/>
              <a:gd name="connsiteX2" fmla="*/ 4367608 w 4367608"/>
              <a:gd name="connsiteY2" fmla="*/ 3892352 h 4482964"/>
              <a:gd name="connsiteX3" fmla="*/ 4191836 w 4367608"/>
              <a:gd name="connsiteY3" fmla="*/ 4023792 h 4482964"/>
              <a:gd name="connsiteX4" fmla="*/ 2688609 w 4367608"/>
              <a:gd name="connsiteY4" fmla="*/ 4482964 h 4482964"/>
              <a:gd name="connsiteX5" fmla="*/ 0 w 4367608"/>
              <a:gd name="connsiteY5" fmla="*/ 1794355 h 4482964"/>
              <a:gd name="connsiteX6" fmla="*/ 613948 w 4367608"/>
              <a:gd name="connsiteY6" fmla="*/ 84150 h 4482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7608" h="4482964">
                <a:moveTo>
                  <a:pt x="690428" y="0"/>
                </a:moveTo>
                <a:lnTo>
                  <a:pt x="4367608" y="0"/>
                </a:lnTo>
                <a:lnTo>
                  <a:pt x="4367608" y="3892352"/>
                </a:lnTo>
                <a:lnTo>
                  <a:pt x="4191836" y="4023792"/>
                </a:lnTo>
                <a:cubicBezTo>
                  <a:pt x="3762731" y="4313690"/>
                  <a:pt x="3245438" y="4482964"/>
                  <a:pt x="2688609" y="4482964"/>
                </a:cubicBezTo>
                <a:cubicBezTo>
                  <a:pt x="1203731" y="4482964"/>
                  <a:pt x="0" y="3279233"/>
                  <a:pt x="0" y="1794355"/>
                </a:cubicBezTo>
                <a:cubicBezTo>
                  <a:pt x="0" y="1144721"/>
                  <a:pt x="230402" y="548900"/>
                  <a:pt x="613948" y="8415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3880925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33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85709" y="46291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99965" y="285750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3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47614" y="1895475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857107" y="40576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73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916912"/>
      </p:ext>
    </p:extLst>
  </p:cSld>
  <p:clrMapOvr>
    <a:masterClrMapping/>
  </p:clrMapOvr>
  <p:transition spd="slow" advClick="0" advTm="3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618065"/>
      </p:ext>
    </p:extLst>
  </p:cSld>
  <p:clrMapOvr>
    <a:masterClrMapping/>
  </p:clrMapOvr>
  <p:transition spd="slow" advClick="0" advTm="3000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019705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105714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98801-CDE2-4893-9AF4-806CE83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3AEAA-D80D-4E60-B592-1887FBE0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BE6C8-31CB-4661-B1C6-5534348A9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F8B7A-8A37-4520-8820-4447EC65F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93038-E44E-4DC8-BBA4-F45192A7E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7" r:id="rId16"/>
    <p:sldLayoutId id="2147483668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8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801272" y="2602403"/>
            <a:ext cx="50751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spc="10" dirty="0" err="1">
                <a:solidFill>
                  <a:srgbClr val="FFC736"/>
                </a:solidFill>
                <a:latin typeface="Arial"/>
                <a:cs typeface="Arial"/>
              </a:rPr>
              <a:t>Ekonomi</a:t>
            </a:r>
            <a:r>
              <a:rPr lang="en-US" sz="4000" b="1" spc="10" dirty="0">
                <a:solidFill>
                  <a:srgbClr val="FFC736"/>
                </a:solidFill>
                <a:latin typeface="Arial"/>
                <a:cs typeface="Arial"/>
              </a:rPr>
              <a:t> </a:t>
            </a:r>
            <a:r>
              <a:rPr lang="en-US" sz="4000" b="1" spc="10" dirty="0" err="1">
                <a:solidFill>
                  <a:srgbClr val="FFC736"/>
                </a:solidFill>
                <a:latin typeface="Arial"/>
                <a:cs typeface="Arial"/>
              </a:rPr>
              <a:t>Politik</a:t>
            </a:r>
            <a:r>
              <a:rPr lang="en-US" sz="4000" b="1" spc="10" dirty="0">
                <a:solidFill>
                  <a:srgbClr val="FFC736"/>
                </a:solidFill>
                <a:latin typeface="Arial"/>
                <a:cs typeface="Arial"/>
              </a:rPr>
              <a:t> </a:t>
            </a:r>
            <a:r>
              <a:rPr lang="en-US" sz="4000" b="1" spc="10" dirty="0" err="1">
                <a:solidFill>
                  <a:srgbClr val="FFC736"/>
                </a:solidFill>
                <a:latin typeface="Arial"/>
                <a:cs typeface="Arial"/>
              </a:rPr>
              <a:t>Sosialisme</a:t>
            </a:r>
            <a:r>
              <a:rPr lang="en-US" sz="4000" b="1" spc="10" dirty="0">
                <a:solidFill>
                  <a:srgbClr val="FFC736"/>
                </a:solidFill>
                <a:latin typeface="Arial"/>
                <a:cs typeface="Arial"/>
              </a:rPr>
              <a:t> (MARXISME) </a:t>
            </a:r>
            <a:endParaRPr lang="en-US" sz="4000" b="1" dirty="0">
              <a:latin typeface="Arial"/>
              <a:cs typeface="Arial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955192" y="4505003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5641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1"/>
          <p:cNvSpPr txBox="1"/>
          <p:nvPr/>
        </p:nvSpPr>
        <p:spPr>
          <a:xfrm>
            <a:off x="1444053" y="2736530"/>
            <a:ext cx="9448800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3200" b="1" spc="10" dirty="0" err="1">
                <a:solidFill>
                  <a:srgbClr val="C4391D"/>
                </a:solidFill>
                <a:cs typeface="Arial"/>
              </a:rPr>
              <a:t>Sosialisme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dilihat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sebagai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suatu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sistem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ekonomi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politik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adalah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sebuah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sistem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sosial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yang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dilandaskan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pada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prinsip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komune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atau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kebersamaan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, di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mana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pemilikan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alat-alat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produksi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i="1" spc="10" dirty="0">
                <a:solidFill>
                  <a:srgbClr val="C4391D"/>
                </a:solidFill>
                <a:cs typeface="Arial"/>
              </a:rPr>
              <a:t>(means of production) </a:t>
            </a:r>
            <a:r>
              <a:rPr sz="3200" spc="10" dirty="0" err="1">
                <a:solidFill>
                  <a:srgbClr val="C4391D"/>
                </a:solidFill>
                <a:cs typeface="Arial"/>
              </a:rPr>
              <a:t>dan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distribusi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adalah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bersifat</a:t>
            </a:r>
            <a:r>
              <a:rPr sz="3200" b="1" spc="10" dirty="0">
                <a:solidFill>
                  <a:srgbClr val="C4391D"/>
                </a:solidFill>
                <a:cs typeface="Arial"/>
              </a:rPr>
              <a:t> </a:t>
            </a:r>
            <a:r>
              <a:rPr sz="3200" b="1" spc="10" dirty="0" err="1">
                <a:solidFill>
                  <a:srgbClr val="C4391D"/>
                </a:solidFill>
                <a:cs typeface="Arial"/>
              </a:rPr>
              <a:t>kolektif</a:t>
            </a:r>
            <a:r>
              <a:rPr sz="3200" spc="10" dirty="0">
                <a:solidFill>
                  <a:srgbClr val="C4391D"/>
                </a:solidFill>
                <a:cs typeface="Arial"/>
              </a:rPr>
              <a:t>.</a:t>
            </a:r>
            <a:endParaRPr sz="3200" dirty="0"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07552" y="621214"/>
            <a:ext cx="6886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spc="10" dirty="0">
                <a:solidFill>
                  <a:srgbClr val="C4391D"/>
                </a:solidFill>
                <a:latin typeface="Arial"/>
                <a:cs typeface="Arial"/>
              </a:rPr>
              <a:t>Ekonomi Politik Sosialisme</a:t>
            </a:r>
            <a:endParaRPr lang="id-ID" sz="4000" b="1" dirty="0">
              <a:latin typeface="Arial"/>
              <a:cs typeface="Arial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976323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8686800" y="8267700"/>
            <a:ext cx="1779037" cy="137235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pc="10" dirty="0" err="1">
                <a:solidFill>
                  <a:srgbClr val="C4391D"/>
                </a:solidFill>
                <a:latin typeface="Arial"/>
                <a:cs typeface="Arial"/>
              </a:rPr>
              <a:t>K</a:t>
            </a:r>
            <a:r>
              <a:rPr lang="en-US" spc="10" dirty="0" err="1">
                <a:solidFill>
                  <a:srgbClr val="C4391D"/>
                </a:solidFill>
                <a:latin typeface="Arial"/>
                <a:cs typeface="Arial"/>
              </a:rPr>
              <a:t>arya</a:t>
            </a:r>
            <a:r>
              <a:rPr lang="en-US" spc="10" dirty="0">
                <a:solidFill>
                  <a:srgbClr val="C4391D"/>
                </a:solidFill>
                <a:latin typeface="Arial"/>
                <a:cs typeface="Arial"/>
              </a:rPr>
              <a:t> James </a:t>
            </a:r>
            <a:r>
              <a:rPr lang="en-US" spc="10" dirty="0" err="1">
                <a:solidFill>
                  <a:srgbClr val="C4391D"/>
                </a:solidFill>
                <a:latin typeface="Arial"/>
                <a:cs typeface="Arial"/>
              </a:rPr>
              <a:t>Hurrington</a:t>
            </a:r>
            <a:r>
              <a:rPr lang="en-US" spc="10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  <a:r>
              <a:rPr lang="en-US" i="1" spc="10" dirty="0">
                <a:solidFill>
                  <a:srgbClr val="C4391D"/>
                </a:solidFill>
                <a:latin typeface="Arial"/>
                <a:cs typeface="Arial"/>
              </a:rPr>
              <a:t>Oceana</a:t>
            </a:r>
            <a:r>
              <a:rPr lang="en-US" spc="10" dirty="0">
                <a:solidFill>
                  <a:srgbClr val="C4391D"/>
                </a:solidFill>
                <a:latin typeface="Arial"/>
                <a:cs typeface="Arial"/>
              </a:rPr>
              <a:t> (1656)</a:t>
            </a:r>
            <a:r>
              <a:rPr lang="id-ID" spc="10" dirty="0">
                <a:solidFill>
                  <a:srgbClr val="C4391D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92" name="text 1"/>
          <p:cNvSpPr txBox="1"/>
          <p:nvPr/>
        </p:nvSpPr>
        <p:spPr>
          <a:xfrm>
            <a:off x="253934" y="431800"/>
            <a:ext cx="484560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sz="4000" spc="7" dirty="0">
                <a:solidFill>
                  <a:srgbClr val="C4391D"/>
                </a:solidFill>
                <a:latin typeface="Arial"/>
                <a:cs typeface="Arial"/>
              </a:rPr>
              <a:t>"</a:t>
            </a:r>
            <a:r>
              <a:rPr sz="3200" spc="7" dirty="0" err="1">
                <a:solidFill>
                  <a:srgbClr val="C4391D"/>
                </a:solidFill>
                <a:cs typeface="Arial"/>
              </a:rPr>
              <a:t>Sosialisme</a:t>
            </a:r>
            <a:r>
              <a:rPr sz="3200" spc="7" dirty="0">
                <a:solidFill>
                  <a:srgbClr val="C4391D"/>
                </a:solidFill>
                <a:cs typeface="Arial"/>
              </a:rPr>
              <a:t> </a:t>
            </a:r>
            <a:r>
              <a:rPr sz="3200" spc="7" dirty="0" err="1">
                <a:solidFill>
                  <a:srgbClr val="C4391D"/>
                </a:solidFill>
                <a:cs typeface="Arial"/>
              </a:rPr>
              <a:t>Sebelum</a:t>
            </a:r>
            <a:r>
              <a:rPr sz="3200" spc="7" dirty="0">
                <a:solidFill>
                  <a:srgbClr val="C4391D"/>
                </a:solidFill>
                <a:cs typeface="Arial"/>
              </a:rPr>
              <a:t> Marx"</a:t>
            </a:r>
            <a:endParaRPr sz="3200" dirty="0">
              <a:cs typeface="Arial"/>
            </a:endParaRPr>
          </a:p>
        </p:txBody>
      </p:sp>
      <p:sp>
        <p:nvSpPr>
          <p:cNvPr id="93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6399134" y="990600"/>
            <a:ext cx="1371242" cy="6096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lvl="0" algn="ctr"/>
            <a:r>
              <a:rPr lang="id-ID" sz="1900" b="1" spc="7" dirty="0">
                <a:solidFill>
                  <a:srgbClr val="C4391D"/>
                </a:solidFill>
                <a:latin typeface="Arial"/>
                <a:cs typeface="Arial"/>
              </a:rPr>
              <a:t>Utopis</a:t>
            </a:r>
          </a:p>
        </p:txBody>
      </p:sp>
      <p:sp>
        <p:nvSpPr>
          <p:cNvPr id="94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4367662" y="16510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5" name="Elbow Connector 105">
            <a:extLst>
              <a:ext uri="{FF2B5EF4-FFF2-40B4-BE49-F238E27FC236}">
                <a16:creationId xmlns:a16="http://schemas.microsoft.com/office/drawing/2014/main" id="{F99B1562-0BD9-43DB-B6EE-CF16C917D575}"/>
              </a:ext>
            </a:extLst>
          </p:cNvPr>
          <p:cNvCxnSpPr>
            <a:cxnSpLocks/>
          </p:cNvCxnSpPr>
          <p:nvPr/>
        </p:nvCxnSpPr>
        <p:spPr>
          <a:xfrm rot="10800000">
            <a:off x="6145199" y="2413000"/>
            <a:ext cx="1929897" cy="508000"/>
          </a:xfrm>
          <a:prstGeom prst="bentConnector3">
            <a:avLst>
              <a:gd name="adj1" fmla="val 50000"/>
            </a:avLst>
          </a:prstGeom>
          <a:ln w="571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669EE8B-2541-457C-A7E5-E744B27FE787}"/>
              </a:ext>
            </a:extLst>
          </p:cNvPr>
          <p:cNvCxnSpPr>
            <a:cxnSpLocks/>
          </p:cNvCxnSpPr>
          <p:nvPr/>
        </p:nvCxnSpPr>
        <p:spPr>
          <a:xfrm rot="5400000">
            <a:off x="5433748" y="3378200"/>
            <a:ext cx="3352800" cy="1058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105">
            <a:extLst>
              <a:ext uri="{FF2B5EF4-FFF2-40B4-BE49-F238E27FC236}">
                <a16:creationId xmlns:a16="http://schemas.microsoft.com/office/drawing/2014/main" id="{F99B1562-0BD9-43DB-B6EE-CF16C917D575}"/>
              </a:ext>
            </a:extLst>
          </p:cNvPr>
          <p:cNvCxnSpPr>
            <a:cxnSpLocks/>
          </p:cNvCxnSpPr>
          <p:nvPr/>
        </p:nvCxnSpPr>
        <p:spPr>
          <a:xfrm rot="10800000">
            <a:off x="6246773" y="3987799"/>
            <a:ext cx="1726750" cy="558801"/>
          </a:xfrm>
          <a:prstGeom prst="bentConnector3">
            <a:avLst>
              <a:gd name="adj1" fmla="val 50000"/>
            </a:avLst>
          </a:prstGeom>
          <a:ln w="571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8227457" y="2413000"/>
            <a:ext cx="2437765" cy="1016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Thomas More dalam bukunya Utopia (1516). </a:t>
            </a:r>
          </a:p>
        </p:txBody>
      </p:sp>
      <p:sp>
        <p:nvSpPr>
          <p:cNvPr id="99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3148780" y="2006600"/>
            <a:ext cx="2894846" cy="8128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Plato dalam bukunya yang berjudul “Republika” (380 SM).</a:t>
            </a:r>
          </a:p>
        </p:txBody>
      </p:sp>
      <p:sp>
        <p:nvSpPr>
          <p:cNvPr id="100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9243192" y="20574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3301140" y="3479800"/>
            <a:ext cx="2793272" cy="10668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Karya </a:t>
            </a:r>
            <a:r>
              <a:rPr lang="en-US" sz="1600" spc="7" dirty="0" err="1">
                <a:solidFill>
                  <a:srgbClr val="C4391D"/>
                </a:solidFill>
                <a:latin typeface="Arial"/>
                <a:cs typeface="Arial"/>
              </a:rPr>
              <a:t>Tamasso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  <a:r>
              <a:rPr lang="en-US" sz="1600" spc="7" dirty="0" err="1">
                <a:solidFill>
                  <a:srgbClr val="C4391D"/>
                </a:solidFill>
                <a:latin typeface="Arial"/>
                <a:cs typeface="Arial"/>
              </a:rPr>
              <a:t>Campanella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  <a:r>
              <a:rPr lang="en-US" sz="1600" i="1" spc="7" dirty="0" err="1">
                <a:solidFill>
                  <a:srgbClr val="C4391D"/>
                </a:solidFill>
                <a:latin typeface="Arial"/>
                <a:cs typeface="Arial"/>
              </a:rPr>
              <a:t>Civitas</a:t>
            </a:r>
            <a:r>
              <a:rPr lang="en-US" sz="1600" i="1" spc="7" dirty="0">
                <a:solidFill>
                  <a:srgbClr val="C4391D"/>
                </a:solidFill>
                <a:latin typeface="Arial"/>
                <a:cs typeface="Arial"/>
              </a:rPr>
              <a:t> Solis </a:t>
            </a:r>
            <a:r>
              <a:rPr lang="en-US" sz="1600" spc="7" dirty="0" err="1">
                <a:solidFill>
                  <a:srgbClr val="C4391D"/>
                </a:solidFill>
                <a:latin typeface="Arial"/>
                <a:cs typeface="Arial"/>
              </a:rPr>
              <a:t>atau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  <a:r>
              <a:rPr lang="en-US" sz="1600" i="1" spc="7" dirty="0">
                <a:solidFill>
                  <a:srgbClr val="C4391D"/>
                </a:solidFill>
                <a:latin typeface="Arial"/>
                <a:cs typeface="Arial"/>
              </a:rPr>
              <a:t>City of the Sun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102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4469236" y="31242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8125883" y="4089400"/>
            <a:ext cx="2488552" cy="9652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Karya Francis Bacon 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Nova Atlantis 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atau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 New Atlantis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 (1829).</a:t>
            </a:r>
          </a:p>
        </p:txBody>
      </p:sp>
      <p:sp>
        <p:nvSpPr>
          <p:cNvPr id="104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9192406" y="37338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5789692" y="5511800"/>
            <a:ext cx="2640912" cy="9144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 err="1">
                <a:solidFill>
                  <a:srgbClr val="C4391D"/>
                </a:solidFill>
                <a:latin typeface="Arial"/>
                <a:cs typeface="Arial"/>
              </a:rPr>
              <a:t>K</a:t>
            </a:r>
            <a:r>
              <a:rPr lang="en-US" sz="1600" spc="7" dirty="0" err="1">
                <a:solidFill>
                  <a:srgbClr val="C4391D"/>
                </a:solidFill>
                <a:latin typeface="Arial"/>
                <a:cs typeface="Arial"/>
              </a:rPr>
              <a:t>arya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James </a:t>
            </a:r>
            <a:r>
              <a:rPr lang="en-US" sz="1600" spc="7" dirty="0" err="1">
                <a:solidFill>
                  <a:srgbClr val="C4391D"/>
                </a:solidFill>
                <a:latin typeface="Arial"/>
                <a:cs typeface="Arial"/>
              </a:rPr>
              <a:t>Hurrington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  <a:r>
              <a:rPr lang="en-US" sz="1600" i="1" spc="7" dirty="0">
                <a:solidFill>
                  <a:srgbClr val="C4391D"/>
                </a:solidFill>
                <a:latin typeface="Arial"/>
                <a:cs typeface="Arial"/>
              </a:rPr>
              <a:t>Oceana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(1656)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106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6907001" y="51562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000"/>
            <a:ext cx="12188825" cy="584200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0028"/>
            <a:ext cx="12442759" cy="81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4794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1"/>
          <p:cNvSpPr txBox="1"/>
          <p:nvPr/>
        </p:nvSpPr>
        <p:spPr>
          <a:xfrm>
            <a:off x="1442823" y="1132840"/>
            <a:ext cx="65" cy="923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endParaRPr sz="6000">
              <a:latin typeface="Arial"/>
              <a:cs typeface="Arial"/>
            </a:endParaRPr>
          </a:p>
        </p:txBody>
      </p:sp>
      <p:sp>
        <p:nvSpPr>
          <p:cNvPr id="37" name="text 1"/>
          <p:cNvSpPr txBox="1"/>
          <p:nvPr/>
        </p:nvSpPr>
        <p:spPr>
          <a:xfrm>
            <a:off x="1867865" y="1818640"/>
            <a:ext cx="65" cy="923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endParaRPr sz="6000">
              <a:latin typeface="Arial"/>
              <a:cs typeface="Arial"/>
            </a:endParaRPr>
          </a:p>
        </p:txBody>
      </p:sp>
      <p:sp>
        <p:nvSpPr>
          <p:cNvPr id="38" name="text 1"/>
          <p:cNvSpPr txBox="1"/>
          <p:nvPr/>
        </p:nvSpPr>
        <p:spPr>
          <a:xfrm>
            <a:off x="3769393" y="2504440"/>
            <a:ext cx="65" cy="923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endParaRPr sz="6000">
              <a:latin typeface="Arial"/>
              <a:cs typeface="Arial"/>
            </a:endParaRPr>
          </a:p>
        </p:txBody>
      </p:sp>
      <p:pic>
        <p:nvPicPr>
          <p:cNvPr id="3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036" y="0"/>
            <a:ext cx="251789" cy="6858000"/>
          </a:xfrm>
          <a:prstGeom prst="rect">
            <a:avLst/>
          </a:prstGeom>
        </p:spPr>
      </p:pic>
      <p:sp>
        <p:nvSpPr>
          <p:cNvPr id="40" name="text 1"/>
          <p:cNvSpPr txBox="1"/>
          <p:nvPr/>
        </p:nvSpPr>
        <p:spPr>
          <a:xfrm>
            <a:off x="6465219" y="1986671"/>
            <a:ext cx="65" cy="2923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endParaRPr sz="1900">
              <a:latin typeface="Arial"/>
              <a:cs typeface="Arial"/>
            </a:endParaRPr>
          </a:p>
        </p:txBody>
      </p:sp>
      <p:sp>
        <p:nvSpPr>
          <p:cNvPr id="41" name="text 1"/>
          <p:cNvSpPr txBox="1"/>
          <p:nvPr/>
        </p:nvSpPr>
        <p:spPr>
          <a:xfrm>
            <a:off x="6465219" y="3412394"/>
            <a:ext cx="65" cy="2923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endParaRPr sz="1900">
              <a:latin typeface="Arial"/>
              <a:cs typeface="Arial"/>
            </a:endParaRPr>
          </a:p>
        </p:txBody>
      </p:sp>
      <p:sp>
        <p:nvSpPr>
          <p:cNvPr id="43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5535758" y="584200"/>
            <a:ext cx="2742486" cy="6604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lvl="0" algn="ctr"/>
            <a:r>
              <a:rPr lang="id-ID" sz="1900" b="1" spc="7" dirty="0">
                <a:solidFill>
                  <a:srgbClr val="C4391D"/>
                </a:solidFill>
                <a:latin typeface="Arial"/>
                <a:cs typeface="Arial"/>
              </a:rPr>
              <a:t>Komunitas Bersama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669EE8B-2541-457C-A7E5-E744B27FE78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31665" y="2921536"/>
            <a:ext cx="3200400" cy="49728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2437765" y="1955800"/>
            <a:ext cx="3504287" cy="13208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Roabert Owen (1771-1858). membangun “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parallelogram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”  dan </a:t>
            </a:r>
            <a:r>
              <a:rPr lang="en-US" sz="1600" spc="7" dirty="0" err="1">
                <a:solidFill>
                  <a:srgbClr val="C4391D"/>
                </a:solidFill>
                <a:latin typeface="Arial"/>
                <a:cs typeface="Arial"/>
              </a:rPr>
              <a:t>buku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nya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  <a:r>
              <a:rPr lang="en-US" sz="1600" i="1" spc="7" dirty="0">
                <a:solidFill>
                  <a:srgbClr val="C4391D"/>
                </a:solidFill>
                <a:latin typeface="Arial"/>
                <a:cs typeface="Arial"/>
              </a:rPr>
              <a:t>The View of Society </a:t>
            </a:r>
            <a:r>
              <a:rPr lang="en-US" sz="1600" spc="7" dirty="0">
                <a:solidFill>
                  <a:srgbClr val="C4391D"/>
                </a:solidFill>
                <a:latin typeface="Arial"/>
                <a:cs typeface="Arial"/>
              </a:rPr>
              <a:t>(1816).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 </a:t>
            </a:r>
          </a:p>
        </p:txBody>
      </p:sp>
      <p:cxnSp>
        <p:nvCxnSpPr>
          <p:cNvPr id="46" name="Elbow Connector 105">
            <a:extLst>
              <a:ext uri="{FF2B5EF4-FFF2-40B4-BE49-F238E27FC236}">
                <a16:creationId xmlns:a16="http://schemas.microsoft.com/office/drawing/2014/main" id="{F99B1562-0BD9-43DB-B6EE-CF16C917D575}"/>
              </a:ext>
            </a:extLst>
          </p:cNvPr>
          <p:cNvCxnSpPr>
            <a:cxnSpLocks/>
          </p:cNvCxnSpPr>
          <p:nvPr/>
        </p:nvCxnSpPr>
        <p:spPr>
          <a:xfrm rot="10800000">
            <a:off x="6043626" y="2565401"/>
            <a:ext cx="1777537" cy="254000"/>
          </a:xfrm>
          <a:prstGeom prst="bentConnector3">
            <a:avLst>
              <a:gd name="adj1" fmla="val 50000"/>
            </a:avLst>
          </a:prstGeom>
          <a:ln w="381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7973523" y="1905000"/>
            <a:ext cx="3910581" cy="1778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Charles Fourier (1772-1837). mendirikan 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Phalanges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 atau 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Phalanstery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 atau ada juga yang menyebutnya “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apartment hotel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” dan bukunya </a:t>
            </a:r>
            <a:r>
              <a:rPr lang="id-ID" sz="1600" i="1" spc="7" dirty="0">
                <a:solidFill>
                  <a:srgbClr val="C4391D"/>
                </a:solidFill>
                <a:latin typeface="Arial"/>
                <a:cs typeface="Arial"/>
              </a:rPr>
              <a:t>Theory of Four Movements</a:t>
            </a:r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 (1808).</a:t>
            </a:r>
          </a:p>
        </p:txBody>
      </p:sp>
      <p:sp>
        <p:nvSpPr>
          <p:cNvPr id="48" name="Rounded Rectangle 14">
            <a:extLst>
              <a:ext uri="{FF2B5EF4-FFF2-40B4-BE49-F238E27FC236}">
                <a16:creationId xmlns:a16="http://schemas.microsoft.com/office/drawing/2014/main" id="{87B0CFFD-6187-47F2-8B9B-68F2B21C1CBB}"/>
              </a:ext>
            </a:extLst>
          </p:cNvPr>
          <p:cNvSpPr/>
          <p:nvPr/>
        </p:nvSpPr>
        <p:spPr>
          <a:xfrm>
            <a:off x="5332611" y="5054600"/>
            <a:ext cx="3301140" cy="10668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id-ID" sz="1600" spc="7" dirty="0">
                <a:solidFill>
                  <a:srgbClr val="C4391D"/>
                </a:solidFill>
                <a:latin typeface="Arial"/>
                <a:cs typeface="Arial"/>
              </a:rPr>
              <a:t>Louis Blanc (1811-1882). mendirikan koperas, terutama jenis koperasi produksi.</a:t>
            </a:r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3961368" y="16002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9700273" y="15494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">
            <a:extLst>
              <a:ext uri="{FF2B5EF4-FFF2-40B4-BE49-F238E27FC236}">
                <a16:creationId xmlns:a16="http://schemas.microsoft.com/office/drawing/2014/main" id="{EC9AE4DB-70DD-49C0-91F2-87400B58817D}"/>
              </a:ext>
            </a:extLst>
          </p:cNvPr>
          <p:cNvSpPr>
            <a:spLocks noEditPoints="1"/>
          </p:cNvSpPr>
          <p:nvPr/>
        </p:nvSpPr>
        <p:spPr bwMode="auto">
          <a:xfrm>
            <a:off x="6754641" y="4699000"/>
            <a:ext cx="406294" cy="355600"/>
          </a:xfrm>
          <a:custGeom>
            <a:avLst/>
            <a:gdLst>
              <a:gd name="T0" fmla="*/ 211 w 240"/>
              <a:gd name="T1" fmla="*/ 169 h 240"/>
              <a:gd name="T2" fmla="*/ 156 w 240"/>
              <a:gd name="T3" fmla="*/ 152 h 240"/>
              <a:gd name="T4" fmla="*/ 174 w 240"/>
              <a:gd name="T5" fmla="*/ 118 h 240"/>
              <a:gd name="T6" fmla="*/ 186 w 240"/>
              <a:gd name="T7" fmla="*/ 100 h 240"/>
              <a:gd name="T8" fmla="*/ 184 w 240"/>
              <a:gd name="T9" fmla="*/ 91 h 240"/>
              <a:gd name="T10" fmla="*/ 190 w 240"/>
              <a:gd name="T11" fmla="*/ 55 h 240"/>
              <a:gd name="T12" fmla="*/ 177 w 240"/>
              <a:gd name="T13" fmla="*/ 20 h 240"/>
              <a:gd name="T14" fmla="*/ 120 w 240"/>
              <a:gd name="T15" fmla="*/ 0 h 240"/>
              <a:gd name="T16" fmla="*/ 63 w 240"/>
              <a:gd name="T17" fmla="*/ 20 h 240"/>
              <a:gd name="T18" fmla="*/ 50 w 240"/>
              <a:gd name="T19" fmla="*/ 55 h 240"/>
              <a:gd name="T20" fmla="*/ 56 w 240"/>
              <a:gd name="T21" fmla="*/ 91 h 240"/>
              <a:gd name="T22" fmla="*/ 54 w 240"/>
              <a:gd name="T23" fmla="*/ 100 h 240"/>
              <a:gd name="T24" fmla="*/ 66 w 240"/>
              <a:gd name="T25" fmla="*/ 118 h 240"/>
              <a:gd name="T26" fmla="*/ 84 w 240"/>
              <a:gd name="T27" fmla="*/ 153 h 240"/>
              <a:gd name="T28" fmla="*/ 29 w 240"/>
              <a:gd name="T29" fmla="*/ 169 h 240"/>
              <a:gd name="T30" fmla="*/ 0 w 240"/>
              <a:gd name="T31" fmla="*/ 212 h 240"/>
              <a:gd name="T32" fmla="*/ 0 w 240"/>
              <a:gd name="T33" fmla="*/ 240 h 240"/>
              <a:gd name="T34" fmla="*/ 240 w 240"/>
              <a:gd name="T35" fmla="*/ 240 h 240"/>
              <a:gd name="T36" fmla="*/ 240 w 240"/>
              <a:gd name="T37" fmla="*/ 212 h 240"/>
              <a:gd name="T38" fmla="*/ 211 w 240"/>
              <a:gd name="T39" fmla="*/ 169 h 240"/>
              <a:gd name="T40" fmla="*/ 120 w 240"/>
              <a:gd name="T41" fmla="*/ 161 h 240"/>
              <a:gd name="T42" fmla="*/ 74 w 240"/>
              <a:gd name="T43" fmla="*/ 115 h 240"/>
              <a:gd name="T44" fmla="*/ 70 w 240"/>
              <a:gd name="T45" fmla="*/ 111 h 240"/>
              <a:gd name="T46" fmla="*/ 62 w 240"/>
              <a:gd name="T47" fmla="*/ 100 h 240"/>
              <a:gd name="T48" fmla="*/ 70 w 240"/>
              <a:gd name="T49" fmla="*/ 89 h 240"/>
              <a:gd name="T50" fmla="*/ 73 w 240"/>
              <a:gd name="T51" fmla="*/ 85 h 240"/>
              <a:gd name="T52" fmla="*/ 78 w 240"/>
              <a:gd name="T53" fmla="*/ 63 h 240"/>
              <a:gd name="T54" fmla="*/ 120 w 240"/>
              <a:gd name="T55" fmla="*/ 46 h 240"/>
              <a:gd name="T56" fmla="*/ 162 w 240"/>
              <a:gd name="T57" fmla="*/ 63 h 240"/>
              <a:gd name="T58" fmla="*/ 167 w 240"/>
              <a:gd name="T59" fmla="*/ 85 h 240"/>
              <a:gd name="T60" fmla="*/ 170 w 240"/>
              <a:gd name="T61" fmla="*/ 89 h 240"/>
              <a:gd name="T62" fmla="*/ 178 w 240"/>
              <a:gd name="T63" fmla="*/ 100 h 240"/>
              <a:gd name="T64" fmla="*/ 170 w 240"/>
              <a:gd name="T65" fmla="*/ 111 h 240"/>
              <a:gd name="T66" fmla="*/ 166 w 240"/>
              <a:gd name="T67" fmla="*/ 115 h 240"/>
              <a:gd name="T68" fmla="*/ 120 w 240"/>
              <a:gd name="T69" fmla="*/ 16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0" h="240">
                <a:moveTo>
                  <a:pt x="211" y="169"/>
                </a:moveTo>
                <a:cubicBezTo>
                  <a:pt x="156" y="152"/>
                  <a:pt x="156" y="152"/>
                  <a:pt x="156" y="152"/>
                </a:cubicBezTo>
                <a:cubicBezTo>
                  <a:pt x="165" y="144"/>
                  <a:pt x="173" y="132"/>
                  <a:pt x="174" y="118"/>
                </a:cubicBezTo>
                <a:cubicBezTo>
                  <a:pt x="182" y="116"/>
                  <a:pt x="186" y="108"/>
                  <a:pt x="186" y="100"/>
                </a:cubicBezTo>
                <a:cubicBezTo>
                  <a:pt x="186" y="97"/>
                  <a:pt x="185" y="94"/>
                  <a:pt x="184" y="91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54"/>
                  <a:pt x="191" y="35"/>
                  <a:pt x="177" y="20"/>
                </a:cubicBezTo>
                <a:cubicBezTo>
                  <a:pt x="165" y="7"/>
                  <a:pt x="146" y="0"/>
                  <a:pt x="120" y="0"/>
                </a:cubicBezTo>
                <a:cubicBezTo>
                  <a:pt x="94" y="0"/>
                  <a:pt x="75" y="7"/>
                  <a:pt x="63" y="20"/>
                </a:cubicBezTo>
                <a:cubicBezTo>
                  <a:pt x="49" y="35"/>
                  <a:pt x="50" y="54"/>
                  <a:pt x="50" y="55"/>
                </a:cubicBezTo>
                <a:cubicBezTo>
                  <a:pt x="56" y="91"/>
                  <a:pt x="56" y="91"/>
                  <a:pt x="56" y="91"/>
                </a:cubicBezTo>
                <a:cubicBezTo>
                  <a:pt x="55" y="94"/>
                  <a:pt x="54" y="97"/>
                  <a:pt x="54" y="100"/>
                </a:cubicBezTo>
                <a:cubicBezTo>
                  <a:pt x="54" y="108"/>
                  <a:pt x="58" y="116"/>
                  <a:pt x="66" y="118"/>
                </a:cubicBezTo>
                <a:cubicBezTo>
                  <a:pt x="67" y="132"/>
                  <a:pt x="75" y="144"/>
                  <a:pt x="84" y="153"/>
                </a:cubicBezTo>
                <a:cubicBezTo>
                  <a:pt x="29" y="169"/>
                  <a:pt x="29" y="169"/>
                  <a:pt x="29" y="169"/>
                </a:cubicBezTo>
                <a:cubicBezTo>
                  <a:pt x="12" y="176"/>
                  <a:pt x="0" y="193"/>
                  <a:pt x="0" y="212"/>
                </a:cubicBezTo>
                <a:cubicBezTo>
                  <a:pt x="0" y="240"/>
                  <a:pt x="0" y="240"/>
                  <a:pt x="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12"/>
                  <a:pt x="240" y="212"/>
                  <a:pt x="240" y="212"/>
                </a:cubicBezTo>
                <a:cubicBezTo>
                  <a:pt x="240" y="193"/>
                  <a:pt x="228" y="176"/>
                  <a:pt x="211" y="169"/>
                </a:cubicBezTo>
                <a:close/>
                <a:moveTo>
                  <a:pt x="120" y="161"/>
                </a:moveTo>
                <a:cubicBezTo>
                  <a:pt x="107" y="161"/>
                  <a:pt x="74" y="143"/>
                  <a:pt x="74" y="115"/>
                </a:cubicBezTo>
                <a:cubicBezTo>
                  <a:pt x="74" y="113"/>
                  <a:pt x="72" y="111"/>
                  <a:pt x="70" y="111"/>
                </a:cubicBezTo>
                <a:cubicBezTo>
                  <a:pt x="64" y="111"/>
                  <a:pt x="62" y="104"/>
                  <a:pt x="62" y="100"/>
                </a:cubicBezTo>
                <a:cubicBezTo>
                  <a:pt x="62" y="96"/>
                  <a:pt x="64" y="89"/>
                  <a:pt x="70" y="89"/>
                </a:cubicBezTo>
                <a:cubicBezTo>
                  <a:pt x="71" y="89"/>
                  <a:pt x="73" y="87"/>
                  <a:pt x="73" y="85"/>
                </a:cubicBezTo>
                <a:cubicBezTo>
                  <a:pt x="78" y="63"/>
                  <a:pt x="78" y="63"/>
                  <a:pt x="78" y="63"/>
                </a:cubicBezTo>
                <a:cubicBezTo>
                  <a:pt x="108" y="63"/>
                  <a:pt x="116" y="53"/>
                  <a:pt x="120" y="46"/>
                </a:cubicBezTo>
                <a:cubicBezTo>
                  <a:pt x="124" y="53"/>
                  <a:pt x="132" y="63"/>
                  <a:pt x="162" y="63"/>
                </a:cubicBezTo>
                <a:cubicBezTo>
                  <a:pt x="167" y="85"/>
                  <a:pt x="167" y="85"/>
                  <a:pt x="167" y="85"/>
                </a:cubicBezTo>
                <a:cubicBezTo>
                  <a:pt x="167" y="87"/>
                  <a:pt x="169" y="89"/>
                  <a:pt x="170" y="89"/>
                </a:cubicBezTo>
                <a:cubicBezTo>
                  <a:pt x="176" y="89"/>
                  <a:pt x="178" y="96"/>
                  <a:pt x="178" y="100"/>
                </a:cubicBezTo>
                <a:cubicBezTo>
                  <a:pt x="178" y="104"/>
                  <a:pt x="176" y="111"/>
                  <a:pt x="170" y="111"/>
                </a:cubicBezTo>
                <a:cubicBezTo>
                  <a:pt x="168" y="111"/>
                  <a:pt x="166" y="113"/>
                  <a:pt x="166" y="115"/>
                </a:cubicBezTo>
                <a:cubicBezTo>
                  <a:pt x="166" y="143"/>
                  <a:pt x="133" y="161"/>
                  <a:pt x="120" y="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0945" tIns="30472" rIns="60945" bIns="3047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9722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115" y="0"/>
            <a:ext cx="12188825" cy="6858000"/>
          </a:xfrm>
          <a:prstGeom prst="rect">
            <a:avLst/>
          </a:prstGeom>
        </p:spPr>
      </p:pic>
      <p:pic>
        <p:nvPicPr>
          <p:cNvPr id="41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253934" cy="6858000"/>
          </a:xfrm>
          <a:prstGeom prst="rect">
            <a:avLst/>
          </a:prstGeom>
        </p:spPr>
      </p:pic>
      <p:pic>
        <p:nvPicPr>
          <p:cNvPr id="4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641" y="3747408"/>
            <a:ext cx="1129099" cy="1129393"/>
          </a:xfrm>
          <a:prstGeom prst="rect">
            <a:avLst/>
          </a:prstGeom>
        </p:spPr>
      </p:pic>
      <p:pic>
        <p:nvPicPr>
          <p:cNvPr id="4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795" y="642252"/>
            <a:ext cx="1142702" cy="1143000"/>
          </a:xfrm>
          <a:prstGeom prst="rect">
            <a:avLst/>
          </a:prstGeom>
        </p:spPr>
      </p:pic>
      <p:pic>
        <p:nvPicPr>
          <p:cNvPr id="45" name="Imag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784" y="1655078"/>
            <a:ext cx="3477084" cy="2241548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8806018" y="2064168"/>
            <a:ext cx="3266692" cy="1046424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pPr algn="ctr"/>
            <a:r>
              <a:rPr lang="id-ID" sz="3200" spc="7" dirty="0">
                <a:solidFill>
                  <a:srgbClr val="FFC736"/>
                </a:solidFill>
                <a:latin typeface="Arial"/>
                <a:cs typeface="Arial"/>
              </a:rPr>
              <a:t>“Sosialisme Marx (Marxisme)”</a:t>
            </a:r>
            <a:endParaRPr lang="id-ID" sz="3200" dirty="0"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6400" y="27571"/>
            <a:ext cx="8074910" cy="6832624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pPr marL="109538" algn="just"/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Sosialisme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digagas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oleh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Karl Marx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Friedrich </a:t>
            </a:r>
            <a:r>
              <a:rPr lang="en-US" sz="2000" b="1" spc="7" dirty="0" err="1">
                <a:solidFill>
                  <a:srgbClr val="C4391D"/>
                </a:solidFill>
                <a:cs typeface="Arial"/>
              </a:rPr>
              <a:t>Engless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ini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lazim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disebut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Marxisme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. </a:t>
            </a:r>
          </a:p>
          <a:p>
            <a:pPr marL="109538" algn="just"/>
            <a:endParaRPr lang="en-US" sz="2000" spc="7" dirty="0">
              <a:solidFill>
                <a:srgbClr val="C4391D"/>
              </a:solidFill>
              <a:cs typeface="Arial"/>
            </a:endParaRPr>
          </a:p>
          <a:p>
            <a:pPr marL="109538" algn="just"/>
            <a:r>
              <a:rPr lang="en-US" sz="2000" spc="7" dirty="0">
                <a:solidFill>
                  <a:srgbClr val="C4391D"/>
                </a:solidFill>
                <a:cs typeface="Arial"/>
              </a:rPr>
              <a:t>Marx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mengkritik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ekonomi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pasar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dikembangkan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oleh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Adam Smith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“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membuktikan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”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bahwa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kapitalisme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adalah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sebuah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sistem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tidak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adil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“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busuk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dari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dalam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”.</a:t>
            </a:r>
          </a:p>
          <a:p>
            <a:pPr marL="109538" algn="just"/>
            <a:endParaRPr lang="en-US" sz="2000" spc="7" dirty="0">
              <a:solidFill>
                <a:srgbClr val="C4391D"/>
              </a:solidFill>
              <a:cs typeface="Arial"/>
            </a:endParaRPr>
          </a:p>
          <a:p>
            <a:pPr marL="109538" algn="just"/>
            <a:r>
              <a:rPr lang="en-US" sz="2000" b="1" spc="7" dirty="0">
                <a:solidFill>
                  <a:srgbClr val="C4391D"/>
                </a:solidFill>
                <a:cs typeface="Arial"/>
              </a:rPr>
              <a:t>Dari </a:t>
            </a:r>
            <a:r>
              <a:rPr lang="en-US" sz="2000" b="1" spc="7" dirty="0" err="1">
                <a:solidFill>
                  <a:srgbClr val="C4391D"/>
                </a:solidFill>
                <a:cs typeface="Arial"/>
              </a:rPr>
              <a:t>segi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 moral</a:t>
            </a:r>
            <a:r>
              <a:rPr lang="id-ID" sz="2000" b="1" spc="7" dirty="0">
                <a:solidFill>
                  <a:srgbClr val="C4391D"/>
                </a:solidFill>
                <a:cs typeface="Arial"/>
              </a:rPr>
              <a:t>,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Marx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mengatakan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bahwa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kapitalisme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mewarisi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ketidakadilan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dari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dalam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sebab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tidak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peduli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pada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kepincangan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kesenjangan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sosial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dalam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masyarakat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.</a:t>
            </a:r>
          </a:p>
          <a:p>
            <a:pPr marL="109538" algn="just"/>
            <a:endParaRPr lang="en-US" sz="2000" spc="7" dirty="0">
              <a:solidFill>
                <a:srgbClr val="C4391D"/>
              </a:solidFill>
              <a:cs typeface="Arial"/>
            </a:endParaRPr>
          </a:p>
          <a:p>
            <a:pPr marL="109538" algn="just"/>
            <a:r>
              <a:rPr lang="en-US" sz="2000" b="1" spc="7" dirty="0">
                <a:solidFill>
                  <a:srgbClr val="C4391D"/>
                </a:solidFill>
                <a:cs typeface="Arial"/>
              </a:rPr>
              <a:t>Dari </a:t>
            </a:r>
            <a:r>
              <a:rPr lang="en-US" sz="2000" b="1" spc="7" dirty="0" err="1">
                <a:solidFill>
                  <a:srgbClr val="C4391D"/>
                </a:solidFill>
                <a:cs typeface="Arial"/>
              </a:rPr>
              <a:t>segi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b="1" spc="7" dirty="0" err="1">
                <a:solidFill>
                  <a:srgbClr val="C4391D"/>
                </a:solidFill>
                <a:cs typeface="Arial"/>
              </a:rPr>
              <a:t>sosial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,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Marx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memandang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kapitalisme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sebgai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sumber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konflik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antar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kelas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,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baik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antara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borjuis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dengan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proletar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,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antara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tuan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tanah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dengan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buruh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tani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terutama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sekali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antara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kapitalis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dengan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buruh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,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dimana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satu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berperan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sebagai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penindas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(</a:t>
            </a:r>
            <a:r>
              <a:rPr lang="en-US" sz="2000" i="1" spc="7" dirty="0">
                <a:solidFill>
                  <a:srgbClr val="C4391D"/>
                </a:solidFill>
                <a:cs typeface="Arial"/>
              </a:rPr>
              <a:t>oppressor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),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sedangkan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lainnya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sebagai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orang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tertindas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(</a:t>
            </a:r>
            <a:r>
              <a:rPr lang="en-US" sz="2000" i="1" spc="7" dirty="0">
                <a:solidFill>
                  <a:srgbClr val="C4391D"/>
                </a:solidFill>
                <a:cs typeface="Arial"/>
              </a:rPr>
              <a:t>oppressed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).</a:t>
            </a:r>
          </a:p>
          <a:p>
            <a:pPr marL="109538" algn="just"/>
            <a:endParaRPr lang="en-US" sz="2000" spc="7" dirty="0">
              <a:solidFill>
                <a:srgbClr val="C4391D"/>
              </a:solidFill>
              <a:cs typeface="Arial"/>
            </a:endParaRPr>
          </a:p>
          <a:p>
            <a:pPr marL="109538" algn="just"/>
            <a:r>
              <a:rPr lang="en-US" sz="2000" b="1" spc="7" dirty="0">
                <a:solidFill>
                  <a:srgbClr val="C4391D"/>
                </a:solidFill>
                <a:cs typeface="Arial"/>
              </a:rPr>
              <a:t>Dari </a:t>
            </a:r>
            <a:r>
              <a:rPr lang="en-US" sz="2000" b="1" spc="7" dirty="0" err="1">
                <a:solidFill>
                  <a:srgbClr val="C4391D"/>
                </a:solidFill>
                <a:cs typeface="Arial"/>
              </a:rPr>
              <a:t>segi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b="1" spc="7" dirty="0" err="1">
                <a:solidFill>
                  <a:srgbClr val="C4391D"/>
                </a:solidFill>
                <a:cs typeface="Arial"/>
              </a:rPr>
              <a:t>ekonomi</a:t>
            </a:r>
            <a:r>
              <a:rPr lang="en-US" sz="2000" b="1" spc="7" dirty="0">
                <a:solidFill>
                  <a:srgbClr val="C4391D"/>
                </a:solidFill>
                <a:cs typeface="Arial"/>
              </a:rPr>
              <a:t>, 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Marx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melihat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bahwa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kapitalisme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tidak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ain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hanya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sebagai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alat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bagi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para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kapitalis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untuk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mengejar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laba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,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salah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satu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cara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yang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dapat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ditempuh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untuk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mengeruk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laba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lebih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banyak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adalah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dengan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menekan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buruh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sekeras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 </a:t>
            </a:r>
            <a:r>
              <a:rPr lang="en-US" sz="2000" spc="7" dirty="0" err="1">
                <a:solidFill>
                  <a:srgbClr val="C4391D"/>
                </a:solidFill>
                <a:cs typeface="Arial"/>
              </a:rPr>
              <a:t>mungkin</a:t>
            </a:r>
            <a:r>
              <a:rPr lang="en-US" sz="2000" spc="7" dirty="0">
                <a:solidFill>
                  <a:srgbClr val="C4391D"/>
                </a:solidFill>
                <a:cs typeface="Arial"/>
              </a:rPr>
              <a:t>.</a:t>
            </a:r>
          </a:p>
          <a:p>
            <a:pPr marL="109538" algn="just"/>
            <a:r>
              <a:rPr lang="en-US" sz="2000" spc="7" dirty="0">
                <a:solidFill>
                  <a:srgbClr val="C4391D"/>
                </a:solidFill>
                <a:cs typeface="Arial"/>
              </a:rPr>
              <a:t>.</a:t>
            </a: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00076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28" y="3508816"/>
            <a:ext cx="4012155" cy="1192602"/>
          </a:xfrm>
          <a:prstGeom prst="rect">
            <a:avLst/>
          </a:prstGeom>
        </p:spPr>
      </p:pic>
      <p:sp>
        <p:nvSpPr>
          <p:cNvPr id="45" name="text 1"/>
          <p:cNvSpPr txBox="1"/>
          <p:nvPr/>
        </p:nvSpPr>
        <p:spPr>
          <a:xfrm>
            <a:off x="4113728" y="3590731"/>
            <a:ext cx="4012155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id-ID" sz="3200" spc="7" dirty="0">
                <a:solidFill>
                  <a:srgbClr val="FFC736"/>
                </a:solidFill>
                <a:latin typeface="Arial"/>
                <a:cs typeface="Arial"/>
              </a:rPr>
              <a:t>“Ekonomi Politik Marxisme”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6" name="text 1"/>
          <p:cNvSpPr txBox="1"/>
          <p:nvPr/>
        </p:nvSpPr>
        <p:spPr>
          <a:xfrm>
            <a:off x="203147" y="892652"/>
            <a:ext cx="5586545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id-ID" sz="2000" spc="7" dirty="0">
                <a:solidFill>
                  <a:srgbClr val="C4391D"/>
                </a:solidFill>
                <a:cs typeface="Arial"/>
              </a:rPr>
              <a:t>Marx menggabungkan metode dialektik dengan materialisme. Oleh Engels, kombinasi ini kemudian diebut sebagai “materialisme dialetik” atau “materialisme historikal”. </a:t>
            </a:r>
          </a:p>
          <a:p>
            <a:pPr algn="just"/>
            <a:endParaRPr lang="id-ID" sz="2000" spc="7" dirty="0">
              <a:solidFill>
                <a:srgbClr val="C4391D"/>
              </a:solidFill>
              <a:cs typeface="Arial"/>
            </a:endParaRPr>
          </a:p>
          <a:p>
            <a:pPr algn="just"/>
            <a:r>
              <a:rPr lang="id-ID" sz="2000" spc="7" dirty="0">
                <a:solidFill>
                  <a:srgbClr val="C4391D"/>
                </a:solidFill>
                <a:cs typeface="Arial"/>
              </a:rPr>
              <a:t>Penggunaan istilah “Ekonomi Politik” dalam teori Marxian tidak secara langsung merujuk pada studi tentang hubungan ilmu ekonomi dengan ilmu politik.</a:t>
            </a:r>
          </a:p>
        </p:txBody>
      </p:sp>
      <p:sp>
        <p:nvSpPr>
          <p:cNvPr id="47" name="text 1"/>
          <p:cNvSpPr txBox="1"/>
          <p:nvPr/>
        </p:nvSpPr>
        <p:spPr>
          <a:xfrm>
            <a:off x="6246773" y="1080294"/>
            <a:ext cx="5738905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id-ID" sz="2000" spc="7" dirty="0">
                <a:solidFill>
                  <a:srgbClr val="C4391D"/>
                </a:solidFill>
                <a:cs typeface="Arial"/>
              </a:rPr>
              <a:t>Walau peran negara untuk menjalankan otoritas dan kekuasaan, namun sumber pengaruh terletak pada personel dan institusi-institusi yang membentuk negara yaitu, pada kelas yang berkuasa terdiri atas kekuatan-kekuatan materi dan hubungan sosial produksi (Staniland, 1985).</a:t>
            </a:r>
          </a:p>
        </p:txBody>
      </p:sp>
      <p:sp>
        <p:nvSpPr>
          <p:cNvPr id="48" name="text 1"/>
          <p:cNvSpPr txBox="1"/>
          <p:nvPr/>
        </p:nvSpPr>
        <p:spPr>
          <a:xfrm>
            <a:off x="6399133" y="4546600"/>
            <a:ext cx="5535758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sv-SE" sz="2000" spc="7" dirty="0">
                <a:solidFill>
                  <a:srgbClr val="C4391D"/>
                </a:solidFill>
                <a:cs typeface="Arial"/>
              </a:rPr>
              <a:t>Sebelum kepentingan ekonomi memainkan peran dalam politik,</a:t>
            </a:r>
            <a:r>
              <a:rPr lang="id-ID" sz="2000" spc="7" dirty="0">
                <a:solidFill>
                  <a:srgbClr val="C4391D"/>
                </a:solidFill>
                <a:cs typeface="Arial"/>
              </a:rPr>
              <a:t> individu-individu harus sadar tentang kepentingan bersama mereka, mengorganisasi  atas dasar kepentingan bersama tersebut, untuk kemudian mengatasi masalah-masalah tindakan kolektif. </a:t>
            </a:r>
          </a:p>
        </p:txBody>
      </p:sp>
      <p:sp>
        <p:nvSpPr>
          <p:cNvPr id="49" name="text 1"/>
          <p:cNvSpPr txBox="1"/>
          <p:nvPr/>
        </p:nvSpPr>
        <p:spPr>
          <a:xfrm>
            <a:off x="152360" y="4810964"/>
            <a:ext cx="5738905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id-ID" sz="2000" spc="7" dirty="0">
                <a:solidFill>
                  <a:srgbClr val="C4391D"/>
                </a:solidFill>
                <a:cs typeface="Arial"/>
              </a:rPr>
              <a:t>Marx percaya bahwa dalam setiap organisasi ekonomi ada struktur dominasi dan salah satu tema sentral yang digunakan oleh pakar-pakar ekonomi politik radikal.</a:t>
            </a:r>
          </a:p>
          <a:p>
            <a:pPr algn="just"/>
            <a:endParaRPr sz="2000">
              <a:cs typeface="Arial"/>
            </a:endParaRPr>
          </a:p>
        </p:txBody>
      </p:sp>
      <p:pic>
        <p:nvPicPr>
          <p:cNvPr id="50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254000"/>
          </a:xfrm>
          <a:prstGeom prst="rect">
            <a:avLst/>
          </a:prstGeom>
        </p:spPr>
      </p:pic>
      <p:pic>
        <p:nvPicPr>
          <p:cNvPr id="51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6140"/>
            <a:ext cx="12188825" cy="25186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68600"/>
            <a:ext cx="1726750" cy="6604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11288" y="2768600"/>
            <a:ext cx="1726750" cy="6604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16876" y="5969000"/>
            <a:ext cx="1726750" cy="66040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2996419" y="2855476"/>
            <a:ext cx="625910" cy="477038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r>
              <a:rPr lang="id-ID" sz="2700" b="1" spc="7" dirty="0">
                <a:solidFill>
                  <a:srgbClr val="FDC6AE"/>
                </a:solidFill>
                <a:latin typeface="Arial Black" pitchFamily="34" charset="0"/>
                <a:cs typeface="Arial"/>
              </a:rPr>
              <a:t>(1)</a:t>
            </a:r>
            <a:endParaRPr lang="id-ID" sz="2700" dirty="0">
              <a:latin typeface="Arial Black" pitchFamily="34" charset="0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684538" y="5969000"/>
            <a:ext cx="625910" cy="477038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r>
              <a:rPr lang="id-ID" sz="2700" b="1" spc="7" dirty="0">
                <a:solidFill>
                  <a:srgbClr val="FDC6AE"/>
                </a:solidFill>
                <a:latin typeface="Arial Black" pitchFamily="34" charset="0"/>
                <a:cs typeface="Arial"/>
              </a:rPr>
              <a:t>(4)</a:t>
            </a:r>
            <a:endParaRPr lang="id-ID" sz="2700" dirty="0">
              <a:latin typeface="Arial Black" pitchFamily="34" charset="0"/>
              <a:cs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8579592" y="2819400"/>
            <a:ext cx="742225" cy="477038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pPr algn="ctr"/>
            <a:r>
              <a:rPr lang="id-ID" sz="2700" spc="7" dirty="0">
                <a:solidFill>
                  <a:srgbClr val="FFC736"/>
                </a:solidFill>
                <a:latin typeface="Arial Black" pitchFamily="34" charset="0"/>
                <a:cs typeface="Arial"/>
              </a:rPr>
              <a:t> (2)</a:t>
            </a:r>
            <a:endParaRPr lang="id-ID" sz="2700" dirty="0">
              <a:latin typeface="Arial Black" pitchFamily="34" charset="0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917795" y="6005076"/>
            <a:ext cx="742225" cy="477038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pPr algn="ctr"/>
            <a:r>
              <a:rPr lang="id-ID" sz="2700" spc="7" dirty="0">
                <a:solidFill>
                  <a:srgbClr val="FFC736"/>
                </a:solidFill>
                <a:latin typeface="Arial Black" pitchFamily="34" charset="0"/>
                <a:cs typeface="Arial"/>
              </a:rPr>
              <a:t> (3)</a:t>
            </a:r>
            <a:endParaRPr lang="id-ID" sz="2700" dirty="0">
              <a:latin typeface="Arial Black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00363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8D7943B-1209-4B81-A959-B9856B371838}"/>
              </a:ext>
            </a:extLst>
          </p:cNvPr>
          <p:cNvSpPr/>
          <p:nvPr/>
        </p:nvSpPr>
        <p:spPr>
          <a:xfrm>
            <a:off x="7201144" y="0"/>
            <a:ext cx="4990856" cy="5106212"/>
          </a:xfrm>
          <a:custGeom>
            <a:avLst/>
            <a:gdLst>
              <a:gd name="connsiteX0" fmla="*/ 530781 w 4990856"/>
              <a:gd name="connsiteY0" fmla="*/ 0 h 5106212"/>
              <a:gd name="connsiteX1" fmla="*/ 1093053 w 4990856"/>
              <a:gd name="connsiteY1" fmla="*/ 0 h 5106212"/>
              <a:gd name="connsiteX2" fmla="*/ 944760 w 4990856"/>
              <a:gd name="connsiteY2" fmla="*/ 198309 h 5106212"/>
              <a:gd name="connsiteX3" fmla="*/ 457235 w 4990856"/>
              <a:gd name="connsiteY3" fmla="*/ 1794355 h 5106212"/>
              <a:gd name="connsiteX4" fmla="*/ 3311857 w 4990856"/>
              <a:gd name="connsiteY4" fmla="*/ 4648977 h 5106212"/>
              <a:gd name="connsiteX5" fmla="*/ 4907903 w 4990856"/>
              <a:gd name="connsiteY5" fmla="*/ 4161452 h 5106212"/>
              <a:gd name="connsiteX6" fmla="*/ 4990856 w 4990856"/>
              <a:gd name="connsiteY6" fmla="*/ 4099422 h 5106212"/>
              <a:gd name="connsiteX7" fmla="*/ 4990856 w 4990856"/>
              <a:gd name="connsiteY7" fmla="*/ 4645512 h 5106212"/>
              <a:gd name="connsiteX8" fmla="*/ 4890485 w 4990856"/>
              <a:gd name="connsiteY8" fmla="*/ 4706489 h 5106212"/>
              <a:gd name="connsiteX9" fmla="*/ 3311857 w 4990856"/>
              <a:gd name="connsiteY9" fmla="*/ 5106212 h 5106212"/>
              <a:gd name="connsiteX10" fmla="*/ 0 w 4990856"/>
              <a:gd name="connsiteY10" fmla="*/ 1794355 h 5106212"/>
              <a:gd name="connsiteX11" fmla="*/ 399724 w 4990856"/>
              <a:gd name="connsiteY11" fmla="*/ 215727 h 510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90856" h="5106212">
                <a:moveTo>
                  <a:pt x="530781" y="0"/>
                </a:moveTo>
                <a:lnTo>
                  <a:pt x="1093053" y="0"/>
                </a:lnTo>
                <a:lnTo>
                  <a:pt x="944760" y="198309"/>
                </a:lnTo>
                <a:cubicBezTo>
                  <a:pt x="636962" y="653910"/>
                  <a:pt x="457235" y="1203144"/>
                  <a:pt x="457235" y="1794355"/>
                </a:cubicBezTo>
                <a:cubicBezTo>
                  <a:pt x="457235" y="3370919"/>
                  <a:pt x="1735293" y="4648977"/>
                  <a:pt x="3311857" y="4648977"/>
                </a:cubicBezTo>
                <a:cubicBezTo>
                  <a:pt x="3903069" y="4648977"/>
                  <a:pt x="4452303" y="4469250"/>
                  <a:pt x="4907903" y="4161452"/>
                </a:cubicBezTo>
                <a:lnTo>
                  <a:pt x="4990856" y="4099422"/>
                </a:lnTo>
                <a:lnTo>
                  <a:pt x="4990856" y="4645512"/>
                </a:lnTo>
                <a:lnTo>
                  <a:pt x="4890485" y="4706489"/>
                </a:lnTo>
                <a:cubicBezTo>
                  <a:pt x="4421217" y="4961411"/>
                  <a:pt x="3883447" y="5106212"/>
                  <a:pt x="3311857" y="5106212"/>
                </a:cubicBezTo>
                <a:cubicBezTo>
                  <a:pt x="1482769" y="5106212"/>
                  <a:pt x="0" y="3623443"/>
                  <a:pt x="0" y="1794355"/>
                </a:cubicBezTo>
                <a:cubicBezTo>
                  <a:pt x="0" y="1222765"/>
                  <a:pt x="144802" y="684995"/>
                  <a:pt x="399724" y="215727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253934" y="2505316"/>
            <a:ext cx="3605861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id-ID" sz="2000" spc="7" dirty="0">
                <a:cs typeface="Arial"/>
              </a:rPr>
              <a:t>Politik revolusioner (</a:t>
            </a:r>
            <a:r>
              <a:rPr lang="id-ID" sz="2000" i="1" spc="7" dirty="0">
                <a:cs typeface="Arial"/>
              </a:rPr>
              <a:t>revolutionary politics</a:t>
            </a:r>
            <a:r>
              <a:rPr lang="id-ID" sz="2000" spc="7" dirty="0">
                <a:cs typeface="Arial"/>
              </a:rPr>
              <a:t>), adalah jalan yang dianjurkan oleh Marx dan Engels dalam </a:t>
            </a:r>
            <a:r>
              <a:rPr lang="id-ID" sz="2000" i="1" spc="7" dirty="0">
                <a:cs typeface="Arial"/>
              </a:rPr>
              <a:t>The Communist Man</a:t>
            </a:r>
            <a:r>
              <a:rPr lang="en-GB" sz="2000" i="1" spc="7" dirty="0" err="1">
                <a:cs typeface="Arial"/>
              </a:rPr>
              <a:t>i</a:t>
            </a:r>
            <a:r>
              <a:rPr lang="id-ID" sz="2000" i="1" spc="7" dirty="0">
                <a:cs typeface="Arial"/>
              </a:rPr>
              <a:t>festo </a:t>
            </a:r>
            <a:r>
              <a:rPr lang="id-ID" sz="2000" spc="7" dirty="0">
                <a:cs typeface="Arial"/>
              </a:rPr>
              <a:t>(1848) dan oleh Marx dalam Capital (1867). </a:t>
            </a:r>
          </a:p>
          <a:p>
            <a:pPr algn="just"/>
            <a:endParaRPr lang="id-ID" sz="2000" spc="7" dirty="0">
              <a:cs typeface="Arial"/>
            </a:endParaRPr>
          </a:p>
          <a:p>
            <a:pPr algn="just"/>
            <a:r>
              <a:rPr lang="id-ID" sz="2000" spc="7" dirty="0">
                <a:cs typeface="Arial"/>
              </a:rPr>
              <a:t>Sukarnya perubahan besar-besaran dalam struktur, maka dilakukan secara damai, dengan diperlukannya aksi yang sifatnya radikal dan revolusioner. 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4113728" y="2561184"/>
            <a:ext cx="3809008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id-ID" sz="2000" spc="7" dirty="0">
                <a:latin typeface="Arial"/>
                <a:cs typeface="Arial"/>
              </a:rPr>
              <a:t>Pendekatan kompromi atau politik kesepakatan kelas (</a:t>
            </a:r>
            <a:r>
              <a:rPr lang="id-ID" sz="2000" i="1" spc="7" dirty="0">
                <a:latin typeface="Arial"/>
                <a:cs typeface="Arial"/>
              </a:rPr>
              <a:t>politics of class </a:t>
            </a:r>
            <a:r>
              <a:rPr lang="id-ID" sz="2000" i="1" spc="7" dirty="0">
                <a:cs typeface="Arial"/>
              </a:rPr>
              <a:t>compromise</a:t>
            </a:r>
            <a:r>
              <a:rPr lang="id-ID" sz="2000" spc="7" dirty="0">
                <a:latin typeface="Arial"/>
                <a:cs typeface="Arial"/>
              </a:rPr>
              <a:t>) yang dianjurkan oleh Kautsky dan politisi sosial demokratik.</a:t>
            </a:r>
          </a:p>
          <a:p>
            <a:pPr algn="just"/>
            <a:endParaRPr lang="id-ID" sz="2000" spc="7" dirty="0">
              <a:latin typeface="Arial"/>
              <a:cs typeface="Arial"/>
            </a:endParaRPr>
          </a:p>
          <a:p>
            <a:pPr algn="just"/>
            <a:r>
              <a:rPr lang="id-ID" sz="2000" spc="7" dirty="0">
                <a:latin typeface="Arial"/>
                <a:cs typeface="Arial"/>
              </a:rPr>
              <a:t>Melibatkan partisipasi para pekerja dalam kelompok-kelompok kepentingan (</a:t>
            </a:r>
            <a:r>
              <a:rPr lang="id-ID" sz="2000" i="1" spc="7" dirty="0">
                <a:latin typeface="Arial"/>
                <a:cs typeface="Arial"/>
              </a:rPr>
              <a:t>interest group</a:t>
            </a:r>
            <a:r>
              <a:rPr lang="id-ID" sz="2000" spc="7" dirty="0">
                <a:latin typeface="Arial"/>
                <a:cs typeface="Arial"/>
              </a:rPr>
              <a:t>), partai-partai politik, dan proses pemilihan legislatif. </a:t>
            </a:r>
          </a:p>
          <a:p>
            <a:pPr algn="just"/>
            <a:r>
              <a:rPr sz="2000" spc="7" dirty="0">
                <a:latin typeface="Arial"/>
                <a:cs typeface="Arial"/>
              </a:rPr>
              <a:t> 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7" name="text 1"/>
          <p:cNvSpPr txBox="1"/>
          <p:nvPr/>
        </p:nvSpPr>
        <p:spPr>
          <a:xfrm>
            <a:off x="8227458" y="2558154"/>
            <a:ext cx="3758221" cy="4924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id-ID" sz="2000" spc="7" dirty="0">
                <a:cs typeface="Arial"/>
              </a:rPr>
              <a:t>Teori Negara </a:t>
            </a:r>
            <a:r>
              <a:rPr lang="id-ID" sz="2000" i="1" spc="7" dirty="0">
                <a:cs typeface="Arial"/>
              </a:rPr>
              <a:t>Marxian</a:t>
            </a:r>
            <a:r>
              <a:rPr lang="id-ID" sz="2000" spc="7" dirty="0">
                <a:cs typeface="Arial"/>
              </a:rPr>
              <a:t> (</a:t>
            </a:r>
            <a:r>
              <a:rPr lang="id-ID" sz="2000" i="1" spc="7" dirty="0">
                <a:cs typeface="Arial"/>
              </a:rPr>
              <a:t>Marxian state theory</a:t>
            </a:r>
            <a:r>
              <a:rPr lang="id-ID" sz="2000" spc="7" dirty="0">
                <a:cs typeface="Arial"/>
              </a:rPr>
              <a:t>), teori Marxian dimulai dengan asumsi bahwa masyarakat ekonomi terpolarisasi kedalam kelas-kelas yang terpisah.</a:t>
            </a:r>
          </a:p>
          <a:p>
            <a:pPr algn="just"/>
            <a:endParaRPr lang="id-ID" sz="2000" spc="7" dirty="0">
              <a:cs typeface="Arial"/>
            </a:endParaRPr>
          </a:p>
          <a:p>
            <a:pPr algn="just"/>
            <a:r>
              <a:rPr lang="id-ID" sz="2000" spc="7" dirty="0">
                <a:cs typeface="Arial"/>
              </a:rPr>
              <a:t>Tiap kelas mempunyai kepentingan berbeda-beda yang tidak bisa dikompres ke dalam sebuah kebijakan yang dapat menyenangkan setiap orang. Divisi-divisi objektif dalam masyarakat akan menentukan agenda negara serta alasan eksistensi negara.</a:t>
            </a:r>
          </a:p>
          <a:p>
            <a:pPr algn="just"/>
            <a:endParaRPr lang="id-ID" sz="2000" spc="7" dirty="0">
              <a:cs typeface="Arial"/>
            </a:endParaRPr>
          </a:p>
          <a:p>
            <a:pPr algn="just"/>
            <a:endParaRPr sz="2000" dirty="0">
              <a:cs typeface="Arial"/>
            </a:endParaRPr>
          </a:p>
        </p:txBody>
      </p:sp>
      <p:pic>
        <p:nvPicPr>
          <p:cNvPr id="3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88825" cy="254000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457081" y="721876"/>
            <a:ext cx="3097993" cy="369316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pPr algn="ctr"/>
            <a:r>
              <a:rPr lang="id-ID" sz="2000" b="1" spc="7" dirty="0">
                <a:solidFill>
                  <a:srgbClr val="FFC736"/>
                </a:solidFill>
                <a:cs typeface="Arial"/>
              </a:rPr>
              <a:t>Pendekatan Politik</a:t>
            </a:r>
            <a:endParaRPr lang="id-ID" sz="2000" b="1" dirty="0">
              <a:solidFill>
                <a:srgbClr val="FFFF00"/>
              </a:solidFill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523603" y="1092201"/>
            <a:ext cx="1543662" cy="369316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r>
              <a:rPr lang="id-ID" sz="2000" spc="7" dirty="0">
                <a:solidFill>
                  <a:srgbClr val="C4391D"/>
                </a:solidFill>
                <a:cs typeface="Arial"/>
              </a:rPr>
              <a:t>Revolusioner </a:t>
            </a:r>
            <a:endParaRPr lang="id-ID" sz="2000" dirty="0">
              <a:cs typeface="Arial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rot="16200000" flipH="1">
            <a:off x="1141962" y="3505207"/>
            <a:ext cx="5689600" cy="50787"/>
          </a:xfrm>
          <a:prstGeom prst="line">
            <a:avLst/>
          </a:prstGeom>
          <a:ln>
            <a:solidFill>
              <a:srgbClr val="33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6200000" flipH="1">
            <a:off x="5230310" y="3429013"/>
            <a:ext cx="5588000" cy="101574"/>
          </a:xfrm>
          <a:prstGeom prst="line">
            <a:avLst/>
          </a:prstGeom>
          <a:ln>
            <a:solidFill>
              <a:srgbClr val="33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917676" y="721876"/>
            <a:ext cx="2128373" cy="369316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pPr algn="ctr"/>
            <a:r>
              <a:rPr lang="id-ID" sz="2000" b="1" spc="7" dirty="0">
                <a:solidFill>
                  <a:srgbClr val="FFC736"/>
                </a:solidFill>
                <a:cs typeface="Arial"/>
              </a:rPr>
              <a:t>Pendekatan Politik</a:t>
            </a:r>
            <a:endParaRPr lang="id-ID" sz="2000" b="1" dirty="0">
              <a:solidFill>
                <a:srgbClr val="FFFF00"/>
              </a:solidFill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074170" y="1092201"/>
            <a:ext cx="1821494" cy="369316"/>
          </a:xfrm>
          <a:prstGeom prst="rect">
            <a:avLst/>
          </a:prstGeom>
        </p:spPr>
        <p:txBody>
          <a:bodyPr wrap="none" lIns="60945" tIns="30472" rIns="60945" bIns="30472">
            <a:spAutoFit/>
          </a:bodyPr>
          <a:lstStyle/>
          <a:p>
            <a:r>
              <a:rPr lang="id-ID" sz="2000" spc="7" dirty="0">
                <a:solidFill>
                  <a:srgbClr val="C4391D"/>
                </a:solidFill>
                <a:cs typeface="Arial"/>
              </a:rPr>
              <a:t>Kompromi Kelas</a:t>
            </a:r>
            <a:endParaRPr lang="id-ID" sz="2000" dirty="0">
              <a:cs typeface="Arial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871950" y="736600"/>
            <a:ext cx="4367662" cy="369316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pPr algn="ctr"/>
            <a:r>
              <a:rPr lang="id-ID" sz="2000" b="1" spc="7" dirty="0">
                <a:solidFill>
                  <a:srgbClr val="FFC736"/>
                </a:solidFill>
                <a:cs typeface="Arial"/>
              </a:rPr>
              <a:t>Pendekatan Teori Negara </a:t>
            </a:r>
            <a:endParaRPr lang="id-ID" sz="2000" b="1" dirty="0">
              <a:solidFill>
                <a:srgbClr val="FFFF00"/>
              </a:solidFill>
              <a:cs typeface="Arial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766795" y="1092201"/>
            <a:ext cx="1241074" cy="369316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r>
              <a:rPr lang="id-ID" sz="2000" spc="7" dirty="0">
                <a:solidFill>
                  <a:srgbClr val="C4391D"/>
                </a:solidFill>
                <a:cs typeface="Arial"/>
              </a:rPr>
              <a:t>Marxian</a:t>
            </a:r>
            <a:endParaRPr lang="id-ID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856898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902739" y="2946292"/>
            <a:ext cx="5075128" cy="142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Terima</a:t>
            </a:r>
          </a:p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Kasih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845298-6793-4F1E-BF40-37DFAA3C6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0467" y="4557364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33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710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48</cp:revision>
  <dcterms:created xsi:type="dcterms:W3CDTF">2018-11-26T13:19:10Z</dcterms:created>
  <dcterms:modified xsi:type="dcterms:W3CDTF">2020-09-29T14:10:07Z</dcterms:modified>
</cp:coreProperties>
</file>