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2" r:id="rId2"/>
    <p:sldId id="281" r:id="rId3"/>
    <p:sldId id="284" r:id="rId4"/>
    <p:sldId id="274" r:id="rId5"/>
    <p:sldId id="275" r:id="rId6"/>
    <p:sldId id="287" r:id="rId7"/>
    <p:sldId id="257" r:id="rId8"/>
    <p:sldId id="264" r:id="rId9"/>
    <p:sldId id="282" r:id="rId10"/>
    <p:sldId id="300" r:id="rId11"/>
    <p:sldId id="312" r:id="rId12"/>
    <p:sldId id="172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8BA40-70E6-4B4C-B25A-4CE45ED9D0C1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54F02-B1FD-44E1-87CB-F2189081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8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8A105-1FC4-4B33-93C4-4FD27766D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A19F8-6DC4-47E8-85D7-38A9A9D95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5C32-E197-4861-9BF5-5FE5ED5A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16530-E309-4F65-B70A-39EE5516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6C3-B501-4F6B-8241-D6C380C4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36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A9CB-9548-4CE3-B930-33FF280F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5E730-AF37-4464-97FC-3CA405E17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04434-AD53-4947-A130-44BC24B1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3B3E8-00EB-4F92-8DB1-7E3D1590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58083-99BD-4D34-8992-847BFC18E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0D52-934C-4063-9805-EEA0CCE6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748E6-7C24-48CA-B58A-24741FC72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54CD5-0821-4FEF-B22A-5E9F359A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D62DD-449D-49E1-9CCA-5F57A0DE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2A939-CEF2-4A05-AB07-00C2123F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C835-FAB8-4C84-8423-82AC7599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1F46F-D444-4B24-9735-1861698D7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69927-6BA7-4F44-93FE-B22D8EB7D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35088-8247-4D20-BBBD-14FA2913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6BDBE-0E6C-4083-8C90-F78B8D90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89DED-C92D-4C17-953B-9877962D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5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FDD6C-C663-4A6A-85BD-BEAEA402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1472A-CB86-41CB-96F2-2C93DBC4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F96EF-96FF-4588-AD31-5A0AEEF27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49002F-1CBC-4F26-9A63-D4656CD38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0B6AB-E660-4750-BB23-F8FFF0AB5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01960-B4F0-4BFF-AADB-89BB7C96C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2DF42-BA16-458D-A624-E1F8476B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8E9EF2-431D-4C01-ADC8-DC90C40B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0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A5E6-A15C-4D83-BA50-AD6DFDCB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E87B6-8993-45E3-851B-9EB1F201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9C91A-6245-4509-A127-73F712D8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209354-1F29-4C86-885E-899DFACD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C4BD59-EEF2-40DD-89F5-F4C3233B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79631-A3A6-4A9A-8BB9-93FBC2FA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B262F-A901-467F-95AD-EA2AEC66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8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8CB1-5C96-41AF-8F21-67159ACA0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33CCC-530B-45F9-A1B6-71A55DE5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0BACD-0BAF-4C6C-9DFC-CB35FD5FC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FD08-0554-4A3C-8D58-5F3A319F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6149-D366-4C14-AED6-7E7F70E3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EDC8E-778E-4127-9257-9FDECDD0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94E0-B7A7-4E90-9BFA-AEE036D3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39F5F-B773-41F8-A3CF-8C01FD97A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98D12-42D5-4A09-95B1-BDBD5FDE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C89FF-1C2E-46AB-9E69-4AD4E823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D60A1-BC21-4C48-BEDB-FE7A3EC8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453E8-CC60-4224-95BB-142F82FC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3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6807-FA20-481B-8E14-52D1A886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E9B01-B9DC-405E-894D-7558F10B9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7CA3B-02EA-40A2-AC42-1C670D974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0613-B6E5-40B6-93E7-2D51169F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834D-2CDF-47F0-AF58-CF2831E8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8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5A1ECF-B934-4E25-9330-83AAABDD6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DE575-C4B3-4770-BA9A-E0D03592E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64B1C-624A-4EE6-903B-0DF369AF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9843D-7B29-4F9C-A6AD-192F98BC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0A8C-8456-475E-8846-0524C0B2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17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28" b="45194"/>
          <a:stretch>
            <a:fillRect/>
          </a:stretch>
        </p:blipFill>
        <p:spPr>
          <a:xfrm>
            <a:off x="0" y="2"/>
            <a:ext cx="4251570" cy="3758617"/>
          </a:xfrm>
          <a:custGeom>
            <a:avLst/>
            <a:gdLst>
              <a:gd name="connsiteX0" fmla="*/ 0 w 4251570"/>
              <a:gd name="connsiteY0" fmla="*/ 0 h 3758617"/>
              <a:gd name="connsiteX1" fmla="*/ 4251570 w 4251570"/>
              <a:gd name="connsiteY1" fmla="*/ 0 h 3758617"/>
              <a:gd name="connsiteX2" fmla="*/ 4251570 w 4251570"/>
              <a:gd name="connsiteY2" fmla="*/ 3006894 h 3758617"/>
              <a:gd name="connsiteX3" fmla="*/ 2125785 w 4251570"/>
              <a:gd name="connsiteY3" fmla="*/ 3758617 h 3758617"/>
              <a:gd name="connsiteX4" fmla="*/ 0 w 4251570"/>
              <a:gd name="connsiteY4" fmla="*/ 3006894 h 375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7">
                <a:moveTo>
                  <a:pt x="0" y="0"/>
                </a:moveTo>
                <a:lnTo>
                  <a:pt x="4251570" y="0"/>
                </a:lnTo>
                <a:lnTo>
                  <a:pt x="4251570" y="3006894"/>
                </a:lnTo>
                <a:lnTo>
                  <a:pt x="2125785" y="3758617"/>
                </a:lnTo>
                <a:lnTo>
                  <a:pt x="0" y="3006894"/>
                </a:ln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6" t="45194" r="47692"/>
          <a:stretch>
            <a:fillRect/>
          </a:stretch>
        </p:blipFill>
        <p:spPr>
          <a:xfrm>
            <a:off x="2125783" y="3099384"/>
            <a:ext cx="4251570" cy="3758616"/>
          </a:xfrm>
          <a:custGeom>
            <a:avLst/>
            <a:gdLst>
              <a:gd name="connsiteX0" fmla="*/ 2125786 w 4251570"/>
              <a:gd name="connsiteY0" fmla="*/ 0 h 3758616"/>
              <a:gd name="connsiteX1" fmla="*/ 4251570 w 4251570"/>
              <a:gd name="connsiteY1" fmla="*/ 751723 h 3758616"/>
              <a:gd name="connsiteX2" fmla="*/ 4251570 w 4251570"/>
              <a:gd name="connsiteY2" fmla="*/ 3758616 h 3758616"/>
              <a:gd name="connsiteX3" fmla="*/ 0 w 4251570"/>
              <a:gd name="connsiteY3" fmla="*/ 3758616 h 3758616"/>
              <a:gd name="connsiteX4" fmla="*/ 0 w 4251570"/>
              <a:gd name="connsiteY4" fmla="*/ 751723 h 3758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6">
                <a:moveTo>
                  <a:pt x="2125786" y="0"/>
                </a:moveTo>
                <a:lnTo>
                  <a:pt x="4251570" y="751723"/>
                </a:lnTo>
                <a:lnTo>
                  <a:pt x="4251570" y="3758616"/>
                </a:lnTo>
                <a:lnTo>
                  <a:pt x="0" y="3758616"/>
                </a:lnTo>
                <a:lnTo>
                  <a:pt x="0" y="75172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203662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/>
          <a:stretch>
            <a:fillRect/>
          </a:stretch>
        </p:blipFill>
        <p:spPr>
          <a:xfrm>
            <a:off x="5333999" y="1"/>
            <a:ext cx="6858000" cy="6857999"/>
          </a:xfrm>
          <a:custGeom>
            <a:avLst/>
            <a:gdLst>
              <a:gd name="connsiteX0" fmla="*/ 2188045 w 6858000"/>
              <a:gd name="connsiteY0" fmla="*/ 0 h 6857999"/>
              <a:gd name="connsiteX1" fmla="*/ 6857999 w 6858000"/>
              <a:gd name="connsiteY1" fmla="*/ 0 h 6857999"/>
              <a:gd name="connsiteX2" fmla="*/ 4669955 w 6858000"/>
              <a:gd name="connsiteY2" fmla="*/ 3428999 h 6857999"/>
              <a:gd name="connsiteX3" fmla="*/ 6858000 w 6858000"/>
              <a:gd name="connsiteY3" fmla="*/ 6857999 h 6857999"/>
              <a:gd name="connsiteX4" fmla="*/ 2188045 w 6858000"/>
              <a:gd name="connsiteY4" fmla="*/ 6857999 h 6857999"/>
              <a:gd name="connsiteX5" fmla="*/ 0 w 6858000"/>
              <a:gd name="connsiteY5" fmla="*/ 3428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857999">
                <a:moveTo>
                  <a:pt x="2188045" y="0"/>
                </a:moveTo>
                <a:lnTo>
                  <a:pt x="6857999" y="0"/>
                </a:lnTo>
                <a:lnTo>
                  <a:pt x="4669955" y="3428999"/>
                </a:lnTo>
                <a:lnTo>
                  <a:pt x="6858000" y="6857999"/>
                </a:lnTo>
                <a:lnTo>
                  <a:pt x="2188045" y="6857999"/>
                </a:lnTo>
                <a:lnTo>
                  <a:pt x="0" y="3428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375647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3820859 w 6096000"/>
              <a:gd name="connsiteY1" fmla="*/ 0 h 6858000"/>
              <a:gd name="connsiteX2" fmla="*/ 6096000 w 6096000"/>
              <a:gd name="connsiteY2" fmla="*/ 3429000 h 6858000"/>
              <a:gd name="connsiteX3" fmla="*/ 382085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5709545 h 6858000"/>
              <a:gd name="connsiteX6" fmla="*/ 1513142 w 6096000"/>
              <a:gd name="connsiteY6" fmla="*/ 3429000 h 6858000"/>
              <a:gd name="connsiteX7" fmla="*/ 0 w 6096000"/>
              <a:gd name="connsiteY7" fmla="*/ 11484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3820859" y="0"/>
                </a:lnTo>
                <a:lnTo>
                  <a:pt x="6096000" y="3429000"/>
                </a:lnTo>
                <a:lnTo>
                  <a:pt x="3820859" y="6858000"/>
                </a:lnTo>
                <a:lnTo>
                  <a:pt x="0" y="6858000"/>
                </a:lnTo>
                <a:lnTo>
                  <a:pt x="0" y="5709545"/>
                </a:lnTo>
                <a:lnTo>
                  <a:pt x="1513142" y="3429000"/>
                </a:lnTo>
                <a:lnTo>
                  <a:pt x="0" y="11484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000993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13691EC-2D2D-4F7C-A507-338DA1D8F495}"/>
              </a:ext>
            </a:extLst>
          </p:cNvPr>
          <p:cNvSpPr/>
          <p:nvPr userDrawn="1"/>
        </p:nvSpPr>
        <p:spPr>
          <a:xfrm>
            <a:off x="152400" y="0"/>
            <a:ext cx="3004457" cy="5159829"/>
          </a:xfrm>
          <a:custGeom>
            <a:avLst/>
            <a:gdLst>
              <a:gd name="connsiteX0" fmla="*/ 0 w 3004457"/>
              <a:gd name="connsiteY0" fmla="*/ 0 h 5159829"/>
              <a:gd name="connsiteX1" fmla="*/ 3004457 w 3004457"/>
              <a:gd name="connsiteY1" fmla="*/ 0 h 5159829"/>
              <a:gd name="connsiteX2" fmla="*/ 3004457 w 3004457"/>
              <a:gd name="connsiteY2" fmla="*/ 4767928 h 5159829"/>
              <a:gd name="connsiteX3" fmla="*/ 2612556 w 3004457"/>
              <a:gd name="connsiteY3" fmla="*/ 5159829 h 5159829"/>
              <a:gd name="connsiteX4" fmla="*/ 391901 w 3004457"/>
              <a:gd name="connsiteY4" fmla="*/ 5159829 h 5159829"/>
              <a:gd name="connsiteX5" fmla="*/ 0 w 3004457"/>
              <a:gd name="connsiteY5" fmla="*/ 4767928 h 515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4457" h="5159829">
                <a:moveTo>
                  <a:pt x="0" y="0"/>
                </a:moveTo>
                <a:lnTo>
                  <a:pt x="3004457" y="0"/>
                </a:lnTo>
                <a:lnTo>
                  <a:pt x="3004457" y="4767928"/>
                </a:lnTo>
                <a:cubicBezTo>
                  <a:pt x="3004457" y="4984369"/>
                  <a:pt x="2828997" y="5159829"/>
                  <a:pt x="2612556" y="5159829"/>
                </a:cubicBezTo>
                <a:lnTo>
                  <a:pt x="391901" y="5159829"/>
                </a:lnTo>
                <a:cubicBezTo>
                  <a:pt x="175460" y="5159829"/>
                  <a:pt x="0" y="4984369"/>
                  <a:pt x="0" y="4767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3C3B5E2-8AB1-4055-ACC9-E283B21D3668}"/>
              </a:ext>
            </a:extLst>
          </p:cNvPr>
          <p:cNvSpPr/>
          <p:nvPr userDrawn="1"/>
        </p:nvSpPr>
        <p:spPr>
          <a:xfrm>
            <a:off x="3374571" y="1698172"/>
            <a:ext cx="3004457" cy="5159828"/>
          </a:xfrm>
          <a:custGeom>
            <a:avLst/>
            <a:gdLst>
              <a:gd name="connsiteX0" fmla="*/ 391901 w 3004457"/>
              <a:gd name="connsiteY0" fmla="*/ 0 h 5159828"/>
              <a:gd name="connsiteX1" fmla="*/ 2612556 w 3004457"/>
              <a:gd name="connsiteY1" fmla="*/ 0 h 5159828"/>
              <a:gd name="connsiteX2" fmla="*/ 3004457 w 3004457"/>
              <a:gd name="connsiteY2" fmla="*/ 391901 h 5159828"/>
              <a:gd name="connsiteX3" fmla="*/ 3004457 w 3004457"/>
              <a:gd name="connsiteY3" fmla="*/ 5159828 h 5159828"/>
              <a:gd name="connsiteX4" fmla="*/ 0 w 3004457"/>
              <a:gd name="connsiteY4" fmla="*/ 5159828 h 5159828"/>
              <a:gd name="connsiteX5" fmla="*/ 0 w 3004457"/>
              <a:gd name="connsiteY5" fmla="*/ 391901 h 5159828"/>
              <a:gd name="connsiteX6" fmla="*/ 391901 w 3004457"/>
              <a:gd name="connsiteY6" fmla="*/ 0 h 515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4457" h="5159828">
                <a:moveTo>
                  <a:pt x="391901" y="0"/>
                </a:moveTo>
                <a:lnTo>
                  <a:pt x="2612556" y="0"/>
                </a:lnTo>
                <a:cubicBezTo>
                  <a:pt x="2828997" y="0"/>
                  <a:pt x="3004457" y="175460"/>
                  <a:pt x="3004457" y="391901"/>
                </a:cubicBezTo>
                <a:lnTo>
                  <a:pt x="3004457" y="5159828"/>
                </a:lnTo>
                <a:lnTo>
                  <a:pt x="0" y="5159828"/>
                </a:lnTo>
                <a:lnTo>
                  <a:pt x="0" y="391901"/>
                </a:lnTo>
                <a:cubicBezTo>
                  <a:pt x="0" y="175460"/>
                  <a:pt x="175460" y="0"/>
                  <a:pt x="3919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" r="75311" b="28824"/>
          <a:stretch>
            <a:fillRect/>
          </a:stretch>
        </p:blipFill>
        <p:spPr>
          <a:xfrm>
            <a:off x="299115" y="1"/>
            <a:ext cx="2711028" cy="4881283"/>
          </a:xfrm>
          <a:custGeom>
            <a:avLst/>
            <a:gdLst>
              <a:gd name="connsiteX0" fmla="*/ 12343 w 2711028"/>
              <a:gd name="connsiteY0" fmla="*/ 0 h 4881283"/>
              <a:gd name="connsiteX1" fmla="*/ 2698685 w 2711028"/>
              <a:gd name="connsiteY1" fmla="*/ 0 h 4881283"/>
              <a:gd name="connsiteX2" fmla="*/ 2703844 w 2711028"/>
              <a:gd name="connsiteY2" fmla="*/ 16619 h 4881283"/>
              <a:gd name="connsiteX3" fmla="*/ 2711028 w 2711028"/>
              <a:gd name="connsiteY3" fmla="*/ 87887 h 4881283"/>
              <a:gd name="connsiteX4" fmla="*/ 2711028 w 2711028"/>
              <a:gd name="connsiteY4" fmla="*/ 4527657 h 4881283"/>
              <a:gd name="connsiteX5" fmla="*/ 2357402 w 2711028"/>
              <a:gd name="connsiteY5" fmla="*/ 4881283 h 4881283"/>
              <a:gd name="connsiteX6" fmla="*/ 353626 w 2711028"/>
              <a:gd name="connsiteY6" fmla="*/ 4881283 h 4881283"/>
              <a:gd name="connsiteX7" fmla="*/ 0 w 2711028"/>
              <a:gd name="connsiteY7" fmla="*/ 4527657 h 4881283"/>
              <a:gd name="connsiteX8" fmla="*/ 0 w 2711028"/>
              <a:gd name="connsiteY8" fmla="*/ 87887 h 4881283"/>
              <a:gd name="connsiteX9" fmla="*/ 7185 w 2711028"/>
              <a:gd name="connsiteY9" fmla="*/ 16619 h 488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1028" h="4881283">
                <a:moveTo>
                  <a:pt x="12343" y="0"/>
                </a:moveTo>
                <a:lnTo>
                  <a:pt x="2698685" y="0"/>
                </a:lnTo>
                <a:lnTo>
                  <a:pt x="2703844" y="16619"/>
                </a:lnTo>
                <a:cubicBezTo>
                  <a:pt x="2708554" y="39639"/>
                  <a:pt x="2711028" y="63474"/>
                  <a:pt x="2711028" y="87887"/>
                </a:cubicBezTo>
                <a:lnTo>
                  <a:pt x="2711028" y="4527657"/>
                </a:lnTo>
                <a:cubicBezTo>
                  <a:pt x="2711028" y="4722960"/>
                  <a:pt x="2552704" y="4881283"/>
                  <a:pt x="2357402" y="4881283"/>
                </a:cubicBezTo>
                <a:lnTo>
                  <a:pt x="353626" y="4881283"/>
                </a:lnTo>
                <a:cubicBezTo>
                  <a:pt x="158324" y="4881283"/>
                  <a:pt x="0" y="4722960"/>
                  <a:pt x="0" y="4527657"/>
                </a:cubicBezTo>
                <a:lnTo>
                  <a:pt x="0" y="87887"/>
                </a:lnTo>
                <a:cubicBezTo>
                  <a:pt x="0" y="63474"/>
                  <a:pt x="2474" y="39639"/>
                  <a:pt x="7185" y="16619"/>
                </a:cubicBez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2" t="28824" r="48882"/>
          <a:stretch>
            <a:fillRect/>
          </a:stretch>
        </p:blipFill>
        <p:spPr>
          <a:xfrm>
            <a:off x="3521286" y="1976720"/>
            <a:ext cx="2711028" cy="4881280"/>
          </a:xfrm>
          <a:custGeom>
            <a:avLst/>
            <a:gdLst>
              <a:gd name="connsiteX0" fmla="*/ 353626 w 2711028"/>
              <a:gd name="connsiteY0" fmla="*/ 0 h 4881280"/>
              <a:gd name="connsiteX1" fmla="*/ 2357402 w 2711028"/>
              <a:gd name="connsiteY1" fmla="*/ 0 h 4881280"/>
              <a:gd name="connsiteX2" fmla="*/ 2711028 w 2711028"/>
              <a:gd name="connsiteY2" fmla="*/ 353626 h 4881280"/>
              <a:gd name="connsiteX3" fmla="*/ 2711028 w 2711028"/>
              <a:gd name="connsiteY3" fmla="*/ 4793396 h 4881280"/>
              <a:gd name="connsiteX4" fmla="*/ 2703844 w 2711028"/>
              <a:gd name="connsiteY4" fmla="*/ 4864664 h 4881280"/>
              <a:gd name="connsiteX5" fmla="*/ 2698687 w 2711028"/>
              <a:gd name="connsiteY5" fmla="*/ 4881280 h 4881280"/>
              <a:gd name="connsiteX6" fmla="*/ 12343 w 2711028"/>
              <a:gd name="connsiteY6" fmla="*/ 4881280 h 4881280"/>
              <a:gd name="connsiteX7" fmla="*/ 7185 w 2711028"/>
              <a:gd name="connsiteY7" fmla="*/ 4864664 h 4881280"/>
              <a:gd name="connsiteX8" fmla="*/ 0 w 2711028"/>
              <a:gd name="connsiteY8" fmla="*/ 4793396 h 4881280"/>
              <a:gd name="connsiteX9" fmla="*/ 0 w 2711028"/>
              <a:gd name="connsiteY9" fmla="*/ 353626 h 4881280"/>
              <a:gd name="connsiteX10" fmla="*/ 353626 w 2711028"/>
              <a:gd name="connsiteY10" fmla="*/ 0 h 488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11028" h="4881280">
                <a:moveTo>
                  <a:pt x="353626" y="0"/>
                </a:moveTo>
                <a:lnTo>
                  <a:pt x="2357402" y="0"/>
                </a:lnTo>
                <a:cubicBezTo>
                  <a:pt x="2552705" y="0"/>
                  <a:pt x="2711028" y="158324"/>
                  <a:pt x="2711028" y="353626"/>
                </a:cubicBezTo>
                <a:lnTo>
                  <a:pt x="2711028" y="4793396"/>
                </a:lnTo>
                <a:cubicBezTo>
                  <a:pt x="2711028" y="4817809"/>
                  <a:pt x="2708554" y="4841644"/>
                  <a:pt x="2703844" y="4864664"/>
                </a:cubicBezTo>
                <a:lnTo>
                  <a:pt x="2698687" y="4881280"/>
                </a:lnTo>
                <a:lnTo>
                  <a:pt x="12343" y="4881280"/>
                </a:lnTo>
                <a:lnTo>
                  <a:pt x="7185" y="4864664"/>
                </a:lnTo>
                <a:cubicBezTo>
                  <a:pt x="2474" y="4841644"/>
                  <a:pt x="0" y="4817809"/>
                  <a:pt x="0" y="4793396"/>
                </a:cubicBezTo>
                <a:lnTo>
                  <a:pt x="0" y="353626"/>
                </a:lnTo>
                <a:cubicBezTo>
                  <a:pt x="0" y="158324"/>
                  <a:pt x="158324" y="0"/>
                  <a:pt x="35362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6239976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50" b="13651"/>
          <a:stretch>
            <a:fillRect/>
          </a:stretch>
        </p:blipFill>
        <p:spPr>
          <a:xfrm>
            <a:off x="6370336" y="0"/>
            <a:ext cx="5821662" cy="5921828"/>
          </a:xfrm>
          <a:custGeom>
            <a:avLst/>
            <a:gdLst>
              <a:gd name="connsiteX0" fmla="*/ 0 w 5821662"/>
              <a:gd name="connsiteY0" fmla="*/ 0 h 5921828"/>
              <a:gd name="connsiteX1" fmla="*/ 5821662 w 5821662"/>
              <a:gd name="connsiteY1" fmla="*/ 0 h 5921828"/>
              <a:gd name="connsiteX2" fmla="*/ 5821662 w 5821662"/>
              <a:gd name="connsiteY2" fmla="*/ 4422866 h 5921828"/>
              <a:gd name="connsiteX3" fmla="*/ 2910831 w 5821662"/>
              <a:gd name="connsiteY3" fmla="*/ 5921828 h 5921828"/>
              <a:gd name="connsiteX4" fmla="*/ 0 w 5821662"/>
              <a:gd name="connsiteY4" fmla="*/ 4422866 h 592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1662" h="5921828">
                <a:moveTo>
                  <a:pt x="0" y="0"/>
                </a:moveTo>
                <a:lnTo>
                  <a:pt x="5821662" y="0"/>
                </a:lnTo>
                <a:lnTo>
                  <a:pt x="5821662" y="4422866"/>
                </a:lnTo>
                <a:lnTo>
                  <a:pt x="2910831" y="5921828"/>
                </a:lnTo>
                <a:lnTo>
                  <a:pt x="0" y="442286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376854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6" b="34632"/>
          <a:stretch>
            <a:fillRect/>
          </a:stretch>
        </p:blipFill>
        <p:spPr>
          <a:xfrm>
            <a:off x="7824392" y="0"/>
            <a:ext cx="4367608" cy="4482964"/>
          </a:xfrm>
          <a:custGeom>
            <a:avLst/>
            <a:gdLst>
              <a:gd name="connsiteX0" fmla="*/ 690428 w 4367608"/>
              <a:gd name="connsiteY0" fmla="*/ 0 h 4482964"/>
              <a:gd name="connsiteX1" fmla="*/ 4367608 w 4367608"/>
              <a:gd name="connsiteY1" fmla="*/ 0 h 4482964"/>
              <a:gd name="connsiteX2" fmla="*/ 4367608 w 4367608"/>
              <a:gd name="connsiteY2" fmla="*/ 3892352 h 4482964"/>
              <a:gd name="connsiteX3" fmla="*/ 4191836 w 4367608"/>
              <a:gd name="connsiteY3" fmla="*/ 4023792 h 4482964"/>
              <a:gd name="connsiteX4" fmla="*/ 2688609 w 4367608"/>
              <a:gd name="connsiteY4" fmla="*/ 4482964 h 4482964"/>
              <a:gd name="connsiteX5" fmla="*/ 0 w 4367608"/>
              <a:gd name="connsiteY5" fmla="*/ 1794355 h 4482964"/>
              <a:gd name="connsiteX6" fmla="*/ 613948 w 4367608"/>
              <a:gd name="connsiteY6" fmla="*/ 84150 h 448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7608" h="4482964">
                <a:moveTo>
                  <a:pt x="690428" y="0"/>
                </a:moveTo>
                <a:lnTo>
                  <a:pt x="4367608" y="0"/>
                </a:lnTo>
                <a:lnTo>
                  <a:pt x="4367608" y="3892352"/>
                </a:lnTo>
                <a:lnTo>
                  <a:pt x="4191836" y="4023792"/>
                </a:lnTo>
                <a:cubicBezTo>
                  <a:pt x="3762731" y="4313690"/>
                  <a:pt x="3245438" y="4482964"/>
                  <a:pt x="2688609" y="4482964"/>
                </a:cubicBezTo>
                <a:cubicBezTo>
                  <a:pt x="1203731" y="4482964"/>
                  <a:pt x="0" y="3279233"/>
                  <a:pt x="0" y="1794355"/>
                </a:cubicBezTo>
                <a:cubicBezTo>
                  <a:pt x="0" y="1144721"/>
                  <a:pt x="230402" y="548900"/>
                  <a:pt x="613948" y="8415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3880925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62"/>
          <a:stretch>
            <a:fillRect/>
          </a:stretch>
        </p:blipFill>
        <p:spPr>
          <a:xfrm>
            <a:off x="1" y="0"/>
            <a:ext cx="3467100" cy="6858000"/>
          </a:xfrm>
          <a:custGeom>
            <a:avLst/>
            <a:gdLst>
              <a:gd name="connsiteX0" fmla="*/ 0 w 3467100"/>
              <a:gd name="connsiteY0" fmla="*/ 0 h 6858000"/>
              <a:gd name="connsiteX1" fmla="*/ 3467100 w 3467100"/>
              <a:gd name="connsiteY1" fmla="*/ 0 h 6858000"/>
              <a:gd name="connsiteX2" fmla="*/ 3467100 w 3467100"/>
              <a:gd name="connsiteY2" fmla="*/ 6858000 h 6858000"/>
              <a:gd name="connsiteX3" fmla="*/ 0 w 34671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00" h="6858000">
                <a:moveTo>
                  <a:pt x="0" y="0"/>
                </a:moveTo>
                <a:lnTo>
                  <a:pt x="3467100" y="0"/>
                </a:lnTo>
                <a:lnTo>
                  <a:pt x="34671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6" r="40657"/>
          <a:stretch>
            <a:fillRect/>
          </a:stretch>
        </p:blipFill>
        <p:spPr>
          <a:xfrm>
            <a:off x="3768042" y="0"/>
            <a:ext cx="3467100" cy="6858000"/>
          </a:xfrm>
          <a:custGeom>
            <a:avLst/>
            <a:gdLst>
              <a:gd name="connsiteX0" fmla="*/ 0 w 3467100"/>
              <a:gd name="connsiteY0" fmla="*/ 0 h 6858000"/>
              <a:gd name="connsiteX1" fmla="*/ 3467100 w 3467100"/>
              <a:gd name="connsiteY1" fmla="*/ 0 h 6858000"/>
              <a:gd name="connsiteX2" fmla="*/ 3467100 w 3467100"/>
              <a:gd name="connsiteY2" fmla="*/ 6858000 h 6858000"/>
              <a:gd name="connsiteX3" fmla="*/ 0 w 34671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00" h="6858000">
                <a:moveTo>
                  <a:pt x="0" y="0"/>
                </a:moveTo>
                <a:lnTo>
                  <a:pt x="3467100" y="0"/>
                </a:lnTo>
                <a:lnTo>
                  <a:pt x="34671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85755397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33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85709" y="46291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799965" y="285750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31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47614" y="1895475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857107" y="40576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67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916912"/>
      </p:ext>
    </p:extLst>
  </p:cSld>
  <p:clrMapOvr>
    <a:masterClrMapping/>
  </p:clrMapOvr>
  <p:transition spd="slow" advClick="0" advTm="3000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618065"/>
      </p:ext>
    </p:extLst>
  </p:cSld>
  <p:clrMapOvr>
    <a:masterClrMapping/>
  </p:clrMapOvr>
  <p:transition spd="slow" advClick="0" advTm="3000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019705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9" t="6046"/>
          <a:stretch>
            <a:fillRect/>
          </a:stretch>
        </p:blipFill>
        <p:spPr>
          <a:xfrm>
            <a:off x="5771574" y="414610"/>
            <a:ext cx="6420426" cy="6443390"/>
          </a:xfrm>
          <a:custGeom>
            <a:avLst/>
            <a:gdLst>
              <a:gd name="connsiteX0" fmla="*/ 3819289 w 6420426"/>
              <a:gd name="connsiteY0" fmla="*/ 0 h 6443390"/>
              <a:gd name="connsiteX1" fmla="*/ 3867264 w 6420426"/>
              <a:gd name="connsiteY1" fmla="*/ 866 h 6443390"/>
              <a:gd name="connsiteX2" fmla="*/ 3915668 w 6420426"/>
              <a:gd name="connsiteY2" fmla="*/ 3026 h 6443390"/>
              <a:gd name="connsiteX3" fmla="*/ 3963642 w 6420426"/>
              <a:gd name="connsiteY3" fmla="*/ 6916 h 6443390"/>
              <a:gd name="connsiteX4" fmla="*/ 4011182 w 6420426"/>
              <a:gd name="connsiteY4" fmla="*/ 12103 h 6443390"/>
              <a:gd name="connsiteX5" fmla="*/ 4059589 w 6420426"/>
              <a:gd name="connsiteY5" fmla="*/ 18585 h 6443390"/>
              <a:gd name="connsiteX6" fmla="*/ 4107129 w 6420426"/>
              <a:gd name="connsiteY6" fmla="*/ 26364 h 6443390"/>
              <a:gd name="connsiteX7" fmla="*/ 4154238 w 6420426"/>
              <a:gd name="connsiteY7" fmla="*/ 35872 h 6443390"/>
              <a:gd name="connsiteX8" fmla="*/ 4201781 w 6420426"/>
              <a:gd name="connsiteY8" fmla="*/ 46246 h 6443390"/>
              <a:gd name="connsiteX9" fmla="*/ 4248890 w 6420426"/>
              <a:gd name="connsiteY9" fmla="*/ 57914 h 6443390"/>
              <a:gd name="connsiteX10" fmla="*/ 4295567 w 6420426"/>
              <a:gd name="connsiteY10" fmla="*/ 71312 h 6443390"/>
              <a:gd name="connsiteX11" fmla="*/ 4342242 w 6420426"/>
              <a:gd name="connsiteY11" fmla="*/ 86439 h 6443390"/>
              <a:gd name="connsiteX12" fmla="*/ 4388488 w 6420426"/>
              <a:gd name="connsiteY12" fmla="*/ 102431 h 6443390"/>
              <a:gd name="connsiteX13" fmla="*/ 4433868 w 6420426"/>
              <a:gd name="connsiteY13" fmla="*/ 120150 h 6443390"/>
              <a:gd name="connsiteX14" fmla="*/ 4479248 w 6420426"/>
              <a:gd name="connsiteY14" fmla="*/ 138735 h 6443390"/>
              <a:gd name="connsiteX15" fmla="*/ 4524628 w 6420426"/>
              <a:gd name="connsiteY15" fmla="*/ 159048 h 6443390"/>
              <a:gd name="connsiteX16" fmla="*/ 4568712 w 6420426"/>
              <a:gd name="connsiteY16" fmla="*/ 180657 h 6443390"/>
              <a:gd name="connsiteX17" fmla="*/ 6139734 w 6420426"/>
              <a:gd name="connsiteY17" fmla="*/ 1086533 h 6443390"/>
              <a:gd name="connsiteX18" fmla="*/ 6156590 w 6420426"/>
              <a:gd name="connsiteY18" fmla="*/ 1096473 h 6443390"/>
              <a:gd name="connsiteX19" fmla="*/ 6173445 w 6420426"/>
              <a:gd name="connsiteY19" fmla="*/ 1105983 h 6443390"/>
              <a:gd name="connsiteX20" fmla="*/ 6190300 w 6420426"/>
              <a:gd name="connsiteY20" fmla="*/ 1115923 h 6443390"/>
              <a:gd name="connsiteX21" fmla="*/ 6207588 w 6420426"/>
              <a:gd name="connsiteY21" fmla="*/ 1124999 h 6443390"/>
              <a:gd name="connsiteX22" fmla="*/ 6224012 w 6420426"/>
              <a:gd name="connsiteY22" fmla="*/ 1134507 h 6443390"/>
              <a:gd name="connsiteX23" fmla="*/ 6241299 w 6420426"/>
              <a:gd name="connsiteY23" fmla="*/ 1143150 h 6443390"/>
              <a:gd name="connsiteX24" fmla="*/ 6257290 w 6420426"/>
              <a:gd name="connsiteY24" fmla="*/ 1152658 h 6443390"/>
              <a:gd name="connsiteX25" fmla="*/ 6273282 w 6420426"/>
              <a:gd name="connsiteY25" fmla="*/ 1161303 h 6443390"/>
              <a:gd name="connsiteX26" fmla="*/ 6420426 w 6420426"/>
              <a:gd name="connsiteY26" fmla="*/ 1247904 h 6443390"/>
              <a:gd name="connsiteX27" fmla="*/ 6420426 w 6420426"/>
              <a:gd name="connsiteY27" fmla="*/ 6443390 h 6443390"/>
              <a:gd name="connsiteX28" fmla="*/ 387571 w 6420426"/>
              <a:gd name="connsiteY28" fmla="*/ 6443390 h 6443390"/>
              <a:gd name="connsiteX29" fmla="*/ 379466 w 6420426"/>
              <a:gd name="connsiteY29" fmla="*/ 6433193 h 6443390"/>
              <a:gd name="connsiteX30" fmla="*/ 366068 w 6420426"/>
              <a:gd name="connsiteY30" fmla="*/ 6415472 h 6443390"/>
              <a:gd name="connsiteX31" fmla="*/ 352670 w 6420426"/>
              <a:gd name="connsiteY31" fmla="*/ 6397753 h 6443390"/>
              <a:gd name="connsiteX32" fmla="*/ 339273 w 6420426"/>
              <a:gd name="connsiteY32" fmla="*/ 6379600 h 6443390"/>
              <a:gd name="connsiteX33" fmla="*/ 326307 w 6420426"/>
              <a:gd name="connsiteY33" fmla="*/ 6361447 h 6443390"/>
              <a:gd name="connsiteX34" fmla="*/ 313341 w 6420426"/>
              <a:gd name="connsiteY34" fmla="*/ 6342865 h 6443390"/>
              <a:gd name="connsiteX35" fmla="*/ 287841 w 6420426"/>
              <a:gd name="connsiteY35" fmla="*/ 6305264 h 6443390"/>
              <a:gd name="connsiteX36" fmla="*/ 264071 w 6420426"/>
              <a:gd name="connsiteY36" fmla="*/ 6267229 h 6443390"/>
              <a:gd name="connsiteX37" fmla="*/ 240732 w 6420426"/>
              <a:gd name="connsiteY37" fmla="*/ 6230062 h 6443390"/>
              <a:gd name="connsiteX38" fmla="*/ 219123 w 6420426"/>
              <a:gd name="connsiteY38" fmla="*/ 6192893 h 6443390"/>
              <a:gd name="connsiteX39" fmla="*/ 198378 w 6420426"/>
              <a:gd name="connsiteY39" fmla="*/ 6157021 h 6443390"/>
              <a:gd name="connsiteX40" fmla="*/ 179793 w 6420426"/>
              <a:gd name="connsiteY40" fmla="*/ 6122013 h 6443390"/>
              <a:gd name="connsiteX41" fmla="*/ 162506 w 6420426"/>
              <a:gd name="connsiteY41" fmla="*/ 6088734 h 6443390"/>
              <a:gd name="connsiteX42" fmla="*/ 147379 w 6420426"/>
              <a:gd name="connsiteY42" fmla="*/ 6057617 h 6443390"/>
              <a:gd name="connsiteX43" fmla="*/ 140463 w 6420426"/>
              <a:gd name="connsiteY43" fmla="*/ 6042490 h 6443390"/>
              <a:gd name="connsiteX44" fmla="*/ 133548 w 6420426"/>
              <a:gd name="connsiteY44" fmla="*/ 6025635 h 6443390"/>
              <a:gd name="connsiteX45" fmla="*/ 126201 w 6420426"/>
              <a:gd name="connsiteY45" fmla="*/ 6009211 h 6443390"/>
              <a:gd name="connsiteX46" fmla="*/ 119718 w 6420426"/>
              <a:gd name="connsiteY46" fmla="*/ 5991492 h 6443390"/>
              <a:gd name="connsiteX47" fmla="*/ 112371 w 6420426"/>
              <a:gd name="connsiteY47" fmla="*/ 5973339 h 6443390"/>
              <a:gd name="connsiteX48" fmla="*/ 105455 w 6420426"/>
              <a:gd name="connsiteY48" fmla="*/ 5954754 h 6443390"/>
              <a:gd name="connsiteX49" fmla="*/ 98973 w 6420426"/>
              <a:gd name="connsiteY49" fmla="*/ 5935738 h 6443390"/>
              <a:gd name="connsiteX50" fmla="*/ 92057 w 6420426"/>
              <a:gd name="connsiteY50" fmla="*/ 5916722 h 6443390"/>
              <a:gd name="connsiteX51" fmla="*/ 79957 w 6420426"/>
              <a:gd name="connsiteY51" fmla="*/ 5876095 h 6443390"/>
              <a:gd name="connsiteX52" fmla="*/ 67423 w 6420426"/>
              <a:gd name="connsiteY52" fmla="*/ 5834605 h 6443390"/>
              <a:gd name="connsiteX53" fmla="*/ 61804 w 6420426"/>
              <a:gd name="connsiteY53" fmla="*/ 5812996 h 6443390"/>
              <a:gd name="connsiteX54" fmla="*/ 55754 w 6420426"/>
              <a:gd name="connsiteY54" fmla="*/ 5791817 h 6443390"/>
              <a:gd name="connsiteX55" fmla="*/ 50135 w 6420426"/>
              <a:gd name="connsiteY55" fmla="*/ 5769777 h 6443390"/>
              <a:gd name="connsiteX56" fmla="*/ 44948 w 6420426"/>
              <a:gd name="connsiteY56" fmla="*/ 5747734 h 6443390"/>
              <a:gd name="connsiteX57" fmla="*/ 40195 w 6420426"/>
              <a:gd name="connsiteY57" fmla="*/ 5725692 h 6443390"/>
              <a:gd name="connsiteX58" fmla="*/ 35010 w 6420426"/>
              <a:gd name="connsiteY58" fmla="*/ 5702786 h 6443390"/>
              <a:gd name="connsiteX59" fmla="*/ 31119 w 6420426"/>
              <a:gd name="connsiteY59" fmla="*/ 5679880 h 6443390"/>
              <a:gd name="connsiteX60" fmla="*/ 26365 w 6420426"/>
              <a:gd name="connsiteY60" fmla="*/ 5657406 h 6443390"/>
              <a:gd name="connsiteX61" fmla="*/ 22907 w 6420426"/>
              <a:gd name="connsiteY61" fmla="*/ 5634500 h 6443390"/>
              <a:gd name="connsiteX62" fmla="*/ 18585 w 6420426"/>
              <a:gd name="connsiteY62" fmla="*/ 5611594 h 6443390"/>
              <a:gd name="connsiteX63" fmla="*/ 15559 w 6420426"/>
              <a:gd name="connsiteY63" fmla="*/ 5588255 h 6443390"/>
              <a:gd name="connsiteX64" fmla="*/ 12534 w 6420426"/>
              <a:gd name="connsiteY64" fmla="*/ 5565781 h 6443390"/>
              <a:gd name="connsiteX65" fmla="*/ 9509 w 6420426"/>
              <a:gd name="connsiteY65" fmla="*/ 5542875 h 6443390"/>
              <a:gd name="connsiteX66" fmla="*/ 7348 w 6420426"/>
              <a:gd name="connsiteY66" fmla="*/ 5519537 h 6443390"/>
              <a:gd name="connsiteX67" fmla="*/ 5187 w 6420426"/>
              <a:gd name="connsiteY67" fmla="*/ 5497063 h 6443390"/>
              <a:gd name="connsiteX68" fmla="*/ 3026 w 6420426"/>
              <a:gd name="connsiteY68" fmla="*/ 5474155 h 6443390"/>
              <a:gd name="connsiteX69" fmla="*/ 2161 w 6420426"/>
              <a:gd name="connsiteY69" fmla="*/ 5451249 h 6443390"/>
              <a:gd name="connsiteX70" fmla="*/ 866 w 6420426"/>
              <a:gd name="connsiteY70" fmla="*/ 5429209 h 6443390"/>
              <a:gd name="connsiteX71" fmla="*/ 0 w 6420426"/>
              <a:gd name="connsiteY71" fmla="*/ 5406735 h 6443390"/>
              <a:gd name="connsiteX72" fmla="*/ 0 w 6420426"/>
              <a:gd name="connsiteY72" fmla="*/ 5384692 h 6443390"/>
              <a:gd name="connsiteX73" fmla="*/ 0 w 6420426"/>
              <a:gd name="connsiteY73" fmla="*/ 2895260 h 6443390"/>
              <a:gd name="connsiteX74" fmla="*/ 0 w 6420426"/>
              <a:gd name="connsiteY74" fmla="*/ 2873220 h 6443390"/>
              <a:gd name="connsiteX75" fmla="*/ 866 w 6420426"/>
              <a:gd name="connsiteY75" fmla="*/ 2850314 h 6443390"/>
              <a:gd name="connsiteX76" fmla="*/ 2161 w 6420426"/>
              <a:gd name="connsiteY76" fmla="*/ 2827406 h 6443390"/>
              <a:gd name="connsiteX77" fmla="*/ 3026 w 6420426"/>
              <a:gd name="connsiteY77" fmla="*/ 2804932 h 6443390"/>
              <a:gd name="connsiteX78" fmla="*/ 5187 w 6420426"/>
              <a:gd name="connsiteY78" fmla="*/ 2781594 h 6443390"/>
              <a:gd name="connsiteX79" fmla="*/ 7348 w 6420426"/>
              <a:gd name="connsiteY79" fmla="*/ 2758688 h 6443390"/>
              <a:gd name="connsiteX80" fmla="*/ 9940 w 6420426"/>
              <a:gd name="connsiteY80" fmla="*/ 2735349 h 6443390"/>
              <a:gd name="connsiteX81" fmla="*/ 12534 w 6420426"/>
              <a:gd name="connsiteY81" fmla="*/ 2712011 h 6443390"/>
              <a:gd name="connsiteX82" fmla="*/ 15992 w 6420426"/>
              <a:gd name="connsiteY82" fmla="*/ 2688240 h 6443390"/>
              <a:gd name="connsiteX83" fmla="*/ 19017 w 6420426"/>
              <a:gd name="connsiteY83" fmla="*/ 2664902 h 6443390"/>
              <a:gd name="connsiteX84" fmla="*/ 23341 w 6420426"/>
              <a:gd name="connsiteY84" fmla="*/ 2641997 h 6443390"/>
              <a:gd name="connsiteX85" fmla="*/ 27661 w 6420426"/>
              <a:gd name="connsiteY85" fmla="*/ 2618657 h 6443390"/>
              <a:gd name="connsiteX86" fmla="*/ 31552 w 6420426"/>
              <a:gd name="connsiteY86" fmla="*/ 2595751 h 6443390"/>
              <a:gd name="connsiteX87" fmla="*/ 36306 w 6420426"/>
              <a:gd name="connsiteY87" fmla="*/ 2572413 h 6443390"/>
              <a:gd name="connsiteX88" fmla="*/ 41491 w 6420426"/>
              <a:gd name="connsiteY88" fmla="*/ 2549507 h 6443390"/>
              <a:gd name="connsiteX89" fmla="*/ 46677 w 6420426"/>
              <a:gd name="connsiteY89" fmla="*/ 2527033 h 6443390"/>
              <a:gd name="connsiteX90" fmla="*/ 51864 w 6420426"/>
              <a:gd name="connsiteY90" fmla="*/ 2504559 h 6443390"/>
              <a:gd name="connsiteX91" fmla="*/ 57483 w 6420426"/>
              <a:gd name="connsiteY91" fmla="*/ 2482517 h 6443390"/>
              <a:gd name="connsiteX92" fmla="*/ 63101 w 6420426"/>
              <a:gd name="connsiteY92" fmla="*/ 2460043 h 6443390"/>
              <a:gd name="connsiteX93" fmla="*/ 69584 w 6420426"/>
              <a:gd name="connsiteY93" fmla="*/ 2438432 h 6443390"/>
              <a:gd name="connsiteX94" fmla="*/ 75634 w 6420426"/>
              <a:gd name="connsiteY94" fmla="*/ 2417255 h 6443390"/>
              <a:gd name="connsiteX95" fmla="*/ 81686 w 6420426"/>
              <a:gd name="connsiteY95" fmla="*/ 2396510 h 6443390"/>
              <a:gd name="connsiteX96" fmla="*/ 88169 w 6420426"/>
              <a:gd name="connsiteY96" fmla="*/ 2375765 h 6443390"/>
              <a:gd name="connsiteX97" fmla="*/ 94650 w 6420426"/>
              <a:gd name="connsiteY97" fmla="*/ 2355452 h 6443390"/>
              <a:gd name="connsiteX98" fmla="*/ 101566 w 6420426"/>
              <a:gd name="connsiteY98" fmla="*/ 2336003 h 6443390"/>
              <a:gd name="connsiteX99" fmla="*/ 108913 w 6420426"/>
              <a:gd name="connsiteY99" fmla="*/ 2316987 h 6443390"/>
              <a:gd name="connsiteX100" fmla="*/ 115397 w 6420426"/>
              <a:gd name="connsiteY100" fmla="*/ 2298403 h 6443390"/>
              <a:gd name="connsiteX101" fmla="*/ 122743 w 6420426"/>
              <a:gd name="connsiteY101" fmla="*/ 2279387 h 6443390"/>
              <a:gd name="connsiteX102" fmla="*/ 130090 w 6420426"/>
              <a:gd name="connsiteY102" fmla="*/ 2262531 h 6443390"/>
              <a:gd name="connsiteX103" fmla="*/ 137437 w 6420426"/>
              <a:gd name="connsiteY103" fmla="*/ 2245243 h 6443390"/>
              <a:gd name="connsiteX104" fmla="*/ 144353 w 6420426"/>
              <a:gd name="connsiteY104" fmla="*/ 2228820 h 6443390"/>
              <a:gd name="connsiteX105" fmla="*/ 151702 w 6420426"/>
              <a:gd name="connsiteY105" fmla="*/ 2213261 h 6443390"/>
              <a:gd name="connsiteX106" fmla="*/ 169420 w 6420426"/>
              <a:gd name="connsiteY106" fmla="*/ 2178253 h 6443390"/>
              <a:gd name="connsiteX107" fmla="*/ 186275 w 6420426"/>
              <a:gd name="connsiteY107" fmla="*/ 2142813 h 6443390"/>
              <a:gd name="connsiteX108" fmla="*/ 203996 w 6420426"/>
              <a:gd name="connsiteY108" fmla="*/ 2108670 h 6443390"/>
              <a:gd name="connsiteX109" fmla="*/ 222581 w 6420426"/>
              <a:gd name="connsiteY109" fmla="*/ 2074527 h 6443390"/>
              <a:gd name="connsiteX110" fmla="*/ 232089 w 6420426"/>
              <a:gd name="connsiteY110" fmla="*/ 2058103 h 6443390"/>
              <a:gd name="connsiteX111" fmla="*/ 241164 w 6420426"/>
              <a:gd name="connsiteY111" fmla="*/ 2041679 h 6443390"/>
              <a:gd name="connsiteX112" fmla="*/ 251106 w 6420426"/>
              <a:gd name="connsiteY112" fmla="*/ 2025689 h 6443390"/>
              <a:gd name="connsiteX113" fmla="*/ 261045 w 6420426"/>
              <a:gd name="connsiteY113" fmla="*/ 2009265 h 6443390"/>
              <a:gd name="connsiteX114" fmla="*/ 271419 w 6420426"/>
              <a:gd name="connsiteY114" fmla="*/ 1993275 h 6443390"/>
              <a:gd name="connsiteX115" fmla="*/ 281790 w 6420426"/>
              <a:gd name="connsiteY115" fmla="*/ 1977715 h 6443390"/>
              <a:gd name="connsiteX116" fmla="*/ 292595 w 6420426"/>
              <a:gd name="connsiteY116" fmla="*/ 1962156 h 6443390"/>
              <a:gd name="connsiteX117" fmla="*/ 303399 w 6420426"/>
              <a:gd name="connsiteY117" fmla="*/ 1947893 h 6443390"/>
              <a:gd name="connsiteX118" fmla="*/ 315070 w 6420426"/>
              <a:gd name="connsiteY118" fmla="*/ 1932335 h 6443390"/>
              <a:gd name="connsiteX119" fmla="*/ 325873 w 6420426"/>
              <a:gd name="connsiteY119" fmla="*/ 1917208 h 6443390"/>
              <a:gd name="connsiteX120" fmla="*/ 336678 w 6420426"/>
              <a:gd name="connsiteY120" fmla="*/ 1901650 h 6443390"/>
              <a:gd name="connsiteX121" fmla="*/ 347915 w 6420426"/>
              <a:gd name="connsiteY121" fmla="*/ 1886955 h 6443390"/>
              <a:gd name="connsiteX122" fmla="*/ 358721 w 6420426"/>
              <a:gd name="connsiteY122" fmla="*/ 1871828 h 6443390"/>
              <a:gd name="connsiteX123" fmla="*/ 370389 w 6420426"/>
              <a:gd name="connsiteY123" fmla="*/ 1857133 h 6443390"/>
              <a:gd name="connsiteX124" fmla="*/ 382058 w 6420426"/>
              <a:gd name="connsiteY124" fmla="*/ 1843304 h 6443390"/>
              <a:gd name="connsiteX125" fmla="*/ 394593 w 6420426"/>
              <a:gd name="connsiteY125" fmla="*/ 1829906 h 6443390"/>
              <a:gd name="connsiteX126" fmla="*/ 424846 w 6420426"/>
              <a:gd name="connsiteY126" fmla="*/ 1797058 h 6443390"/>
              <a:gd name="connsiteX127" fmla="*/ 443863 w 6420426"/>
              <a:gd name="connsiteY127" fmla="*/ 1775450 h 6443390"/>
              <a:gd name="connsiteX128" fmla="*/ 455531 w 6420426"/>
              <a:gd name="connsiteY128" fmla="*/ 1760323 h 6443390"/>
              <a:gd name="connsiteX129" fmla="*/ 464607 w 6420426"/>
              <a:gd name="connsiteY129" fmla="*/ 1750381 h 6443390"/>
              <a:gd name="connsiteX130" fmla="*/ 469362 w 6420426"/>
              <a:gd name="connsiteY130" fmla="*/ 1745196 h 6443390"/>
              <a:gd name="connsiteX131" fmla="*/ 474549 w 6420426"/>
              <a:gd name="connsiteY131" fmla="*/ 1740441 h 6443390"/>
              <a:gd name="connsiteX132" fmla="*/ 480168 w 6420426"/>
              <a:gd name="connsiteY132" fmla="*/ 1733959 h 6443390"/>
              <a:gd name="connsiteX133" fmla="*/ 487947 w 6420426"/>
              <a:gd name="connsiteY133" fmla="*/ 1727475 h 6443390"/>
              <a:gd name="connsiteX134" fmla="*/ 509989 w 6420426"/>
              <a:gd name="connsiteY134" fmla="*/ 1708459 h 6443390"/>
              <a:gd name="connsiteX135" fmla="*/ 543698 w 6420426"/>
              <a:gd name="connsiteY135" fmla="*/ 1679935 h 6443390"/>
              <a:gd name="connsiteX136" fmla="*/ 551478 w 6420426"/>
              <a:gd name="connsiteY136" fmla="*/ 1672587 h 6443390"/>
              <a:gd name="connsiteX137" fmla="*/ 558825 w 6420426"/>
              <a:gd name="connsiteY137" fmla="*/ 1666537 h 6443390"/>
              <a:gd name="connsiteX138" fmla="*/ 564877 w 6420426"/>
              <a:gd name="connsiteY138" fmla="*/ 1660053 h 6443390"/>
              <a:gd name="connsiteX139" fmla="*/ 570496 w 6420426"/>
              <a:gd name="connsiteY139" fmla="*/ 1654003 h 6443390"/>
              <a:gd name="connsiteX140" fmla="*/ 582596 w 6420426"/>
              <a:gd name="connsiteY140" fmla="*/ 1641468 h 6443390"/>
              <a:gd name="connsiteX141" fmla="*/ 596426 w 6420426"/>
              <a:gd name="connsiteY141" fmla="*/ 1628071 h 6443390"/>
              <a:gd name="connsiteX142" fmla="*/ 775355 w 6420426"/>
              <a:gd name="connsiteY142" fmla="*/ 1493660 h 6443390"/>
              <a:gd name="connsiteX143" fmla="*/ 815548 w 6420426"/>
              <a:gd name="connsiteY143" fmla="*/ 1467296 h 6443390"/>
              <a:gd name="connsiteX144" fmla="*/ 857904 w 6420426"/>
              <a:gd name="connsiteY144" fmla="*/ 1441364 h 6443390"/>
              <a:gd name="connsiteX145" fmla="*/ 901555 w 6420426"/>
              <a:gd name="connsiteY145" fmla="*/ 1415000 h 6443390"/>
              <a:gd name="connsiteX146" fmla="*/ 946070 w 6420426"/>
              <a:gd name="connsiteY146" fmla="*/ 1388636 h 6443390"/>
              <a:gd name="connsiteX147" fmla="*/ 992315 w 6420426"/>
              <a:gd name="connsiteY147" fmla="*/ 1362705 h 6443390"/>
              <a:gd name="connsiteX148" fmla="*/ 1038127 w 6420426"/>
              <a:gd name="connsiteY148" fmla="*/ 1336773 h 6443390"/>
              <a:gd name="connsiteX149" fmla="*/ 1085238 w 6420426"/>
              <a:gd name="connsiteY149" fmla="*/ 1310842 h 6443390"/>
              <a:gd name="connsiteX150" fmla="*/ 1132347 w 6420426"/>
              <a:gd name="connsiteY150" fmla="*/ 1284911 h 6443390"/>
              <a:gd name="connsiteX151" fmla="*/ 1180319 w 6420426"/>
              <a:gd name="connsiteY151" fmla="*/ 1258979 h 6443390"/>
              <a:gd name="connsiteX152" fmla="*/ 1227428 w 6420426"/>
              <a:gd name="connsiteY152" fmla="*/ 1233047 h 6443390"/>
              <a:gd name="connsiteX153" fmla="*/ 1274537 w 6420426"/>
              <a:gd name="connsiteY153" fmla="*/ 1207980 h 6443390"/>
              <a:gd name="connsiteX154" fmla="*/ 1321214 w 6420426"/>
              <a:gd name="connsiteY154" fmla="*/ 1182480 h 6443390"/>
              <a:gd name="connsiteX155" fmla="*/ 1366594 w 6420426"/>
              <a:gd name="connsiteY155" fmla="*/ 1156982 h 6443390"/>
              <a:gd name="connsiteX156" fmla="*/ 1411111 w 6420426"/>
              <a:gd name="connsiteY156" fmla="*/ 1131913 h 6443390"/>
              <a:gd name="connsiteX157" fmla="*/ 1455193 w 6420426"/>
              <a:gd name="connsiteY157" fmla="*/ 1106415 h 6443390"/>
              <a:gd name="connsiteX158" fmla="*/ 1497117 w 6420426"/>
              <a:gd name="connsiteY158" fmla="*/ 1081780 h 6443390"/>
              <a:gd name="connsiteX159" fmla="*/ 1530829 w 6420426"/>
              <a:gd name="connsiteY159" fmla="*/ 1061467 h 6443390"/>
              <a:gd name="connsiteX160" fmla="*/ 1564106 w 6420426"/>
              <a:gd name="connsiteY160" fmla="*/ 1042882 h 6443390"/>
              <a:gd name="connsiteX161" fmla="*/ 1596954 w 6420426"/>
              <a:gd name="connsiteY161" fmla="*/ 1024298 h 6443390"/>
              <a:gd name="connsiteX162" fmla="*/ 1630233 w 6420426"/>
              <a:gd name="connsiteY162" fmla="*/ 1005281 h 6443390"/>
              <a:gd name="connsiteX163" fmla="*/ 1662647 w 6420426"/>
              <a:gd name="connsiteY163" fmla="*/ 987562 h 6443390"/>
              <a:gd name="connsiteX164" fmla="*/ 1695925 w 6420426"/>
              <a:gd name="connsiteY164" fmla="*/ 968544 h 6443390"/>
              <a:gd name="connsiteX165" fmla="*/ 1729636 w 6420426"/>
              <a:gd name="connsiteY165" fmla="*/ 949961 h 6443390"/>
              <a:gd name="connsiteX166" fmla="*/ 1763347 w 6420426"/>
              <a:gd name="connsiteY166" fmla="*/ 930080 h 6443390"/>
              <a:gd name="connsiteX167" fmla="*/ 1823422 w 6420426"/>
              <a:gd name="connsiteY167" fmla="*/ 893776 h 6443390"/>
              <a:gd name="connsiteX168" fmla="*/ 1893439 w 6420426"/>
              <a:gd name="connsiteY168" fmla="*/ 851852 h 6443390"/>
              <a:gd name="connsiteX169" fmla="*/ 1971664 w 6420426"/>
              <a:gd name="connsiteY169" fmla="*/ 805609 h 6443390"/>
              <a:gd name="connsiteX170" fmla="*/ 2055511 w 6420426"/>
              <a:gd name="connsiteY170" fmla="*/ 755474 h 6443390"/>
              <a:gd name="connsiteX171" fmla="*/ 2144973 w 6420426"/>
              <a:gd name="connsiteY171" fmla="*/ 702746 h 6443390"/>
              <a:gd name="connsiteX172" fmla="*/ 2238328 w 6420426"/>
              <a:gd name="connsiteY172" fmla="*/ 647858 h 6443390"/>
              <a:gd name="connsiteX173" fmla="*/ 2333843 w 6420426"/>
              <a:gd name="connsiteY173" fmla="*/ 591673 h 6443390"/>
              <a:gd name="connsiteX174" fmla="*/ 2430221 w 6420426"/>
              <a:gd name="connsiteY174" fmla="*/ 535056 h 6443390"/>
              <a:gd name="connsiteX175" fmla="*/ 2526600 w 6420426"/>
              <a:gd name="connsiteY175" fmla="*/ 479302 h 6443390"/>
              <a:gd name="connsiteX176" fmla="*/ 2620819 w 6420426"/>
              <a:gd name="connsiteY176" fmla="*/ 424846 h 6443390"/>
              <a:gd name="connsiteX177" fmla="*/ 2711579 w 6420426"/>
              <a:gd name="connsiteY177" fmla="*/ 372550 h 6443390"/>
              <a:gd name="connsiteX178" fmla="*/ 2798018 w 6420426"/>
              <a:gd name="connsiteY178" fmla="*/ 323281 h 6443390"/>
              <a:gd name="connsiteX179" fmla="*/ 2878406 w 6420426"/>
              <a:gd name="connsiteY179" fmla="*/ 278332 h 6443390"/>
              <a:gd name="connsiteX180" fmla="*/ 2951445 w 6420426"/>
              <a:gd name="connsiteY180" fmla="*/ 238571 h 6443390"/>
              <a:gd name="connsiteX181" fmla="*/ 2984293 w 6420426"/>
              <a:gd name="connsiteY181" fmla="*/ 220418 h 6443390"/>
              <a:gd name="connsiteX182" fmla="*/ 3014978 w 6420426"/>
              <a:gd name="connsiteY182" fmla="*/ 203996 h 6443390"/>
              <a:gd name="connsiteX183" fmla="*/ 3043502 w 6420426"/>
              <a:gd name="connsiteY183" fmla="*/ 188869 h 6443390"/>
              <a:gd name="connsiteX184" fmla="*/ 3069002 w 6420426"/>
              <a:gd name="connsiteY184" fmla="*/ 175903 h 6443390"/>
              <a:gd name="connsiteX185" fmla="*/ 3113519 w 6420426"/>
              <a:gd name="connsiteY185" fmla="*/ 154293 h 6443390"/>
              <a:gd name="connsiteX186" fmla="*/ 3158467 w 6420426"/>
              <a:gd name="connsiteY186" fmla="*/ 133979 h 6443390"/>
              <a:gd name="connsiteX187" fmla="*/ 3203847 w 6420426"/>
              <a:gd name="connsiteY187" fmla="*/ 115397 h 6443390"/>
              <a:gd name="connsiteX188" fmla="*/ 3249659 w 6420426"/>
              <a:gd name="connsiteY188" fmla="*/ 98541 h 6443390"/>
              <a:gd name="connsiteX189" fmla="*/ 3296336 w 6420426"/>
              <a:gd name="connsiteY189" fmla="*/ 82117 h 6443390"/>
              <a:gd name="connsiteX190" fmla="*/ 3342148 w 6420426"/>
              <a:gd name="connsiteY190" fmla="*/ 67854 h 6443390"/>
              <a:gd name="connsiteX191" fmla="*/ 3389257 w 6420426"/>
              <a:gd name="connsiteY191" fmla="*/ 54888 h 6443390"/>
              <a:gd name="connsiteX192" fmla="*/ 3436366 w 6420426"/>
              <a:gd name="connsiteY192" fmla="*/ 42788 h 6443390"/>
              <a:gd name="connsiteX193" fmla="*/ 3483476 w 6420426"/>
              <a:gd name="connsiteY193" fmla="*/ 32414 h 6443390"/>
              <a:gd name="connsiteX194" fmla="*/ 3531449 w 6420426"/>
              <a:gd name="connsiteY194" fmla="*/ 23771 h 6443390"/>
              <a:gd name="connsiteX195" fmla="*/ 3578990 w 6420426"/>
              <a:gd name="connsiteY195" fmla="*/ 16424 h 6443390"/>
              <a:gd name="connsiteX196" fmla="*/ 3626532 w 6420426"/>
              <a:gd name="connsiteY196" fmla="*/ 10374 h 6443390"/>
              <a:gd name="connsiteX197" fmla="*/ 3674504 w 6420426"/>
              <a:gd name="connsiteY197" fmla="*/ 5619 h 6443390"/>
              <a:gd name="connsiteX198" fmla="*/ 3722910 w 6420426"/>
              <a:gd name="connsiteY198" fmla="*/ 2594 h 6443390"/>
              <a:gd name="connsiteX199" fmla="*/ 3770883 w 6420426"/>
              <a:gd name="connsiteY199" fmla="*/ 432 h 644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6420426" h="6443390">
                <a:moveTo>
                  <a:pt x="3819289" y="0"/>
                </a:moveTo>
                <a:lnTo>
                  <a:pt x="3867264" y="866"/>
                </a:lnTo>
                <a:lnTo>
                  <a:pt x="3915668" y="3026"/>
                </a:lnTo>
                <a:lnTo>
                  <a:pt x="3963642" y="6916"/>
                </a:lnTo>
                <a:lnTo>
                  <a:pt x="4011182" y="12103"/>
                </a:lnTo>
                <a:lnTo>
                  <a:pt x="4059589" y="18585"/>
                </a:lnTo>
                <a:lnTo>
                  <a:pt x="4107129" y="26364"/>
                </a:lnTo>
                <a:lnTo>
                  <a:pt x="4154238" y="35872"/>
                </a:lnTo>
                <a:lnTo>
                  <a:pt x="4201781" y="46246"/>
                </a:lnTo>
                <a:lnTo>
                  <a:pt x="4248890" y="57914"/>
                </a:lnTo>
                <a:lnTo>
                  <a:pt x="4295567" y="71312"/>
                </a:lnTo>
                <a:lnTo>
                  <a:pt x="4342242" y="86439"/>
                </a:lnTo>
                <a:lnTo>
                  <a:pt x="4388488" y="102431"/>
                </a:lnTo>
                <a:lnTo>
                  <a:pt x="4433868" y="120150"/>
                </a:lnTo>
                <a:lnTo>
                  <a:pt x="4479248" y="138735"/>
                </a:lnTo>
                <a:lnTo>
                  <a:pt x="4524628" y="159048"/>
                </a:lnTo>
                <a:lnTo>
                  <a:pt x="4568712" y="180657"/>
                </a:lnTo>
                <a:lnTo>
                  <a:pt x="6139734" y="1086533"/>
                </a:lnTo>
                <a:lnTo>
                  <a:pt x="6156590" y="1096473"/>
                </a:lnTo>
                <a:lnTo>
                  <a:pt x="6173445" y="1105983"/>
                </a:lnTo>
                <a:lnTo>
                  <a:pt x="6190300" y="1115923"/>
                </a:lnTo>
                <a:lnTo>
                  <a:pt x="6207588" y="1124999"/>
                </a:lnTo>
                <a:lnTo>
                  <a:pt x="6224012" y="1134507"/>
                </a:lnTo>
                <a:lnTo>
                  <a:pt x="6241299" y="1143150"/>
                </a:lnTo>
                <a:lnTo>
                  <a:pt x="6257290" y="1152658"/>
                </a:lnTo>
                <a:lnTo>
                  <a:pt x="6273282" y="1161303"/>
                </a:lnTo>
                <a:lnTo>
                  <a:pt x="6420426" y="1247904"/>
                </a:lnTo>
                <a:lnTo>
                  <a:pt x="6420426" y="6443390"/>
                </a:lnTo>
                <a:lnTo>
                  <a:pt x="387571" y="6443390"/>
                </a:lnTo>
                <a:lnTo>
                  <a:pt x="379466" y="6433193"/>
                </a:lnTo>
                <a:lnTo>
                  <a:pt x="366068" y="6415472"/>
                </a:lnTo>
                <a:lnTo>
                  <a:pt x="352670" y="6397753"/>
                </a:lnTo>
                <a:lnTo>
                  <a:pt x="339273" y="6379600"/>
                </a:lnTo>
                <a:lnTo>
                  <a:pt x="326307" y="6361447"/>
                </a:lnTo>
                <a:lnTo>
                  <a:pt x="313341" y="6342865"/>
                </a:lnTo>
                <a:lnTo>
                  <a:pt x="287841" y="6305264"/>
                </a:lnTo>
                <a:lnTo>
                  <a:pt x="264071" y="6267229"/>
                </a:lnTo>
                <a:lnTo>
                  <a:pt x="240732" y="6230062"/>
                </a:lnTo>
                <a:lnTo>
                  <a:pt x="219123" y="6192893"/>
                </a:lnTo>
                <a:lnTo>
                  <a:pt x="198378" y="6157021"/>
                </a:lnTo>
                <a:lnTo>
                  <a:pt x="179793" y="6122013"/>
                </a:lnTo>
                <a:lnTo>
                  <a:pt x="162506" y="6088734"/>
                </a:lnTo>
                <a:lnTo>
                  <a:pt x="147379" y="6057617"/>
                </a:lnTo>
                <a:lnTo>
                  <a:pt x="140463" y="6042490"/>
                </a:lnTo>
                <a:lnTo>
                  <a:pt x="133548" y="6025635"/>
                </a:lnTo>
                <a:lnTo>
                  <a:pt x="126201" y="6009211"/>
                </a:lnTo>
                <a:lnTo>
                  <a:pt x="119718" y="5991492"/>
                </a:lnTo>
                <a:lnTo>
                  <a:pt x="112371" y="5973339"/>
                </a:lnTo>
                <a:lnTo>
                  <a:pt x="105455" y="5954754"/>
                </a:lnTo>
                <a:lnTo>
                  <a:pt x="98973" y="5935738"/>
                </a:lnTo>
                <a:lnTo>
                  <a:pt x="92057" y="5916722"/>
                </a:lnTo>
                <a:lnTo>
                  <a:pt x="79957" y="5876095"/>
                </a:lnTo>
                <a:lnTo>
                  <a:pt x="67423" y="5834605"/>
                </a:lnTo>
                <a:lnTo>
                  <a:pt x="61804" y="5812996"/>
                </a:lnTo>
                <a:lnTo>
                  <a:pt x="55754" y="5791817"/>
                </a:lnTo>
                <a:lnTo>
                  <a:pt x="50135" y="5769777"/>
                </a:lnTo>
                <a:lnTo>
                  <a:pt x="44948" y="5747734"/>
                </a:lnTo>
                <a:lnTo>
                  <a:pt x="40195" y="5725692"/>
                </a:lnTo>
                <a:lnTo>
                  <a:pt x="35010" y="5702786"/>
                </a:lnTo>
                <a:lnTo>
                  <a:pt x="31119" y="5679880"/>
                </a:lnTo>
                <a:lnTo>
                  <a:pt x="26365" y="5657406"/>
                </a:lnTo>
                <a:lnTo>
                  <a:pt x="22907" y="5634500"/>
                </a:lnTo>
                <a:lnTo>
                  <a:pt x="18585" y="5611594"/>
                </a:lnTo>
                <a:lnTo>
                  <a:pt x="15559" y="5588255"/>
                </a:lnTo>
                <a:lnTo>
                  <a:pt x="12534" y="5565781"/>
                </a:lnTo>
                <a:lnTo>
                  <a:pt x="9509" y="5542875"/>
                </a:lnTo>
                <a:lnTo>
                  <a:pt x="7348" y="5519537"/>
                </a:lnTo>
                <a:lnTo>
                  <a:pt x="5187" y="5497063"/>
                </a:lnTo>
                <a:lnTo>
                  <a:pt x="3026" y="5474155"/>
                </a:lnTo>
                <a:lnTo>
                  <a:pt x="2161" y="5451249"/>
                </a:lnTo>
                <a:lnTo>
                  <a:pt x="866" y="5429209"/>
                </a:lnTo>
                <a:lnTo>
                  <a:pt x="0" y="5406735"/>
                </a:lnTo>
                <a:lnTo>
                  <a:pt x="0" y="5384692"/>
                </a:lnTo>
                <a:lnTo>
                  <a:pt x="0" y="2895260"/>
                </a:lnTo>
                <a:lnTo>
                  <a:pt x="0" y="2873220"/>
                </a:lnTo>
                <a:lnTo>
                  <a:pt x="866" y="2850314"/>
                </a:lnTo>
                <a:lnTo>
                  <a:pt x="2161" y="2827406"/>
                </a:lnTo>
                <a:lnTo>
                  <a:pt x="3026" y="2804932"/>
                </a:lnTo>
                <a:lnTo>
                  <a:pt x="5187" y="2781594"/>
                </a:lnTo>
                <a:lnTo>
                  <a:pt x="7348" y="2758688"/>
                </a:lnTo>
                <a:lnTo>
                  <a:pt x="9940" y="2735349"/>
                </a:lnTo>
                <a:lnTo>
                  <a:pt x="12534" y="2712011"/>
                </a:lnTo>
                <a:lnTo>
                  <a:pt x="15992" y="2688240"/>
                </a:lnTo>
                <a:lnTo>
                  <a:pt x="19017" y="2664902"/>
                </a:lnTo>
                <a:lnTo>
                  <a:pt x="23341" y="2641997"/>
                </a:lnTo>
                <a:lnTo>
                  <a:pt x="27661" y="2618657"/>
                </a:lnTo>
                <a:lnTo>
                  <a:pt x="31552" y="2595751"/>
                </a:lnTo>
                <a:lnTo>
                  <a:pt x="36306" y="2572413"/>
                </a:lnTo>
                <a:lnTo>
                  <a:pt x="41491" y="2549507"/>
                </a:lnTo>
                <a:lnTo>
                  <a:pt x="46677" y="2527033"/>
                </a:lnTo>
                <a:lnTo>
                  <a:pt x="51864" y="2504559"/>
                </a:lnTo>
                <a:lnTo>
                  <a:pt x="57483" y="2482517"/>
                </a:lnTo>
                <a:lnTo>
                  <a:pt x="63101" y="2460043"/>
                </a:lnTo>
                <a:lnTo>
                  <a:pt x="69584" y="2438432"/>
                </a:lnTo>
                <a:lnTo>
                  <a:pt x="75634" y="2417255"/>
                </a:lnTo>
                <a:lnTo>
                  <a:pt x="81686" y="2396510"/>
                </a:lnTo>
                <a:lnTo>
                  <a:pt x="88169" y="2375765"/>
                </a:lnTo>
                <a:lnTo>
                  <a:pt x="94650" y="2355452"/>
                </a:lnTo>
                <a:lnTo>
                  <a:pt x="101566" y="2336003"/>
                </a:lnTo>
                <a:lnTo>
                  <a:pt x="108913" y="2316987"/>
                </a:lnTo>
                <a:lnTo>
                  <a:pt x="115397" y="2298403"/>
                </a:lnTo>
                <a:lnTo>
                  <a:pt x="122743" y="2279387"/>
                </a:lnTo>
                <a:lnTo>
                  <a:pt x="130090" y="2262531"/>
                </a:lnTo>
                <a:lnTo>
                  <a:pt x="137437" y="2245243"/>
                </a:lnTo>
                <a:lnTo>
                  <a:pt x="144353" y="2228820"/>
                </a:lnTo>
                <a:lnTo>
                  <a:pt x="151702" y="2213261"/>
                </a:lnTo>
                <a:lnTo>
                  <a:pt x="169420" y="2178253"/>
                </a:lnTo>
                <a:lnTo>
                  <a:pt x="186275" y="2142813"/>
                </a:lnTo>
                <a:lnTo>
                  <a:pt x="203996" y="2108670"/>
                </a:lnTo>
                <a:lnTo>
                  <a:pt x="222581" y="2074527"/>
                </a:lnTo>
                <a:lnTo>
                  <a:pt x="232089" y="2058103"/>
                </a:lnTo>
                <a:lnTo>
                  <a:pt x="241164" y="2041679"/>
                </a:lnTo>
                <a:lnTo>
                  <a:pt x="251106" y="2025689"/>
                </a:lnTo>
                <a:lnTo>
                  <a:pt x="261045" y="2009265"/>
                </a:lnTo>
                <a:lnTo>
                  <a:pt x="271419" y="1993275"/>
                </a:lnTo>
                <a:lnTo>
                  <a:pt x="281790" y="1977715"/>
                </a:lnTo>
                <a:lnTo>
                  <a:pt x="292595" y="1962156"/>
                </a:lnTo>
                <a:lnTo>
                  <a:pt x="303399" y="1947893"/>
                </a:lnTo>
                <a:lnTo>
                  <a:pt x="315070" y="1932335"/>
                </a:lnTo>
                <a:lnTo>
                  <a:pt x="325873" y="1917208"/>
                </a:lnTo>
                <a:lnTo>
                  <a:pt x="336678" y="1901650"/>
                </a:lnTo>
                <a:lnTo>
                  <a:pt x="347915" y="1886955"/>
                </a:lnTo>
                <a:lnTo>
                  <a:pt x="358721" y="1871828"/>
                </a:lnTo>
                <a:lnTo>
                  <a:pt x="370389" y="1857133"/>
                </a:lnTo>
                <a:lnTo>
                  <a:pt x="382058" y="1843304"/>
                </a:lnTo>
                <a:lnTo>
                  <a:pt x="394593" y="1829906"/>
                </a:lnTo>
                <a:lnTo>
                  <a:pt x="424846" y="1797058"/>
                </a:lnTo>
                <a:lnTo>
                  <a:pt x="443863" y="1775450"/>
                </a:lnTo>
                <a:lnTo>
                  <a:pt x="455531" y="1760323"/>
                </a:lnTo>
                <a:lnTo>
                  <a:pt x="464607" y="1750381"/>
                </a:lnTo>
                <a:lnTo>
                  <a:pt x="469362" y="1745196"/>
                </a:lnTo>
                <a:lnTo>
                  <a:pt x="474549" y="1740441"/>
                </a:lnTo>
                <a:lnTo>
                  <a:pt x="480168" y="1733959"/>
                </a:lnTo>
                <a:lnTo>
                  <a:pt x="487947" y="1727475"/>
                </a:lnTo>
                <a:lnTo>
                  <a:pt x="509989" y="1708459"/>
                </a:lnTo>
                <a:lnTo>
                  <a:pt x="543698" y="1679935"/>
                </a:lnTo>
                <a:lnTo>
                  <a:pt x="551478" y="1672587"/>
                </a:lnTo>
                <a:lnTo>
                  <a:pt x="558825" y="1666537"/>
                </a:lnTo>
                <a:lnTo>
                  <a:pt x="564877" y="1660053"/>
                </a:lnTo>
                <a:lnTo>
                  <a:pt x="570496" y="1654003"/>
                </a:lnTo>
                <a:lnTo>
                  <a:pt x="582596" y="1641468"/>
                </a:lnTo>
                <a:lnTo>
                  <a:pt x="596426" y="1628071"/>
                </a:lnTo>
                <a:lnTo>
                  <a:pt x="775355" y="1493660"/>
                </a:lnTo>
                <a:lnTo>
                  <a:pt x="815548" y="1467296"/>
                </a:lnTo>
                <a:lnTo>
                  <a:pt x="857904" y="1441364"/>
                </a:lnTo>
                <a:lnTo>
                  <a:pt x="901555" y="1415000"/>
                </a:lnTo>
                <a:lnTo>
                  <a:pt x="946070" y="1388636"/>
                </a:lnTo>
                <a:lnTo>
                  <a:pt x="992315" y="1362705"/>
                </a:lnTo>
                <a:lnTo>
                  <a:pt x="1038127" y="1336773"/>
                </a:lnTo>
                <a:lnTo>
                  <a:pt x="1085238" y="1310842"/>
                </a:lnTo>
                <a:lnTo>
                  <a:pt x="1132347" y="1284911"/>
                </a:lnTo>
                <a:lnTo>
                  <a:pt x="1180319" y="1258979"/>
                </a:lnTo>
                <a:lnTo>
                  <a:pt x="1227428" y="1233047"/>
                </a:lnTo>
                <a:lnTo>
                  <a:pt x="1274537" y="1207980"/>
                </a:lnTo>
                <a:lnTo>
                  <a:pt x="1321214" y="1182480"/>
                </a:lnTo>
                <a:lnTo>
                  <a:pt x="1366594" y="1156982"/>
                </a:lnTo>
                <a:lnTo>
                  <a:pt x="1411111" y="1131913"/>
                </a:lnTo>
                <a:lnTo>
                  <a:pt x="1455193" y="1106415"/>
                </a:lnTo>
                <a:lnTo>
                  <a:pt x="1497117" y="1081780"/>
                </a:lnTo>
                <a:lnTo>
                  <a:pt x="1530829" y="1061467"/>
                </a:lnTo>
                <a:lnTo>
                  <a:pt x="1564106" y="1042882"/>
                </a:lnTo>
                <a:lnTo>
                  <a:pt x="1596954" y="1024298"/>
                </a:lnTo>
                <a:lnTo>
                  <a:pt x="1630233" y="1005281"/>
                </a:lnTo>
                <a:lnTo>
                  <a:pt x="1662647" y="987562"/>
                </a:lnTo>
                <a:lnTo>
                  <a:pt x="1695925" y="968544"/>
                </a:lnTo>
                <a:lnTo>
                  <a:pt x="1729636" y="949961"/>
                </a:lnTo>
                <a:lnTo>
                  <a:pt x="1763347" y="930080"/>
                </a:lnTo>
                <a:lnTo>
                  <a:pt x="1823422" y="893776"/>
                </a:lnTo>
                <a:lnTo>
                  <a:pt x="1893439" y="851852"/>
                </a:lnTo>
                <a:lnTo>
                  <a:pt x="1971664" y="805609"/>
                </a:lnTo>
                <a:lnTo>
                  <a:pt x="2055511" y="755474"/>
                </a:lnTo>
                <a:lnTo>
                  <a:pt x="2144973" y="702746"/>
                </a:lnTo>
                <a:lnTo>
                  <a:pt x="2238328" y="647858"/>
                </a:lnTo>
                <a:lnTo>
                  <a:pt x="2333843" y="591673"/>
                </a:lnTo>
                <a:lnTo>
                  <a:pt x="2430221" y="535056"/>
                </a:lnTo>
                <a:lnTo>
                  <a:pt x="2526600" y="479302"/>
                </a:lnTo>
                <a:lnTo>
                  <a:pt x="2620819" y="424846"/>
                </a:lnTo>
                <a:lnTo>
                  <a:pt x="2711579" y="372550"/>
                </a:lnTo>
                <a:lnTo>
                  <a:pt x="2798018" y="323281"/>
                </a:lnTo>
                <a:lnTo>
                  <a:pt x="2878406" y="278332"/>
                </a:lnTo>
                <a:lnTo>
                  <a:pt x="2951445" y="238571"/>
                </a:lnTo>
                <a:lnTo>
                  <a:pt x="2984293" y="220418"/>
                </a:lnTo>
                <a:lnTo>
                  <a:pt x="3014978" y="203996"/>
                </a:lnTo>
                <a:lnTo>
                  <a:pt x="3043502" y="188869"/>
                </a:lnTo>
                <a:lnTo>
                  <a:pt x="3069002" y="175903"/>
                </a:lnTo>
                <a:lnTo>
                  <a:pt x="3113519" y="154293"/>
                </a:lnTo>
                <a:lnTo>
                  <a:pt x="3158467" y="133979"/>
                </a:lnTo>
                <a:lnTo>
                  <a:pt x="3203847" y="115397"/>
                </a:lnTo>
                <a:lnTo>
                  <a:pt x="3249659" y="98541"/>
                </a:lnTo>
                <a:lnTo>
                  <a:pt x="3296336" y="82117"/>
                </a:lnTo>
                <a:lnTo>
                  <a:pt x="3342148" y="67854"/>
                </a:lnTo>
                <a:lnTo>
                  <a:pt x="3389257" y="54888"/>
                </a:lnTo>
                <a:lnTo>
                  <a:pt x="3436366" y="42788"/>
                </a:lnTo>
                <a:lnTo>
                  <a:pt x="3483476" y="32414"/>
                </a:lnTo>
                <a:lnTo>
                  <a:pt x="3531449" y="23771"/>
                </a:lnTo>
                <a:lnTo>
                  <a:pt x="3578990" y="16424"/>
                </a:lnTo>
                <a:lnTo>
                  <a:pt x="3626532" y="10374"/>
                </a:lnTo>
                <a:lnTo>
                  <a:pt x="3674504" y="5619"/>
                </a:lnTo>
                <a:lnTo>
                  <a:pt x="3722910" y="2594"/>
                </a:lnTo>
                <a:lnTo>
                  <a:pt x="3770883" y="4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742344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t="41489" r="68792" b="14646"/>
          <a:stretch>
            <a:fillRect/>
          </a:stretch>
        </p:blipFill>
        <p:spPr>
          <a:xfrm>
            <a:off x="796130" y="2845288"/>
            <a:ext cx="3008714" cy="3008313"/>
          </a:xfrm>
          <a:custGeom>
            <a:avLst/>
            <a:gdLst>
              <a:gd name="connsiteX0" fmla="*/ 0 w 3008714"/>
              <a:gd name="connsiteY0" fmla="*/ 0 h 3008313"/>
              <a:gd name="connsiteX1" fmla="*/ 3008714 w 3008714"/>
              <a:gd name="connsiteY1" fmla="*/ 0 h 3008313"/>
              <a:gd name="connsiteX2" fmla="*/ 3008714 w 3008714"/>
              <a:gd name="connsiteY2" fmla="*/ 3008313 h 3008313"/>
              <a:gd name="connsiteX3" fmla="*/ 0 w 3008714"/>
              <a:gd name="connsiteY3" fmla="*/ 3008313 h 300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714" h="3008313">
                <a:moveTo>
                  <a:pt x="0" y="0"/>
                </a:moveTo>
                <a:lnTo>
                  <a:pt x="3008714" y="0"/>
                </a:lnTo>
                <a:lnTo>
                  <a:pt x="3008714" y="3008313"/>
                </a:lnTo>
                <a:lnTo>
                  <a:pt x="0" y="3008313"/>
                </a:ln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5278" r="37661" b="14646"/>
          <a:stretch>
            <a:fillRect/>
          </a:stretch>
        </p:blipFill>
        <p:spPr>
          <a:xfrm>
            <a:off x="4591643" y="1733551"/>
            <a:ext cx="3008714" cy="4120050"/>
          </a:xfrm>
          <a:custGeom>
            <a:avLst/>
            <a:gdLst>
              <a:gd name="connsiteX0" fmla="*/ 0 w 3008714"/>
              <a:gd name="connsiteY0" fmla="*/ 0 h 4120050"/>
              <a:gd name="connsiteX1" fmla="*/ 3008714 w 3008714"/>
              <a:gd name="connsiteY1" fmla="*/ 0 h 4120050"/>
              <a:gd name="connsiteX2" fmla="*/ 3008714 w 3008714"/>
              <a:gd name="connsiteY2" fmla="*/ 4120050 h 4120050"/>
              <a:gd name="connsiteX3" fmla="*/ 0 w 3008714"/>
              <a:gd name="connsiteY3" fmla="*/ 4120050 h 412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714" h="4120050">
                <a:moveTo>
                  <a:pt x="0" y="0"/>
                </a:moveTo>
                <a:lnTo>
                  <a:pt x="3008714" y="0"/>
                </a:lnTo>
                <a:lnTo>
                  <a:pt x="3008714" y="4120050"/>
                </a:lnTo>
                <a:lnTo>
                  <a:pt x="0" y="4120050"/>
                </a:ln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92" t="41489" r="6530" b="14646"/>
          <a:stretch>
            <a:fillRect/>
          </a:stretch>
        </p:blipFill>
        <p:spPr>
          <a:xfrm>
            <a:off x="8387156" y="2845288"/>
            <a:ext cx="3008714" cy="3008313"/>
          </a:xfrm>
          <a:custGeom>
            <a:avLst/>
            <a:gdLst>
              <a:gd name="connsiteX0" fmla="*/ 0 w 3008714"/>
              <a:gd name="connsiteY0" fmla="*/ 0 h 3008313"/>
              <a:gd name="connsiteX1" fmla="*/ 3008714 w 3008714"/>
              <a:gd name="connsiteY1" fmla="*/ 0 h 3008313"/>
              <a:gd name="connsiteX2" fmla="*/ 3008714 w 3008714"/>
              <a:gd name="connsiteY2" fmla="*/ 3008313 h 3008313"/>
              <a:gd name="connsiteX3" fmla="*/ 0 w 3008714"/>
              <a:gd name="connsiteY3" fmla="*/ 3008313 h 300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714" h="3008313">
                <a:moveTo>
                  <a:pt x="0" y="0"/>
                </a:moveTo>
                <a:lnTo>
                  <a:pt x="3008714" y="0"/>
                </a:lnTo>
                <a:lnTo>
                  <a:pt x="3008714" y="3008313"/>
                </a:lnTo>
                <a:lnTo>
                  <a:pt x="0" y="300831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1316886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OUR 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2F6E054-980D-4F57-877D-1CD0C551667C}"/>
              </a:ext>
            </a:extLst>
          </p:cNvPr>
          <p:cNvSpPr/>
          <p:nvPr userDrawn="1"/>
        </p:nvSpPr>
        <p:spPr>
          <a:xfrm>
            <a:off x="377391" y="3318235"/>
            <a:ext cx="2210653" cy="2027517"/>
          </a:xfrm>
          <a:prstGeom prst="rect">
            <a:avLst/>
          </a:prstGeom>
          <a:gradFill>
            <a:gsLst>
              <a:gs pos="3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0EE094-48C7-486B-AC68-C82E91971637}"/>
              </a:ext>
            </a:extLst>
          </p:cNvPr>
          <p:cNvSpPr/>
          <p:nvPr userDrawn="1"/>
        </p:nvSpPr>
        <p:spPr>
          <a:xfrm>
            <a:off x="4958923" y="3318235"/>
            <a:ext cx="2210653" cy="2027517"/>
          </a:xfrm>
          <a:prstGeom prst="rect">
            <a:avLst/>
          </a:prstGeom>
          <a:gradFill>
            <a:gsLst>
              <a:gs pos="3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9" t="20370" r="5000" b="54444"/>
          <a:stretch>
            <a:fillRect/>
          </a:stretch>
        </p:blipFill>
        <p:spPr>
          <a:xfrm>
            <a:off x="9698569" y="1397000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1" t="20370" r="23767" b="54444"/>
          <a:stretch>
            <a:fillRect/>
          </a:stretch>
        </p:blipFill>
        <p:spPr>
          <a:xfrm>
            <a:off x="7410453" y="1397000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9" t="50586" r="5000" b="24228"/>
          <a:stretch>
            <a:fillRect/>
          </a:stretch>
        </p:blipFill>
        <p:spPr>
          <a:xfrm>
            <a:off x="9698569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1" t="50586" r="23767" b="24228"/>
          <a:stretch>
            <a:fillRect/>
          </a:stretch>
        </p:blipFill>
        <p:spPr>
          <a:xfrm>
            <a:off x="7410453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" t="50586" r="80087" b="24228"/>
          <a:stretch>
            <a:fillRect/>
          </a:stretch>
        </p:blipFill>
        <p:spPr>
          <a:xfrm>
            <a:off x="543986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50586" r="61319" b="24228"/>
          <a:stretch>
            <a:fillRect/>
          </a:stretch>
        </p:blipFill>
        <p:spPr>
          <a:xfrm>
            <a:off x="2834218" y="3469217"/>
            <a:ext cx="1881716" cy="1727200"/>
          </a:xfrm>
          <a:custGeom>
            <a:avLst/>
            <a:gdLst>
              <a:gd name="connsiteX0" fmla="*/ 0 w 1881716"/>
              <a:gd name="connsiteY0" fmla="*/ 0 h 1727200"/>
              <a:gd name="connsiteX1" fmla="*/ 1881716 w 1881716"/>
              <a:gd name="connsiteY1" fmla="*/ 0 h 1727200"/>
              <a:gd name="connsiteX2" fmla="*/ 1881716 w 1881716"/>
              <a:gd name="connsiteY2" fmla="*/ 1727200 h 1727200"/>
              <a:gd name="connsiteX3" fmla="*/ 0 w 1881716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1716" h="1727200">
                <a:moveTo>
                  <a:pt x="0" y="0"/>
                </a:moveTo>
                <a:lnTo>
                  <a:pt x="1881716" y="0"/>
                </a:lnTo>
                <a:lnTo>
                  <a:pt x="1881716" y="1727200"/>
                </a:lnTo>
                <a:lnTo>
                  <a:pt x="0" y="1727200"/>
                </a:lnTo>
                <a:close/>
              </a:path>
            </a:pathLst>
          </a:cu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4" t="50586" r="42535" b="24228"/>
          <a:stretch>
            <a:fillRect/>
          </a:stretch>
        </p:blipFill>
        <p:spPr>
          <a:xfrm>
            <a:off x="5122335" y="3469217"/>
            <a:ext cx="1883833" cy="1727200"/>
          </a:xfrm>
          <a:custGeom>
            <a:avLst/>
            <a:gdLst>
              <a:gd name="connsiteX0" fmla="*/ 0 w 1883833"/>
              <a:gd name="connsiteY0" fmla="*/ 0 h 1727200"/>
              <a:gd name="connsiteX1" fmla="*/ 1883833 w 1883833"/>
              <a:gd name="connsiteY1" fmla="*/ 0 h 1727200"/>
              <a:gd name="connsiteX2" fmla="*/ 1883833 w 1883833"/>
              <a:gd name="connsiteY2" fmla="*/ 1727200 h 1727200"/>
              <a:gd name="connsiteX3" fmla="*/ 0 w 1883833"/>
              <a:gd name="connsiteY3" fmla="*/ 17272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3833" h="1727200">
                <a:moveTo>
                  <a:pt x="0" y="0"/>
                </a:moveTo>
                <a:lnTo>
                  <a:pt x="1883833" y="0"/>
                </a:lnTo>
                <a:lnTo>
                  <a:pt x="1883833" y="1727200"/>
                </a:lnTo>
                <a:lnTo>
                  <a:pt x="0" y="17272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01462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105714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98801-CDE2-4893-9AF4-806CE83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3AEAA-D80D-4E60-B592-1887FBE0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BE6C8-31CB-4661-B1C6-5534348A9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F8B7A-8A37-4520-8820-4447EC65F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93038-E44E-4DC8-BBA4-F45192A7E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7" r:id="rId16"/>
    <p:sldLayoutId id="2147483668" r:id="rId17"/>
    <p:sldLayoutId id="2147483669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6618515" y="2391058"/>
            <a:ext cx="5546224" cy="10543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bg1"/>
                </a:solidFill>
              </a:rPr>
              <a:t>MASALAH KETERBELAKANGAN DAN KETERGANTUNGAN DI DUNIA KETIGA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6230958" y="4505003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56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 txBox="1">
            <a:spLocks/>
          </p:cNvSpPr>
          <p:nvPr/>
        </p:nvSpPr>
        <p:spPr>
          <a:xfrm>
            <a:off x="187908" y="1600200"/>
            <a:ext cx="10898610" cy="5105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cs typeface="Times New Roman" pitchFamily="18" charset="0"/>
              </a:rPr>
              <a:t>Dari </a:t>
            </a:r>
            <a:r>
              <a:rPr lang="en-US" sz="2400" dirty="0" err="1">
                <a:cs typeface="Times New Roman" pitchFamily="18" charset="0"/>
              </a:rPr>
              <a:t>latar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belakang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sejarah</a:t>
            </a:r>
            <a:r>
              <a:rPr lang="en-US" sz="2400" dirty="0">
                <a:cs typeface="Times New Roman" pitchFamily="18" charset="0"/>
              </a:rPr>
              <a:t>, Negara-negara Amerika </a:t>
            </a:r>
            <a:r>
              <a:rPr lang="en-US" sz="2400" dirty="0" err="1">
                <a:cs typeface="Times New Roman" pitchFamily="18" charset="0"/>
              </a:rPr>
              <a:t>latin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tidak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begitu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berbeda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dengan</a:t>
            </a:r>
            <a:r>
              <a:rPr lang="en-US" sz="2400" dirty="0">
                <a:cs typeface="Times New Roman" pitchFamily="18" charset="0"/>
              </a:rPr>
              <a:t> Negara Amerika </a:t>
            </a:r>
            <a:r>
              <a:rPr lang="en-US" sz="2400" dirty="0" err="1">
                <a:cs typeface="Times New Roman" pitchFamily="18" charset="0"/>
              </a:rPr>
              <a:t>Serikat</a:t>
            </a:r>
            <a:r>
              <a:rPr lang="en-US" sz="2400" dirty="0">
                <a:cs typeface="Times New Roman" pitchFamily="18" charset="0"/>
              </a:rPr>
              <a:t>  </a:t>
            </a:r>
            <a:r>
              <a:rPr lang="en-US" sz="2400" dirty="0" err="1">
                <a:cs typeface="Times New Roman" pitchFamily="18" charset="0"/>
              </a:rPr>
              <a:t>sebab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keduanya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merupakan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koloni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dari</a:t>
            </a:r>
            <a:r>
              <a:rPr lang="en-US" sz="2400" dirty="0">
                <a:cs typeface="Times New Roman" pitchFamily="18" charset="0"/>
              </a:rPr>
              <a:t> negara-negara </a:t>
            </a:r>
            <a:r>
              <a:rPr lang="en-US" sz="2400" dirty="0" err="1">
                <a:cs typeface="Times New Roman" pitchFamily="18" charset="0"/>
              </a:rPr>
              <a:t>Eropa</a:t>
            </a:r>
            <a:r>
              <a:rPr lang="en-US" sz="2400" dirty="0">
                <a:cs typeface="Times New Roman" pitchFamily="18" charset="0"/>
              </a:rPr>
              <a:t> Barat. </a:t>
            </a:r>
            <a:r>
              <a:rPr lang="en-US" sz="2400" dirty="0" err="1">
                <a:cs typeface="Times New Roman" pitchFamily="18" charset="0"/>
              </a:rPr>
              <a:t>Presepsi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awal</a:t>
            </a:r>
            <a:r>
              <a:rPr lang="en-US" sz="2400" dirty="0">
                <a:cs typeface="Times New Roman" pitchFamily="18" charset="0"/>
              </a:rPr>
              <a:t>  </a:t>
            </a:r>
            <a:r>
              <a:rPr lang="en-US" sz="2400" dirty="0" err="1">
                <a:cs typeface="Times New Roman" pitchFamily="18" charset="0"/>
              </a:rPr>
              <a:t>tentang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keterbelakangan</a:t>
            </a:r>
            <a:r>
              <a:rPr lang="en-US" sz="2400" dirty="0">
                <a:cs typeface="Times New Roman" pitchFamily="18" charset="0"/>
              </a:rPr>
              <a:t> yang </a:t>
            </a:r>
            <a:r>
              <a:rPr lang="en-US" sz="2400" dirty="0" err="1">
                <a:cs typeface="Times New Roman" pitchFamily="18" charset="0"/>
              </a:rPr>
              <a:t>dialami</a:t>
            </a:r>
            <a:r>
              <a:rPr lang="en-US" sz="2400" dirty="0">
                <a:cs typeface="Times New Roman" pitchFamily="18" charset="0"/>
              </a:rPr>
              <a:t> negara-negara Amerika </a:t>
            </a:r>
            <a:r>
              <a:rPr lang="en-US" sz="2400" dirty="0" err="1">
                <a:cs typeface="Times New Roman" pitchFamily="18" charset="0"/>
              </a:rPr>
              <a:t>latin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lebih</a:t>
            </a:r>
            <a:r>
              <a:rPr lang="en-US" sz="2400" dirty="0">
                <a:cs typeface="Times New Roman" pitchFamily="18" charset="0"/>
              </a:rPr>
              <a:t> di </a:t>
            </a:r>
            <a:r>
              <a:rPr lang="en-US" sz="2400" dirty="0" err="1">
                <a:cs typeface="Times New Roman" pitchFamily="18" charset="0"/>
              </a:rPr>
              <a:t>sebabkan</a:t>
            </a:r>
            <a:r>
              <a:rPr lang="en-US" sz="2400" dirty="0">
                <a:cs typeface="Times New Roman" pitchFamily="18" charset="0"/>
              </a:rPr>
              <a:t> oleh </a:t>
            </a:r>
            <a:r>
              <a:rPr lang="en-US" sz="2400" dirty="0" err="1">
                <a:cs typeface="Times New Roman" pitchFamily="18" charset="0"/>
              </a:rPr>
              <a:t>faktor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kelemahan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sendiri</a:t>
            </a:r>
            <a:r>
              <a:rPr lang="en-US" sz="2400" dirty="0">
                <a:cs typeface="Times New Roman" pitchFamily="18" charset="0"/>
              </a:rPr>
              <a:t>, </a:t>
            </a:r>
            <a:r>
              <a:rPr lang="en-US" sz="2400" dirty="0" err="1">
                <a:cs typeface="Times New Roman" pitchFamily="18" charset="0"/>
              </a:rPr>
              <a:t>seperti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watak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kemalasan</a:t>
            </a:r>
            <a:r>
              <a:rPr lang="en-US" sz="2400" dirty="0">
                <a:cs typeface="Times New Roman" pitchFamily="18" charset="0"/>
              </a:rPr>
              <a:t>, </a:t>
            </a:r>
            <a:r>
              <a:rPr lang="en-US" sz="2400" dirty="0" err="1">
                <a:cs typeface="Times New Roman" pitchFamily="18" charset="0"/>
              </a:rPr>
              <a:t>kesedihan</a:t>
            </a:r>
            <a:r>
              <a:rPr lang="en-US" sz="2400" dirty="0">
                <a:cs typeface="Times New Roman" pitchFamily="18" charset="0"/>
              </a:rPr>
              <a:t>, dan </a:t>
            </a:r>
            <a:r>
              <a:rPr lang="en-US" sz="2400" dirty="0" err="1">
                <a:cs typeface="Times New Roman" pitchFamily="18" charset="0"/>
              </a:rPr>
              <a:t>keangkuhan</a:t>
            </a:r>
            <a:r>
              <a:rPr lang="en-US" sz="2400" dirty="0"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cs typeface="Times New Roman" pitchFamily="18" charset="0"/>
              </a:rPr>
              <a:t>Dalam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perkembangan</a:t>
            </a:r>
            <a:r>
              <a:rPr lang="en-US" sz="2400" dirty="0">
                <a:cs typeface="Times New Roman" pitchFamily="18" charset="0"/>
              </a:rPr>
              <a:t> di Amerika Latin </a:t>
            </a:r>
            <a:r>
              <a:rPr lang="en-US" sz="2400" dirty="0" err="1">
                <a:cs typeface="Times New Roman" pitchFamily="18" charset="0"/>
              </a:rPr>
              <a:t>sejak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abad</a:t>
            </a:r>
            <a:r>
              <a:rPr lang="en-US" sz="2400" dirty="0">
                <a:cs typeface="Times New Roman" pitchFamily="18" charset="0"/>
              </a:rPr>
              <a:t> ke-19  </a:t>
            </a:r>
            <a:r>
              <a:rPr lang="en-US" sz="2400" dirty="0" err="1">
                <a:cs typeface="Times New Roman" pitchFamily="18" charset="0"/>
              </a:rPr>
              <a:t>telah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mengekspor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produk-produk</a:t>
            </a:r>
            <a:r>
              <a:rPr lang="en-US" sz="2400" dirty="0">
                <a:cs typeface="Times New Roman" pitchFamily="18" charset="0"/>
              </a:rPr>
              <a:t> primer </a:t>
            </a:r>
            <a:r>
              <a:rPr lang="en-US" sz="2400" dirty="0" err="1">
                <a:cs typeface="Times New Roman" pitchFamily="18" charset="0"/>
              </a:rPr>
              <a:t>berupa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bahan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baku</a:t>
            </a:r>
            <a:r>
              <a:rPr lang="en-US" sz="2400" dirty="0">
                <a:cs typeface="Times New Roman" pitchFamily="18" charset="0"/>
              </a:rPr>
              <a:t> dan </a:t>
            </a:r>
            <a:r>
              <a:rPr lang="en-US" sz="2400" dirty="0" err="1">
                <a:cs typeface="Times New Roman" pitchFamily="18" charset="0"/>
              </a:rPr>
              <a:t>makanan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ke</a:t>
            </a:r>
            <a:r>
              <a:rPr lang="en-US" sz="2400" dirty="0">
                <a:cs typeface="Times New Roman" pitchFamily="18" charset="0"/>
              </a:rPr>
              <a:t> negara-negara </a:t>
            </a:r>
            <a:r>
              <a:rPr lang="en-US" sz="2400" dirty="0" err="1">
                <a:cs typeface="Times New Roman" pitchFamily="18" charset="0"/>
              </a:rPr>
              <a:t>maju</a:t>
            </a:r>
            <a:r>
              <a:rPr lang="en-US" sz="2400" dirty="0">
                <a:cs typeface="Times New Roman" pitchFamily="18" charset="0"/>
              </a:rPr>
              <a:t>, </a:t>
            </a:r>
            <a:r>
              <a:rPr lang="en-US" sz="2400" dirty="0" err="1">
                <a:cs typeface="Times New Roman" pitchFamily="18" charset="0"/>
              </a:rPr>
              <a:t>ternyata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memiliki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keterkaitan</a:t>
            </a:r>
            <a:r>
              <a:rPr lang="en-US" sz="2400" dirty="0">
                <a:cs typeface="Times New Roman" pitchFamily="18" charset="0"/>
              </a:rPr>
              <a:t> yang </a:t>
            </a:r>
            <a:r>
              <a:rPr lang="en-US" sz="2400" dirty="0" err="1">
                <a:cs typeface="Times New Roman" pitchFamily="18" charset="0"/>
              </a:rPr>
              <a:t>sangat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erat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dengan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perkembangan</a:t>
            </a:r>
            <a:r>
              <a:rPr lang="en-US" sz="2400" dirty="0">
                <a:cs typeface="Times New Roman" pitchFamily="18" charset="0"/>
              </a:rPr>
              <a:t> yang </a:t>
            </a:r>
            <a:r>
              <a:rPr lang="en-US" sz="2400" dirty="0" err="1">
                <a:cs typeface="Times New Roman" pitchFamily="18" charset="0"/>
              </a:rPr>
              <a:t>terjadi</a:t>
            </a:r>
            <a:r>
              <a:rPr lang="en-US" sz="2400" dirty="0">
                <a:cs typeface="Times New Roman" pitchFamily="18" charset="0"/>
              </a:rPr>
              <a:t> di barat.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69768" y="355847"/>
            <a:ext cx="10333977" cy="10543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+mn-lt"/>
              </a:rPr>
              <a:t>Masalah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keterbelakangan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dan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ketergantungan</a:t>
            </a:r>
            <a:r>
              <a:rPr lang="en-US" sz="3200" b="1" dirty="0">
                <a:latin typeface="+mn-lt"/>
              </a:rPr>
              <a:t> di </a:t>
            </a:r>
            <a:r>
              <a:rPr lang="en-US" sz="3200" b="1" dirty="0" err="1">
                <a:latin typeface="+mn-lt"/>
              </a:rPr>
              <a:t>dunia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ketiga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9763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FC63BA0-B3CD-4A00-BD05-F973D7ED7E74}"/>
              </a:ext>
            </a:extLst>
          </p:cNvPr>
          <p:cNvCxnSpPr>
            <a:cxnSpLocks/>
          </p:cNvCxnSpPr>
          <p:nvPr/>
        </p:nvCxnSpPr>
        <p:spPr>
          <a:xfrm>
            <a:off x="606567" y="1846286"/>
            <a:ext cx="628058" cy="0"/>
          </a:xfrm>
          <a:prstGeom prst="line">
            <a:avLst/>
          </a:prstGeom>
          <a:ln w="190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1"/>
          <p:cNvSpPr txBox="1">
            <a:spLocks/>
          </p:cNvSpPr>
          <p:nvPr/>
        </p:nvSpPr>
        <p:spPr>
          <a:xfrm>
            <a:off x="234343" y="1140952"/>
            <a:ext cx="10898610" cy="527157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 err="1">
                <a:cs typeface="Times New Roman" pitchFamily="18" charset="0"/>
              </a:rPr>
              <a:t>Menurut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Ruccio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dan</a:t>
            </a:r>
            <a:r>
              <a:rPr lang="en-US" sz="2000" dirty="0">
                <a:cs typeface="Times New Roman" pitchFamily="18" charset="0"/>
              </a:rPr>
              <a:t> Simon (1988), </a:t>
            </a:r>
            <a:r>
              <a:rPr lang="en-US" sz="2000" dirty="0" err="1">
                <a:cs typeface="Times New Roman" pitchFamily="18" charset="0"/>
              </a:rPr>
              <a:t>ada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dua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kelompok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pendukung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aliran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depedensia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yaitu</a:t>
            </a:r>
            <a:r>
              <a:rPr lang="en-US" sz="2000" dirty="0">
                <a:cs typeface="Times New Roman" pitchFamily="18" charset="0"/>
              </a:rPr>
              <a:t> (1) </a:t>
            </a:r>
            <a:r>
              <a:rPr lang="en-US" sz="2000" dirty="0" err="1">
                <a:cs typeface="Times New Roman" pitchFamily="18" charset="0"/>
              </a:rPr>
              <a:t>aliran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Marxis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dan</a:t>
            </a:r>
            <a:r>
              <a:rPr lang="en-US" sz="2000" dirty="0">
                <a:cs typeface="Times New Roman" pitchFamily="18" charset="0"/>
              </a:rPr>
              <a:t> Neo-</a:t>
            </a:r>
            <a:r>
              <a:rPr lang="en-US" sz="2000" dirty="0" err="1">
                <a:cs typeface="Times New Roman" pitchFamily="18" charset="0"/>
              </a:rPr>
              <a:t>Marxis</a:t>
            </a:r>
            <a:r>
              <a:rPr lang="en-US" sz="2000" dirty="0">
                <a:cs typeface="Times New Roman" pitchFamily="18" charset="0"/>
              </a:rPr>
              <a:t>  </a:t>
            </a:r>
            <a:r>
              <a:rPr lang="en-US" sz="2000" dirty="0" err="1">
                <a:cs typeface="Times New Roman" pitchFamily="18" charset="0"/>
              </a:rPr>
              <a:t>serta</a:t>
            </a:r>
            <a:r>
              <a:rPr lang="en-US" sz="2000" dirty="0">
                <a:cs typeface="Times New Roman" pitchFamily="18" charset="0"/>
              </a:rPr>
              <a:t> (2) </a:t>
            </a:r>
            <a:r>
              <a:rPr lang="en-US" sz="2000" dirty="0" err="1">
                <a:cs typeface="Times New Roman" pitchFamily="18" charset="0"/>
              </a:rPr>
              <a:t>aliran</a:t>
            </a:r>
            <a:r>
              <a:rPr lang="en-US" sz="2000" dirty="0">
                <a:cs typeface="Times New Roman" pitchFamily="18" charset="0"/>
              </a:rPr>
              <a:t> Non </a:t>
            </a:r>
            <a:r>
              <a:rPr lang="en-US" sz="2000" dirty="0" err="1">
                <a:cs typeface="Times New Roman" pitchFamily="18" charset="0"/>
              </a:rPr>
              <a:t>Marxis</a:t>
            </a:r>
            <a:r>
              <a:rPr lang="en-US" sz="2000" dirty="0">
                <a:cs typeface="Times New Roman" pitchFamily="18" charset="0"/>
              </a:rPr>
              <a:t>. </a:t>
            </a:r>
            <a:r>
              <a:rPr lang="en-US" sz="2000" dirty="0" err="1">
                <a:cs typeface="Times New Roman" pitchFamily="18" charset="0"/>
              </a:rPr>
              <a:t>Aliran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pertama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didukung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oleh</a:t>
            </a:r>
            <a:r>
              <a:rPr lang="en-US" sz="2000" dirty="0">
                <a:cs typeface="Times New Roman" pitchFamily="18" charset="0"/>
              </a:rPr>
              <a:t> Paul </a:t>
            </a:r>
            <a:r>
              <a:rPr lang="en-US" sz="2000" dirty="0" err="1">
                <a:cs typeface="Times New Roman" pitchFamily="18" charset="0"/>
              </a:rPr>
              <a:t>Baran</a:t>
            </a:r>
            <a:r>
              <a:rPr lang="en-US" sz="2000" dirty="0">
                <a:cs typeface="Times New Roman" pitchFamily="18" charset="0"/>
              </a:rPr>
              <a:t>, Andre </a:t>
            </a:r>
            <a:r>
              <a:rPr lang="en-US" sz="2000" dirty="0" err="1">
                <a:cs typeface="Times New Roman" pitchFamily="18" charset="0"/>
              </a:rPr>
              <a:t>Gunder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Frenk</a:t>
            </a:r>
            <a:r>
              <a:rPr lang="en-US" sz="2000" dirty="0">
                <a:cs typeface="Times New Roman" pitchFamily="18" charset="0"/>
              </a:rPr>
              <a:t>, Samir Amin, </a:t>
            </a:r>
            <a:r>
              <a:rPr lang="en-US" sz="2000" dirty="0" err="1">
                <a:cs typeface="Times New Roman" pitchFamily="18" charset="0"/>
              </a:rPr>
              <a:t>Theotonio</a:t>
            </a:r>
            <a:r>
              <a:rPr lang="en-US" sz="2000" dirty="0">
                <a:cs typeface="Times New Roman" pitchFamily="18" charset="0"/>
              </a:rPr>
              <a:t> Dos Santos, </a:t>
            </a:r>
            <a:r>
              <a:rPr lang="en-US" sz="2000" dirty="0" err="1">
                <a:cs typeface="Times New Roman" pitchFamily="18" charset="0"/>
              </a:rPr>
              <a:t>Rudolfo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Stavenhagen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dan</a:t>
            </a:r>
            <a:r>
              <a:rPr lang="en-US" sz="2000" dirty="0">
                <a:cs typeface="Times New Roman" pitchFamily="18" charset="0"/>
              </a:rPr>
              <a:t> F. H. Cardoso.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cs typeface="Times New Roman" pitchFamily="18" charset="0"/>
              </a:rPr>
              <a:t>Aliran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pertama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memanfaatkan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perspektif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perjuangan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kelas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internasional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antara</a:t>
            </a:r>
            <a:r>
              <a:rPr lang="en-US" sz="2000" dirty="0">
                <a:cs typeface="Times New Roman" pitchFamily="18" charset="0"/>
              </a:rPr>
              <a:t> para </a:t>
            </a:r>
            <a:r>
              <a:rPr lang="en-US" sz="2000" dirty="0" err="1">
                <a:cs typeface="Times New Roman" pitchFamily="18" charset="0"/>
              </a:rPr>
              <a:t>pemilik</a:t>
            </a:r>
            <a:r>
              <a:rPr lang="en-US" sz="2000" dirty="0">
                <a:cs typeface="Times New Roman" pitchFamily="18" charset="0"/>
              </a:rPr>
              <a:t> modal (</a:t>
            </a:r>
            <a:r>
              <a:rPr lang="en-US" sz="2000" dirty="0" err="1">
                <a:cs typeface="Times New Roman" pitchFamily="18" charset="0"/>
              </a:rPr>
              <a:t>kapitalis</a:t>
            </a:r>
            <a:r>
              <a:rPr lang="en-US" sz="2000" dirty="0">
                <a:cs typeface="Times New Roman" pitchFamily="18" charset="0"/>
              </a:rPr>
              <a:t>) dan </a:t>
            </a:r>
            <a:r>
              <a:rPr lang="en-US" sz="2000" dirty="0" err="1">
                <a:cs typeface="Times New Roman" pitchFamily="18" charset="0"/>
              </a:rPr>
              <a:t>kaum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buruh</a:t>
            </a:r>
            <a:r>
              <a:rPr lang="en-US" sz="2000" dirty="0">
                <a:cs typeface="Times New Roman" pitchFamily="18" charset="0"/>
              </a:rPr>
              <a:t> (proletarian). </a:t>
            </a:r>
            <a:r>
              <a:rPr lang="en-US" sz="2000" dirty="0" err="1">
                <a:cs typeface="Times New Roman" pitchFamily="18" charset="0"/>
              </a:rPr>
              <a:t>Untuk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memperbaiki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nasib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kedudukan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mereka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kaum</a:t>
            </a:r>
            <a:r>
              <a:rPr lang="en-US" sz="2000" dirty="0">
                <a:cs typeface="Times New Roman" pitchFamily="18" charset="0"/>
              </a:rPr>
              <a:t> proletarian </a:t>
            </a:r>
            <a:r>
              <a:rPr lang="en-US" sz="2000" dirty="0" err="1">
                <a:cs typeface="Times New Roman" pitchFamily="18" charset="0"/>
              </a:rPr>
              <a:t>dunia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perlu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mengambil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inisiatif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untuk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mengembangkan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kekuasaan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golongan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kelas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pemerintah</a:t>
            </a:r>
            <a:r>
              <a:rPr lang="en-US" sz="2000" dirty="0">
                <a:cs typeface="Times New Roman" pitchFamily="18" charset="0"/>
              </a:rPr>
              <a:t> yang </a:t>
            </a:r>
            <a:r>
              <a:rPr lang="en-US" sz="2000" dirty="0" err="1">
                <a:cs typeface="Times New Roman" pitchFamily="18" charset="0"/>
              </a:rPr>
              <a:t>hanya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menjadi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alat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dari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pusat</a:t>
            </a:r>
            <a:r>
              <a:rPr lang="en-US" sz="2000" dirty="0">
                <a:cs typeface="Times New Roman" pitchFamily="18" charset="0"/>
              </a:rPr>
              <a:t> metropolitan.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cs typeface="Times New Roman" pitchFamily="18" charset="0"/>
              </a:rPr>
              <a:t>Aliran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kedua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melihat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ketergantungan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dari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prespektif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nasional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atau</a:t>
            </a:r>
            <a:r>
              <a:rPr lang="en-US" sz="2000" dirty="0">
                <a:cs typeface="Times New Roman" pitchFamily="18" charset="0"/>
              </a:rPr>
              <a:t> regional </a:t>
            </a:r>
            <a:r>
              <a:rPr lang="en-US" sz="2000" dirty="0" err="1">
                <a:cs typeface="Times New Roman" pitchFamily="18" charset="0"/>
              </a:rPr>
              <a:t>dengan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melihat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keadaan</a:t>
            </a:r>
            <a:r>
              <a:rPr lang="en-US" sz="2000" dirty="0">
                <a:cs typeface="Times New Roman" pitchFamily="18" charset="0"/>
              </a:rPr>
              <a:t> di </a:t>
            </a:r>
            <a:r>
              <a:rPr lang="en-US" sz="2000" dirty="0" err="1">
                <a:cs typeface="Times New Roman" pitchFamily="18" charset="0"/>
              </a:rPr>
              <a:t>dalam</a:t>
            </a:r>
            <a:r>
              <a:rPr lang="en-US" sz="2000" dirty="0">
                <a:cs typeface="Times New Roman" pitchFamily="18" charset="0"/>
              </a:rPr>
              <a:t> dan di </a:t>
            </a:r>
            <a:r>
              <a:rPr lang="en-US" sz="2000" dirty="0" err="1">
                <a:cs typeface="Times New Roman" pitchFamily="18" charset="0"/>
              </a:rPr>
              <a:t>luar</a:t>
            </a:r>
            <a:r>
              <a:rPr lang="en-US" sz="2000" dirty="0">
                <a:cs typeface="Times New Roman" pitchFamily="18" charset="0"/>
              </a:rPr>
              <a:t> negara/wilayah. </a:t>
            </a:r>
            <a:r>
              <a:rPr lang="en-US" sz="2000" dirty="0" err="1">
                <a:cs typeface="Times New Roman" pitchFamily="18" charset="0"/>
              </a:rPr>
              <a:t>Struktur</a:t>
            </a:r>
            <a:r>
              <a:rPr lang="en-US" sz="2000" dirty="0">
                <a:cs typeface="Times New Roman" pitchFamily="18" charset="0"/>
              </a:rPr>
              <a:t> dan </a:t>
            </a:r>
            <a:r>
              <a:rPr lang="en-US" sz="2000" dirty="0" err="1">
                <a:cs typeface="Times New Roman" pitchFamily="18" charset="0"/>
              </a:rPr>
              <a:t>kondisi</a:t>
            </a:r>
            <a:r>
              <a:rPr lang="en-US" sz="2000" dirty="0">
                <a:cs typeface="Times New Roman" pitchFamily="18" charset="0"/>
              </a:rPr>
              <a:t> intern </a:t>
            </a:r>
            <a:r>
              <a:rPr lang="en-US" sz="2000" dirty="0" err="1">
                <a:cs typeface="Times New Roman" pitchFamily="18" charset="0"/>
              </a:rPr>
              <a:t>dilihat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sebagai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faktor</a:t>
            </a:r>
            <a:r>
              <a:rPr lang="en-US" sz="2000" dirty="0">
                <a:cs typeface="Times New Roman" pitchFamily="18" charset="0"/>
              </a:rPr>
              <a:t> endogen, </a:t>
            </a:r>
            <a:r>
              <a:rPr lang="en-US" sz="2000" dirty="0" err="1">
                <a:cs typeface="Times New Roman" pitchFamily="18" charset="0"/>
              </a:rPr>
              <a:t>walau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struktur</a:t>
            </a:r>
            <a:r>
              <a:rPr lang="en-US" sz="2000" dirty="0">
                <a:cs typeface="Times New Roman" pitchFamily="18" charset="0"/>
              </a:rPr>
              <a:t> intern </a:t>
            </a:r>
            <a:r>
              <a:rPr lang="en-US" sz="2000" dirty="0" err="1">
                <a:cs typeface="Times New Roman" pitchFamily="18" charset="0"/>
              </a:rPr>
              <a:t>ini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baik</a:t>
            </a:r>
            <a:r>
              <a:rPr lang="en-US" sz="2000" dirty="0">
                <a:cs typeface="Times New Roman" pitchFamily="18" charset="0"/>
              </a:rPr>
              <a:t> di masa </a:t>
            </a:r>
            <a:r>
              <a:rPr lang="en-US" sz="2000" dirty="0" err="1">
                <a:cs typeface="Times New Roman" pitchFamily="18" charset="0"/>
              </a:rPr>
              <a:t>lalu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maupun</a:t>
            </a:r>
            <a:r>
              <a:rPr lang="en-US" sz="2000" dirty="0">
                <a:cs typeface="Times New Roman" pitchFamily="18" charset="0"/>
              </a:rPr>
              <a:t> masa </a:t>
            </a:r>
            <a:r>
              <a:rPr lang="en-US" sz="2000" dirty="0" err="1">
                <a:cs typeface="Times New Roman" pitchFamily="18" charset="0"/>
              </a:rPr>
              <a:t>sekarang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dipengaruhi</a:t>
            </a:r>
            <a:r>
              <a:rPr lang="en-US" sz="2000" dirty="0">
                <a:cs typeface="Times New Roman" pitchFamily="18" charset="0"/>
              </a:rPr>
              <a:t> oleh </a:t>
            </a:r>
            <a:r>
              <a:rPr lang="en-US" sz="2000" dirty="0" err="1">
                <a:cs typeface="Times New Roman" pitchFamily="18" charset="0"/>
              </a:rPr>
              <a:t>faktor-faktor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eksternal</a:t>
            </a:r>
            <a:r>
              <a:rPr lang="en-US" sz="2000" dirty="0">
                <a:cs typeface="Times New Roman" pitchFamily="18" charset="0"/>
              </a:rPr>
              <a:t>.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469768" y="355847"/>
            <a:ext cx="10333977" cy="10543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+mn-lt"/>
              </a:rPr>
              <a:t>Munculnya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Aliran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Ekonomi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Politik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Radikal</a:t>
            </a:r>
            <a:r>
              <a:rPr lang="en-US" sz="3200" b="1" dirty="0">
                <a:latin typeface="+mn-lt"/>
              </a:rPr>
              <a:t> 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3847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 txBox="1">
            <a:spLocks/>
          </p:cNvSpPr>
          <p:nvPr/>
        </p:nvSpPr>
        <p:spPr>
          <a:xfrm>
            <a:off x="469768" y="355847"/>
            <a:ext cx="10333977" cy="10543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+mn-lt"/>
              </a:rPr>
              <a:t>Ekonomi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Politik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Pendekatan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Strukturalisme</a:t>
            </a:r>
            <a:endParaRPr lang="en-US" sz="3200" dirty="0">
              <a:latin typeface="+mn-lt"/>
            </a:endParaRPr>
          </a:p>
        </p:txBody>
      </p:sp>
      <p:sp>
        <p:nvSpPr>
          <p:cNvPr id="17" name="Content Placeholder 1"/>
          <p:cNvSpPr txBox="1">
            <a:spLocks/>
          </p:cNvSpPr>
          <p:nvPr/>
        </p:nvSpPr>
        <p:spPr>
          <a:xfrm>
            <a:off x="187908" y="932978"/>
            <a:ext cx="10898610" cy="59250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000" dirty="0" err="1"/>
              <a:t>Menurut</a:t>
            </a:r>
            <a:r>
              <a:rPr lang="en-US" sz="2000" dirty="0"/>
              <a:t> Thee Kian Wie (1987), </a:t>
            </a:r>
            <a:r>
              <a:rPr lang="en-US" sz="2000" dirty="0" err="1"/>
              <a:t>aliran</a:t>
            </a:r>
            <a:r>
              <a:rPr lang="en-US" sz="2000" dirty="0"/>
              <a:t> </a:t>
            </a:r>
            <a:r>
              <a:rPr lang="en-US" sz="2000" dirty="0" err="1"/>
              <a:t>strukturalis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tafsiran</a:t>
            </a:r>
            <a:r>
              <a:rPr lang="en-US" sz="2000" dirty="0"/>
              <a:t> </a:t>
            </a:r>
            <a:r>
              <a:rPr lang="en-US" sz="2000" dirty="0" err="1"/>
              <a:t>histori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masalah-masalah</a:t>
            </a:r>
            <a:r>
              <a:rPr lang="en-US" sz="2000" dirty="0"/>
              <a:t> dan </a:t>
            </a:r>
            <a:r>
              <a:rPr lang="en-US" sz="2000" dirty="0" err="1"/>
              <a:t>rintangan-rintangan</a:t>
            </a:r>
            <a:r>
              <a:rPr lang="en-US" sz="2000" dirty="0"/>
              <a:t> yang </a:t>
            </a:r>
            <a:r>
              <a:rPr lang="en-US" sz="2000" dirty="0" err="1"/>
              <a:t>dihadapi</a:t>
            </a:r>
            <a:r>
              <a:rPr lang="en-US" sz="2000" dirty="0"/>
              <a:t> oleh negara-negara Amerika Latin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. </a:t>
            </a:r>
          </a:p>
          <a:p>
            <a:pPr marL="502920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i="1" dirty="0" err="1"/>
              <a:t>Pertama</a:t>
            </a:r>
            <a:r>
              <a:rPr lang="en-US" sz="2000" dirty="0"/>
              <a:t>, </a:t>
            </a:r>
            <a:r>
              <a:rPr lang="en-US" sz="2000" dirty="0" err="1"/>
              <a:t>struktur</a:t>
            </a:r>
            <a:r>
              <a:rPr lang="en-US" sz="2000" dirty="0"/>
              <a:t> </a:t>
            </a:r>
            <a:r>
              <a:rPr lang="en-US" sz="2000" dirty="0" err="1"/>
              <a:t>perdagangan</a:t>
            </a:r>
            <a:r>
              <a:rPr lang="en-US" sz="2000" dirty="0"/>
              <a:t> </a:t>
            </a:r>
            <a:r>
              <a:rPr lang="en-US" sz="2000" dirty="0" err="1"/>
              <a:t>luar</a:t>
            </a:r>
            <a:r>
              <a:rPr lang="en-US" sz="2000" dirty="0"/>
              <a:t> </a:t>
            </a:r>
            <a:r>
              <a:rPr lang="en-US" sz="2000" dirty="0" err="1"/>
              <a:t>negeri</a:t>
            </a:r>
            <a:r>
              <a:rPr lang="en-US" sz="2000" dirty="0"/>
              <a:t> </a:t>
            </a:r>
            <a:r>
              <a:rPr lang="en-US" sz="2000" dirty="0" err="1"/>
              <a:t>negara-negara</a:t>
            </a:r>
            <a:r>
              <a:rPr lang="en-US" sz="2000" dirty="0"/>
              <a:t> </a:t>
            </a:r>
            <a:r>
              <a:rPr lang="en-US" sz="2000" dirty="0" err="1"/>
              <a:t>Amerika</a:t>
            </a:r>
            <a:r>
              <a:rPr lang="en-US" sz="2000" dirty="0"/>
              <a:t> Latin, yang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berperan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pengekspor</a:t>
            </a:r>
            <a:r>
              <a:rPr lang="en-US" sz="2000" dirty="0"/>
              <a:t> </a:t>
            </a:r>
            <a:r>
              <a:rPr lang="en-US" sz="2000" dirty="0" err="1"/>
              <a:t>komoditas-komoditas</a:t>
            </a:r>
            <a:r>
              <a:rPr lang="en-US" sz="2000" dirty="0"/>
              <a:t> primer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</a:t>
            </a:r>
            <a:r>
              <a:rPr lang="en-US" sz="2000" dirty="0" err="1"/>
              <a:t>bahan</a:t>
            </a:r>
            <a:r>
              <a:rPr lang="en-US" sz="2000" dirty="0"/>
              <a:t> </a:t>
            </a:r>
            <a:r>
              <a:rPr lang="en-US" sz="2000" dirty="0" err="1"/>
              <a:t>mentah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negara-negara</a:t>
            </a:r>
            <a:r>
              <a:rPr lang="en-US" sz="2000" dirty="0"/>
              <a:t> industry </a:t>
            </a:r>
            <a:r>
              <a:rPr lang="en-US" sz="2000" dirty="0" err="1"/>
              <a:t>maju</a:t>
            </a:r>
            <a:r>
              <a:rPr lang="en-US" sz="2000" dirty="0"/>
              <a:t>, </a:t>
            </a:r>
            <a:r>
              <a:rPr lang="en-US" sz="2000" dirty="0" err="1"/>
              <a:t>sedang</a:t>
            </a:r>
            <a:r>
              <a:rPr lang="en-US" sz="2000" dirty="0"/>
              <a:t> </a:t>
            </a:r>
            <a:r>
              <a:rPr lang="en-US" sz="2000" dirty="0" err="1"/>
              <a:t>negara-negara</a:t>
            </a:r>
            <a:r>
              <a:rPr lang="en-US" sz="2000" dirty="0"/>
              <a:t> </a:t>
            </a:r>
            <a:r>
              <a:rPr lang="en-US" sz="2000" dirty="0" err="1"/>
              <a:t>pengekspor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err="1"/>
              <a:t>berada</a:t>
            </a:r>
            <a:r>
              <a:rPr lang="en-US" sz="2000" dirty="0"/>
              <a:t> di </a:t>
            </a:r>
            <a:r>
              <a:rPr lang="en-US" sz="2000" dirty="0" err="1"/>
              <a:t>tempat</a:t>
            </a:r>
            <a:r>
              <a:rPr lang="en-US" sz="2000" dirty="0"/>
              <a:t>. </a:t>
            </a:r>
          </a:p>
          <a:p>
            <a:pPr marL="502920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i="1" dirty="0" err="1"/>
              <a:t>Kedua</a:t>
            </a:r>
            <a:r>
              <a:rPr lang="en-US" sz="2000" i="1" dirty="0"/>
              <a:t>, </a:t>
            </a:r>
            <a:r>
              <a:rPr lang="en-US" sz="2000" dirty="0" err="1"/>
              <a:t>stagnasi</a:t>
            </a:r>
            <a:r>
              <a:rPr lang="en-US" sz="2000" dirty="0"/>
              <a:t> yang </a:t>
            </a:r>
            <a:r>
              <a:rPr lang="en-US" sz="2000" dirty="0" err="1"/>
              <a:t>sejak</a:t>
            </a:r>
            <a:r>
              <a:rPr lang="en-US" sz="2000" dirty="0"/>
              <a:t> lama </a:t>
            </a:r>
            <a:r>
              <a:rPr lang="en-US" sz="2000" dirty="0" err="1"/>
              <a:t>dialami</a:t>
            </a:r>
            <a:r>
              <a:rPr lang="en-US" sz="2000" dirty="0"/>
              <a:t> oleh </a:t>
            </a:r>
            <a:r>
              <a:rPr lang="en-US" sz="2000" dirty="0" err="1"/>
              <a:t>sektor</a:t>
            </a:r>
            <a:r>
              <a:rPr lang="en-US" sz="2000" dirty="0"/>
              <a:t> </a:t>
            </a:r>
            <a:r>
              <a:rPr lang="en-US" sz="2000" dirty="0" err="1"/>
              <a:t>pertanian</a:t>
            </a:r>
            <a:r>
              <a:rPr lang="en-US" sz="2000" dirty="0"/>
              <a:t>, yang </a:t>
            </a:r>
            <a:r>
              <a:rPr lang="en-US" sz="2000" dirty="0" err="1"/>
              <a:t>disebabkan</a:t>
            </a:r>
            <a:r>
              <a:rPr lang="en-US" sz="2000" dirty="0"/>
              <a:t> oleh </a:t>
            </a:r>
            <a:r>
              <a:rPr lang="en-US" sz="2000" dirty="0" err="1"/>
              <a:t>struktur</a:t>
            </a:r>
            <a:r>
              <a:rPr lang="en-US" sz="2000" dirty="0"/>
              <a:t> </a:t>
            </a:r>
            <a:r>
              <a:rPr lang="en-US" sz="2000" dirty="0" err="1"/>
              <a:t>pemilikan</a:t>
            </a:r>
            <a:r>
              <a:rPr lang="en-US" sz="2000" dirty="0"/>
              <a:t> dan </a:t>
            </a:r>
            <a:r>
              <a:rPr lang="en-US" sz="2000" dirty="0" err="1"/>
              <a:t>penguasaan</a:t>
            </a:r>
            <a:r>
              <a:rPr lang="en-US" sz="2000" dirty="0"/>
              <a:t> </a:t>
            </a:r>
            <a:r>
              <a:rPr lang="en-US" sz="2000" dirty="0" err="1"/>
              <a:t>tanah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perilaku</a:t>
            </a:r>
            <a:r>
              <a:rPr lang="en-US" sz="2000" dirty="0"/>
              <a:t>  </a:t>
            </a:r>
            <a:r>
              <a:rPr lang="en-US" sz="2000" dirty="0" err="1"/>
              <a:t>nonekonomis</a:t>
            </a:r>
            <a:r>
              <a:rPr lang="en-US" sz="2000" dirty="0"/>
              <a:t> dan </a:t>
            </a:r>
            <a:r>
              <a:rPr lang="en-US" sz="2000" dirty="0" err="1"/>
              <a:t>oligarki</a:t>
            </a:r>
            <a:r>
              <a:rPr lang="en-US" sz="2000" dirty="0"/>
              <a:t> tuan </a:t>
            </a:r>
            <a:r>
              <a:rPr lang="en-US" sz="2000" dirty="0" err="1"/>
              <a:t>tanah</a:t>
            </a:r>
            <a:r>
              <a:rPr lang="en-US" sz="2000" dirty="0"/>
              <a:t>, yang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lahan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gengsi</a:t>
            </a:r>
            <a:r>
              <a:rPr lang="en-US" sz="2000" dirty="0"/>
              <a:t> </a:t>
            </a:r>
            <a:r>
              <a:rPr lang="en-US" sz="2000" dirty="0" err="1"/>
              <a:t>sosial</a:t>
            </a:r>
            <a:r>
              <a:rPr lang="en-US" sz="2000" dirty="0"/>
              <a:t> dan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melindungi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bahaya</a:t>
            </a:r>
            <a:r>
              <a:rPr lang="en-US" sz="2000" dirty="0"/>
              <a:t> </a:t>
            </a:r>
            <a:r>
              <a:rPr lang="en-US" sz="2000" dirty="0" err="1"/>
              <a:t>inflasi</a:t>
            </a:r>
            <a:r>
              <a:rPr lang="en-US" sz="2000" dirty="0"/>
              <a:t> dan </a:t>
            </a:r>
            <a:r>
              <a:rPr lang="en-US" sz="2000" dirty="0" err="1"/>
              <a:t>mengusahakan</a:t>
            </a:r>
            <a:r>
              <a:rPr lang="en-US" sz="2000" dirty="0"/>
              <a:t> </a:t>
            </a:r>
            <a:r>
              <a:rPr lang="en-US" sz="2000" dirty="0" err="1"/>
              <a:t>lahan-lahan</a:t>
            </a:r>
            <a:r>
              <a:rPr lang="en-US" sz="2000" dirty="0"/>
              <a:t> </a:t>
            </a:r>
            <a:r>
              <a:rPr lang="en-US" sz="2000" dirty="0" err="1"/>
              <a:t>pertanian</a:t>
            </a:r>
            <a:r>
              <a:rPr lang="en-US" sz="2000" dirty="0"/>
              <a:t> yang </a:t>
            </a:r>
            <a:r>
              <a:rPr lang="en-US" sz="2000" dirty="0" err="1"/>
              <a:t>amat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 (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i="1" dirty="0" err="1"/>
              <a:t>latifundo</a:t>
            </a:r>
            <a:r>
              <a:rPr lang="en-US" sz="2000" dirty="0"/>
              <a:t>)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teknologi</a:t>
            </a:r>
            <a:r>
              <a:rPr lang="en-US" sz="2000" dirty="0"/>
              <a:t> yang </a:t>
            </a:r>
            <a:r>
              <a:rPr lang="en-US" sz="2000" dirty="0" err="1"/>
              <a:t>berisfat</a:t>
            </a:r>
            <a:r>
              <a:rPr lang="en-US" sz="2000" dirty="0"/>
              <a:t> </a:t>
            </a:r>
            <a:r>
              <a:rPr lang="en-US" sz="2000" dirty="0" err="1"/>
              <a:t>regresif</a:t>
            </a:r>
            <a:r>
              <a:rPr lang="en-US" sz="2000" dirty="0"/>
              <a:t>. </a:t>
            </a:r>
          </a:p>
          <a:p>
            <a:pPr marL="502920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i="1" dirty="0" err="1"/>
              <a:t>Ketiga</a:t>
            </a:r>
            <a:r>
              <a:rPr lang="en-US" sz="2000" dirty="0"/>
              <a:t>, </a:t>
            </a:r>
            <a:r>
              <a:rPr lang="en-US" sz="2000" dirty="0" err="1"/>
              <a:t>distribusi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yang </a:t>
            </a:r>
            <a:r>
              <a:rPr lang="en-US" sz="2000" dirty="0" err="1"/>
              <a:t>amat</a:t>
            </a:r>
            <a:r>
              <a:rPr lang="en-US" sz="2000" dirty="0"/>
              <a:t> </a:t>
            </a:r>
            <a:r>
              <a:rPr lang="en-US" sz="2000" dirty="0" err="1"/>
              <a:t>timpang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konsentrasi</a:t>
            </a:r>
            <a:r>
              <a:rPr lang="en-US" sz="2000" dirty="0"/>
              <a:t> </a:t>
            </a:r>
            <a:r>
              <a:rPr lang="en-US" sz="2000" dirty="0" err="1"/>
              <a:t>kekayaan</a:t>
            </a:r>
            <a:r>
              <a:rPr lang="en-US" sz="2000" dirty="0"/>
              <a:t> dan </a:t>
            </a:r>
            <a:r>
              <a:rPr lang="en-US" sz="2000" dirty="0" err="1"/>
              <a:t>kekuasaan</a:t>
            </a:r>
            <a:r>
              <a:rPr lang="en-US" sz="2000" dirty="0"/>
              <a:t> </a:t>
            </a:r>
            <a:r>
              <a:rPr lang="en-US" sz="2000" dirty="0" err="1"/>
              <a:t>politik</a:t>
            </a:r>
            <a:r>
              <a:rPr lang="en-US" sz="2000" dirty="0"/>
              <a:t> pada </a:t>
            </a:r>
            <a:r>
              <a:rPr lang="en-US" sz="2000" dirty="0" err="1"/>
              <a:t>segolongan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 yang </a:t>
            </a:r>
            <a:r>
              <a:rPr lang="en-US" sz="2000" dirty="0" err="1"/>
              <a:t>menghambat</a:t>
            </a:r>
            <a:r>
              <a:rPr lang="en-US" sz="2000" dirty="0"/>
              <a:t> </a:t>
            </a:r>
            <a:r>
              <a:rPr lang="en-US" sz="2000" dirty="0" err="1"/>
              <a:t>mobilitas</a:t>
            </a:r>
            <a:r>
              <a:rPr lang="en-US" sz="2000" dirty="0"/>
              <a:t> </a:t>
            </a:r>
            <a:r>
              <a:rPr lang="en-US" sz="2000" dirty="0" err="1"/>
              <a:t>sosial</a:t>
            </a:r>
            <a:r>
              <a:rPr lang="en-US" sz="2000" dirty="0"/>
              <a:t>, </a:t>
            </a:r>
            <a:r>
              <a:rPr lang="en-US" sz="2000" dirty="0" err="1"/>
              <a:t>memperlemah</a:t>
            </a:r>
            <a:r>
              <a:rPr lang="en-US" sz="2000" dirty="0"/>
              <a:t> (dan </a:t>
            </a:r>
            <a:r>
              <a:rPr lang="en-US" sz="2000" dirty="0" err="1"/>
              <a:t>bahkan</a:t>
            </a:r>
            <a:r>
              <a:rPr lang="en-US" sz="2000" dirty="0"/>
              <a:t> </a:t>
            </a:r>
            <a:r>
              <a:rPr lang="en-US" sz="2000" dirty="0" err="1"/>
              <a:t>menghancurkan</a:t>
            </a:r>
            <a:r>
              <a:rPr lang="en-US" sz="2000" dirty="0"/>
              <a:t>) </a:t>
            </a:r>
            <a:r>
              <a:rPr lang="en-US" sz="2000" dirty="0" err="1"/>
              <a:t>intensif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 yang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produktif</a:t>
            </a:r>
            <a:r>
              <a:rPr lang="en-US" sz="2000" dirty="0"/>
              <a:t>, dan </a:t>
            </a:r>
            <a:r>
              <a:rPr lang="en-US" sz="2000" dirty="0" err="1"/>
              <a:t>mengakibatkan</a:t>
            </a:r>
            <a:r>
              <a:rPr lang="en-US" sz="2000" dirty="0"/>
              <a:t> </a:t>
            </a:r>
            <a:r>
              <a:rPr lang="en-US" sz="2000" dirty="0" err="1"/>
              <a:t>pola</a:t>
            </a:r>
            <a:r>
              <a:rPr lang="en-US" sz="2000" dirty="0"/>
              <a:t> </a:t>
            </a:r>
            <a:r>
              <a:rPr lang="en-US" sz="2000" dirty="0" err="1"/>
              <a:t>konsumsi</a:t>
            </a:r>
            <a:r>
              <a:rPr lang="en-US" sz="2000" dirty="0"/>
              <a:t> </a:t>
            </a:r>
            <a:r>
              <a:rPr lang="en-US" sz="2000" dirty="0" err="1"/>
              <a:t>berlebihan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mendorong</a:t>
            </a:r>
            <a:r>
              <a:rPr lang="en-US" sz="2000" dirty="0"/>
              <a:t> </a:t>
            </a:r>
            <a:r>
              <a:rPr lang="en-US" sz="2000" dirty="0" err="1"/>
              <a:t>pembentukan</a:t>
            </a:r>
            <a:r>
              <a:rPr lang="en-US" sz="2000" dirty="0"/>
              <a:t> </a:t>
            </a:r>
            <a:r>
              <a:rPr lang="en-US" sz="2000" dirty="0" err="1"/>
              <a:t>pembentukan</a:t>
            </a:r>
            <a:r>
              <a:rPr lang="en-US" sz="2000" dirty="0"/>
              <a:t> modal </a:t>
            </a:r>
            <a:r>
              <a:rPr lang="en-US" sz="2000" dirty="0" err="1"/>
              <a:t>neto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2597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ontent Placeholder 1"/>
          <p:cNvSpPr txBox="1">
            <a:spLocks/>
          </p:cNvSpPr>
          <p:nvPr/>
        </p:nvSpPr>
        <p:spPr>
          <a:xfrm>
            <a:off x="187907" y="304800"/>
            <a:ext cx="10898611" cy="6324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 algn="just"/>
            <a:r>
              <a:rPr lang="en-US" sz="2400" dirty="0" err="1"/>
              <a:t>Strukturalis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paham</a:t>
            </a:r>
            <a:r>
              <a:rPr lang="en-US" sz="2400" dirty="0"/>
              <a:t> yang </a:t>
            </a:r>
            <a:r>
              <a:rPr lang="en-US" sz="2400" dirty="0" err="1"/>
              <a:t>menolak</a:t>
            </a:r>
            <a:r>
              <a:rPr lang="en-US" sz="2400" dirty="0"/>
              <a:t> </a:t>
            </a:r>
            <a:r>
              <a:rPr lang="en-US" sz="2400" dirty="0" err="1"/>
              <a:t>ketimpangan-ketimpangan</a:t>
            </a:r>
            <a:r>
              <a:rPr lang="en-US" sz="2400" dirty="0"/>
              <a:t> </a:t>
            </a:r>
            <a:r>
              <a:rPr lang="en-US" sz="2400" dirty="0" err="1"/>
              <a:t>struktural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ketidakadilan</a:t>
            </a:r>
            <a:r>
              <a:rPr lang="en-US" sz="2400" dirty="0"/>
              <a:t> </a:t>
            </a:r>
            <a:r>
              <a:rPr lang="en-US" sz="2400" dirty="0" err="1"/>
              <a:t>sosial-ekonomi</a:t>
            </a:r>
            <a:r>
              <a:rPr lang="en-US" sz="2400" dirty="0"/>
              <a:t>, </a:t>
            </a:r>
            <a:r>
              <a:rPr lang="en-US" sz="2400" dirty="0" err="1"/>
              <a:t>sebagaimana</a:t>
            </a:r>
            <a:r>
              <a:rPr lang="en-US" sz="2400" dirty="0"/>
              <a:t> </a:t>
            </a:r>
            <a:r>
              <a:rPr lang="en-US" sz="2400" dirty="0" err="1"/>
              <a:t>dianut</a:t>
            </a:r>
            <a:r>
              <a:rPr lang="en-US" sz="2400" dirty="0"/>
              <a:t> oleh </a:t>
            </a:r>
            <a:r>
              <a:rPr lang="en-US" sz="2400" dirty="0" err="1"/>
              <a:t>Neoklasik</a:t>
            </a:r>
            <a:r>
              <a:rPr lang="en-US" sz="2400" dirty="0"/>
              <a:t> yang </a:t>
            </a:r>
            <a:r>
              <a:rPr lang="en-US" sz="2400" dirty="0" err="1"/>
              <a:t>dilandaskan</a:t>
            </a:r>
            <a:r>
              <a:rPr lang="en-US" sz="2400" dirty="0"/>
              <a:t> pada </a:t>
            </a: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kepentingan</a:t>
            </a:r>
            <a:r>
              <a:rPr lang="en-US" sz="2400" dirty="0"/>
              <a:t> </a:t>
            </a:r>
            <a:r>
              <a:rPr lang="en-US" sz="2400" dirty="0" err="1"/>
              <a:t>pribadi</a:t>
            </a:r>
            <a:r>
              <a:rPr lang="en-US" sz="2400" dirty="0"/>
              <a:t>, </a:t>
            </a:r>
            <a:r>
              <a:rPr lang="en-US" sz="2400" dirty="0" err="1"/>
              <a:t>mekanisme</a:t>
            </a:r>
            <a:r>
              <a:rPr lang="en-US" sz="2400" dirty="0"/>
              <a:t> pasar </a:t>
            </a:r>
            <a:r>
              <a:rPr lang="en-US" sz="2400" dirty="0" err="1"/>
              <a:t>bebas</a:t>
            </a:r>
            <a:r>
              <a:rPr lang="en-US" sz="2400" dirty="0"/>
              <a:t>, </a:t>
            </a:r>
            <a:r>
              <a:rPr lang="en-US" sz="2400" dirty="0" err="1"/>
              <a:t>persaingan</a:t>
            </a:r>
            <a:r>
              <a:rPr lang="en-US" sz="2400" dirty="0"/>
              <a:t> </a:t>
            </a:r>
            <a:r>
              <a:rPr lang="en-US" sz="2400" dirty="0" err="1"/>
              <a:t>ketat</a:t>
            </a:r>
            <a:r>
              <a:rPr lang="en-US" sz="2400" dirty="0"/>
              <a:t>, dan  </a:t>
            </a:r>
            <a:r>
              <a:rPr lang="en-US" sz="2400" dirty="0" err="1"/>
              <a:t>pengutamaan</a:t>
            </a:r>
            <a:r>
              <a:rPr lang="en-US" sz="2400" dirty="0"/>
              <a:t> </a:t>
            </a:r>
            <a:r>
              <a:rPr lang="en-US" sz="2400" dirty="0" err="1"/>
              <a:t>pertumbuhan</a:t>
            </a:r>
            <a:r>
              <a:rPr lang="en-US" sz="2400" dirty="0"/>
              <a:t> disbanding </a:t>
            </a:r>
            <a:r>
              <a:rPr lang="en-US" sz="2400" dirty="0" err="1"/>
              <a:t>pemerataan</a:t>
            </a:r>
            <a:r>
              <a:rPr lang="en-US" sz="2400" dirty="0"/>
              <a:t> (</a:t>
            </a:r>
            <a:r>
              <a:rPr lang="en-US" sz="2400" dirty="0" err="1"/>
              <a:t>Swasono</a:t>
            </a:r>
            <a:r>
              <a:rPr lang="en-US" sz="2400" dirty="0"/>
              <a:t>, 2003), .</a:t>
            </a:r>
          </a:p>
          <a:p>
            <a:pPr algn="just"/>
            <a:r>
              <a:rPr lang="en-US" sz="2400" dirty="0" err="1"/>
              <a:t>Kaum</a:t>
            </a:r>
            <a:r>
              <a:rPr lang="en-US" sz="2400" dirty="0"/>
              <a:t> </a:t>
            </a:r>
            <a:r>
              <a:rPr lang="en-US" sz="2400" dirty="0" err="1"/>
              <a:t>strukturalis</a:t>
            </a:r>
            <a:r>
              <a:rPr lang="en-US" sz="2400" dirty="0"/>
              <a:t> pada </a:t>
            </a:r>
            <a:r>
              <a:rPr lang="en-US" sz="2400" dirty="0" err="1"/>
              <a:t>umumnya</a:t>
            </a:r>
            <a:r>
              <a:rPr lang="en-US" sz="2400" dirty="0"/>
              <a:t> </a:t>
            </a:r>
            <a:r>
              <a:rPr lang="en-US" sz="2400" dirty="0" err="1"/>
              <a:t>menolak</a:t>
            </a:r>
            <a:r>
              <a:rPr lang="en-US" sz="2400" dirty="0"/>
              <a:t> </a:t>
            </a:r>
            <a:r>
              <a:rPr lang="en-US" sz="2400" dirty="0" err="1"/>
              <a:t>mekanisme</a:t>
            </a:r>
            <a:r>
              <a:rPr lang="en-US" sz="2400" dirty="0"/>
              <a:t> pasar </a:t>
            </a:r>
            <a:r>
              <a:rPr lang="en-US" sz="2400" dirty="0" err="1"/>
              <a:t>bebas</a:t>
            </a:r>
            <a:r>
              <a:rPr lang="en-US" sz="2400" dirty="0"/>
              <a:t>,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menilai</a:t>
            </a:r>
            <a:r>
              <a:rPr lang="en-US" sz="2400" dirty="0"/>
              <a:t> </a:t>
            </a:r>
            <a:r>
              <a:rPr lang="en-US" sz="2400" dirty="0" err="1"/>
              <a:t>mekanisme</a:t>
            </a:r>
            <a:r>
              <a:rPr lang="en-US" sz="2400" dirty="0"/>
              <a:t> pasar </a:t>
            </a:r>
            <a:r>
              <a:rPr lang="en-US" sz="2400" dirty="0" err="1"/>
              <a:t>bebas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inheren</a:t>
            </a:r>
            <a:r>
              <a:rPr lang="en-US" sz="2400" dirty="0"/>
              <a:t> </a:t>
            </a:r>
            <a:r>
              <a:rPr lang="en-US" sz="2400" dirty="0" err="1"/>
              <a:t>cenderung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ketidakadilan</a:t>
            </a:r>
            <a:r>
              <a:rPr lang="en-US" sz="2400" dirty="0"/>
              <a:t> </a:t>
            </a:r>
            <a:r>
              <a:rPr lang="en-US" sz="2400" dirty="0" err="1"/>
              <a:t>sosial-ekonomi</a:t>
            </a:r>
            <a:r>
              <a:rPr lang="en-US" sz="2400" dirty="0"/>
              <a:t>. </a:t>
            </a:r>
          </a:p>
          <a:p>
            <a:pPr algn="just"/>
            <a:r>
              <a:rPr lang="en-US" sz="2400" dirty="0" err="1"/>
              <a:t>Singkatnya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pasar </a:t>
            </a:r>
            <a:r>
              <a:rPr lang="en-US" sz="2400" dirty="0" err="1"/>
              <a:t>bebas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penderitaan</a:t>
            </a:r>
            <a:r>
              <a:rPr lang="en-US" sz="2400" dirty="0"/>
              <a:t>, </a:t>
            </a:r>
            <a:r>
              <a:rPr lang="en-US" sz="2400" dirty="0" err="1"/>
              <a:t>kesedihan</a:t>
            </a:r>
            <a:r>
              <a:rPr lang="en-US" sz="2400" dirty="0"/>
              <a:t> dan </a:t>
            </a:r>
            <a:r>
              <a:rPr lang="en-US" sz="2400" dirty="0" err="1"/>
              <a:t>kekecewaan</a:t>
            </a:r>
            <a:r>
              <a:rPr lang="en-US" sz="2400" dirty="0"/>
              <a:t>. </a:t>
            </a:r>
            <a:r>
              <a:rPr lang="en-US" sz="2400" dirty="0" err="1"/>
              <a:t>Hampir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pendukung</a:t>
            </a:r>
            <a:r>
              <a:rPr lang="en-US" sz="2400" dirty="0"/>
              <a:t> </a:t>
            </a:r>
            <a:r>
              <a:rPr lang="en-US" sz="2400" dirty="0" err="1"/>
              <a:t>strukturalis</a:t>
            </a:r>
            <a:r>
              <a:rPr lang="en-US" sz="2400" dirty="0"/>
              <a:t> </a:t>
            </a:r>
            <a:r>
              <a:rPr lang="en-US" sz="2400" dirty="0" err="1"/>
              <a:t>sepakat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internasionalisasi</a:t>
            </a:r>
            <a:r>
              <a:rPr lang="en-US" sz="2400" dirty="0"/>
              <a:t> </a:t>
            </a:r>
            <a:r>
              <a:rPr lang="en-US" sz="2400" dirty="0" err="1"/>
              <a:t>kapital</a:t>
            </a:r>
            <a:r>
              <a:rPr lang="en-US" sz="2400" dirty="0"/>
              <a:t>, </a:t>
            </a:r>
            <a:r>
              <a:rPr lang="en-US" sz="2400" dirty="0" err="1"/>
              <a:t>produksi</a:t>
            </a:r>
            <a:r>
              <a:rPr lang="en-US" sz="2400" dirty="0"/>
              <a:t> dan </a:t>
            </a:r>
            <a:r>
              <a:rPr lang="en-US" sz="2400" dirty="0" err="1"/>
              <a:t>perdagangan</a:t>
            </a:r>
            <a:r>
              <a:rPr lang="en-US" sz="2400" dirty="0"/>
              <a:t> </a:t>
            </a:r>
            <a:r>
              <a:rPr lang="en-US" sz="2400" dirty="0" err="1"/>
              <a:t>bebas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memberdayakan</a:t>
            </a:r>
            <a:r>
              <a:rPr lang="en-US" sz="2400" dirty="0"/>
              <a:t> (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segi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dan </a:t>
            </a:r>
            <a:r>
              <a:rPr lang="en-US" sz="2400" dirty="0" err="1"/>
              <a:t>politik</a:t>
            </a:r>
            <a:r>
              <a:rPr lang="en-US" sz="2400" dirty="0"/>
              <a:t>) </a:t>
            </a:r>
            <a:r>
              <a:rPr lang="en-US" sz="2400" dirty="0" err="1"/>
              <a:t>kelompok</a:t>
            </a:r>
            <a:r>
              <a:rPr lang="en-US" sz="2400" dirty="0"/>
              <a:t> kaya dan </a:t>
            </a:r>
            <a:r>
              <a:rPr lang="en-US" sz="2400" dirty="0" err="1"/>
              <a:t>berdaya</a:t>
            </a:r>
            <a:r>
              <a:rPr lang="en-US" sz="2400" dirty="0"/>
              <a:t> </a:t>
            </a:r>
            <a:r>
              <a:rPr lang="en-US" sz="2400" dirty="0" err="1"/>
              <a:t>beli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menyengsarakan</a:t>
            </a:r>
            <a:r>
              <a:rPr lang="en-US" sz="2400" dirty="0"/>
              <a:t> </a:t>
            </a:r>
            <a:r>
              <a:rPr lang="en-US" sz="2400" dirty="0" err="1"/>
              <a:t>golongan</a:t>
            </a:r>
            <a:r>
              <a:rPr lang="en-US" sz="2400" dirty="0"/>
              <a:t> miskin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bawah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kelemahan</a:t>
            </a:r>
            <a:r>
              <a:rPr lang="en-US" sz="2400" dirty="0"/>
              <a:t> </a:t>
            </a:r>
            <a:r>
              <a:rPr lang="en-US" sz="2400" dirty="0" err="1"/>
              <a:t>Neoklasik</a:t>
            </a:r>
            <a:r>
              <a:rPr lang="en-US" sz="2400" dirty="0"/>
              <a:t> </a:t>
            </a:r>
            <a:r>
              <a:rPr lang="en-US" sz="2400" dirty="0" err="1"/>
              <a:t>adalaha</a:t>
            </a:r>
            <a:r>
              <a:rPr lang="en-US" sz="2400" dirty="0"/>
              <a:t> </a:t>
            </a:r>
            <a:r>
              <a:rPr lang="en-US" sz="2400" dirty="0" err="1"/>
              <a:t>kegagalan</a:t>
            </a:r>
            <a:r>
              <a:rPr lang="en-US" sz="2400" dirty="0"/>
              <a:t> pasar dan </a:t>
            </a:r>
            <a:r>
              <a:rPr lang="en-US" sz="2400" dirty="0" err="1"/>
              <a:t>ketidaksempurnaan</a:t>
            </a:r>
            <a:r>
              <a:rPr lang="en-US" sz="2400" dirty="0"/>
              <a:t> pasar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menyelesaikan</a:t>
            </a:r>
            <a:r>
              <a:rPr lang="en-US" sz="2400" dirty="0"/>
              <a:t> </a:t>
            </a:r>
            <a:r>
              <a:rPr lang="en-US" sz="2400" i="1" dirty="0"/>
              <a:t>micro-macro rift</a:t>
            </a:r>
            <a:r>
              <a:rPr lang="en-US" sz="2400" dirty="0"/>
              <a:t>, di mana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mikro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makro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saling</a:t>
            </a:r>
            <a:r>
              <a:rPr lang="en-US" sz="2400" dirty="0"/>
              <a:t> </a:t>
            </a:r>
            <a:r>
              <a:rPr lang="en-US" sz="2400" dirty="0" err="1"/>
              <a:t>terhubung</a:t>
            </a:r>
            <a:r>
              <a:rPr lang="en-US" sz="2400" dirty="0"/>
              <a:t>, </a:t>
            </a:r>
            <a:r>
              <a:rPr lang="en-US" sz="2400" dirty="0" err="1"/>
              <a:t>ditunjukkan</a:t>
            </a:r>
            <a:r>
              <a:rPr lang="en-US" sz="2400" dirty="0"/>
              <a:t> oleh </a:t>
            </a:r>
            <a:r>
              <a:rPr lang="en-US" sz="2400" dirty="0" err="1"/>
              <a:t>ketidakcocokan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mentransformasikan</a:t>
            </a:r>
            <a:r>
              <a:rPr lang="en-US" sz="2400" dirty="0"/>
              <a:t> </a:t>
            </a:r>
            <a:r>
              <a:rPr lang="en-US" sz="2400" dirty="0" err="1"/>
              <a:t>kepentingan</a:t>
            </a:r>
            <a:r>
              <a:rPr lang="en-US" sz="2400" dirty="0"/>
              <a:t> orang </a:t>
            </a:r>
            <a:r>
              <a:rPr lang="en-US" sz="2400" dirty="0" err="1"/>
              <a:t>perorangan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kepentingan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publik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0007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E2D5629-2254-452A-9D19-639D568E19ED}"/>
              </a:ext>
            </a:extLst>
          </p:cNvPr>
          <p:cNvSpPr/>
          <p:nvPr/>
        </p:nvSpPr>
        <p:spPr>
          <a:xfrm>
            <a:off x="4029291" y="3573037"/>
            <a:ext cx="4307585" cy="3284963"/>
          </a:xfrm>
          <a:prstGeom prst="triangl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9768" y="355847"/>
            <a:ext cx="10333977" cy="10543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+mn-lt"/>
              </a:rPr>
              <a:t>Ekonomi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Politik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Pendekatan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Dependensia</a:t>
            </a:r>
            <a:endParaRPr lang="en-US" sz="3200" dirty="0">
              <a:latin typeface="+mn-l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87451" y="883044"/>
            <a:ext cx="10898610" cy="5062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,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dependensia</a:t>
            </a:r>
            <a:r>
              <a:rPr lang="en-US" sz="2400" dirty="0"/>
              <a:t> </a:t>
            </a:r>
            <a:r>
              <a:rPr lang="en-US" sz="2400" dirty="0" err="1"/>
              <a:t>melawan</a:t>
            </a:r>
            <a:r>
              <a:rPr lang="en-US" sz="2400" dirty="0"/>
              <a:t> </a:t>
            </a:r>
            <a:r>
              <a:rPr lang="en-US" sz="2400" dirty="0" err="1"/>
              <a:t>posisi</a:t>
            </a:r>
            <a:r>
              <a:rPr lang="en-US" sz="2400" dirty="0"/>
              <a:t> </a:t>
            </a:r>
            <a:r>
              <a:rPr lang="en-US" sz="2400" dirty="0" err="1"/>
              <a:t>teori-teori</a:t>
            </a:r>
            <a:r>
              <a:rPr lang="en-US" sz="2400" dirty="0"/>
              <a:t> </a:t>
            </a:r>
            <a:r>
              <a:rPr lang="en-US" sz="2400" dirty="0" err="1"/>
              <a:t>Neoklasik</a:t>
            </a:r>
            <a:r>
              <a:rPr lang="en-US" sz="2400" dirty="0"/>
              <a:t>.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melihat</a:t>
            </a:r>
            <a:r>
              <a:rPr lang="en-US" sz="2400" dirty="0"/>
              <a:t> dunia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,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analisisnya</a:t>
            </a:r>
            <a:r>
              <a:rPr lang="en-US" sz="2400" dirty="0"/>
              <a:t> </a:t>
            </a:r>
            <a:r>
              <a:rPr lang="en-US" sz="2400" dirty="0" err="1"/>
              <a:t>pakar-pakar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</a:t>
            </a:r>
            <a:r>
              <a:rPr lang="en-US" sz="2400" dirty="0" err="1"/>
              <a:t>dependensia</a:t>
            </a:r>
            <a:r>
              <a:rPr lang="en-US" sz="2400" dirty="0"/>
              <a:t> </a:t>
            </a:r>
            <a:r>
              <a:rPr lang="en-US" sz="2400" dirty="0" err="1"/>
              <a:t>menganggap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perekonomian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negara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diurut</a:t>
            </a:r>
            <a:r>
              <a:rPr lang="en-US" sz="2400" dirty="0"/>
              <a:t>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yang paling </a:t>
            </a:r>
            <a:r>
              <a:rPr lang="en-US" sz="2400" dirty="0" err="1"/>
              <a:t>terbelakang</a:t>
            </a:r>
            <a:r>
              <a:rPr lang="en-US" sz="2400" dirty="0"/>
              <a:t> </a:t>
            </a:r>
            <a:r>
              <a:rPr lang="en-US" sz="2400" dirty="0" err="1"/>
              <a:t>hingga</a:t>
            </a:r>
            <a:r>
              <a:rPr lang="en-US" sz="2400" dirty="0"/>
              <a:t> yang paling </a:t>
            </a:r>
            <a:r>
              <a:rPr lang="en-US" sz="2400" dirty="0" err="1"/>
              <a:t>maju</a:t>
            </a:r>
            <a:r>
              <a:rPr lang="en-US" sz="2400" dirty="0"/>
              <a:t>, dan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proses yang </a:t>
            </a:r>
            <a:r>
              <a:rPr lang="en-US" sz="2400" dirty="0" err="1"/>
              <a:t>unliniar</a:t>
            </a:r>
            <a:r>
              <a:rPr lang="en-US" sz="2400" dirty="0"/>
              <a:t>.</a:t>
            </a:r>
          </a:p>
          <a:p>
            <a:pPr marL="539750" indent="-495300" algn="just">
              <a:lnSpc>
                <a:spcPct val="110000"/>
              </a:lnSpc>
              <a:buClr>
                <a:schemeClr val="tx1"/>
              </a:buClr>
              <a:buFont typeface="+mj-lt"/>
              <a:buAutoNum type="alphaLcParenR"/>
            </a:pPr>
            <a:r>
              <a:rPr lang="en-US" sz="2400" u="sng" dirty="0"/>
              <a:t>Paul Baran</a:t>
            </a:r>
            <a:r>
              <a:rPr lang="en-US" sz="2400" dirty="0"/>
              <a:t>: </a:t>
            </a:r>
            <a:r>
              <a:rPr lang="en-US" sz="2400" dirty="0" err="1"/>
              <a:t>kapitalisme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gagal</a:t>
            </a:r>
            <a:r>
              <a:rPr lang="en-US" sz="2400" dirty="0"/>
              <a:t> </a:t>
            </a:r>
            <a:r>
              <a:rPr lang="en-US" sz="2400" dirty="0" err="1"/>
              <a:t>memperbaiki</a:t>
            </a:r>
            <a:r>
              <a:rPr lang="en-US" sz="2400" dirty="0"/>
              <a:t> </a:t>
            </a:r>
            <a:r>
              <a:rPr lang="en-US" sz="2400" dirty="0" err="1"/>
              <a:t>kesejahteraan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miskin, </a:t>
            </a:r>
            <a:r>
              <a:rPr lang="en-US" sz="2400" dirty="0" err="1"/>
              <a:t>tetapi</a:t>
            </a:r>
            <a:r>
              <a:rPr lang="en-US" sz="2400" dirty="0"/>
              <a:t> </a:t>
            </a:r>
            <a:r>
              <a:rPr lang="en-US" sz="2400" dirty="0" err="1"/>
              <a:t>sebaliknya</a:t>
            </a:r>
            <a:r>
              <a:rPr lang="en-US" sz="2400" dirty="0"/>
              <a:t> </a:t>
            </a:r>
            <a:r>
              <a:rPr lang="en-US" sz="2400" dirty="0" err="1"/>
              <a:t>sengat</a:t>
            </a:r>
            <a:r>
              <a:rPr lang="en-US" sz="2400" dirty="0"/>
              <a:t> </a:t>
            </a:r>
            <a:r>
              <a:rPr lang="en-US" sz="2400" dirty="0" err="1"/>
              <a:t>berhasil</a:t>
            </a:r>
            <a:r>
              <a:rPr lang="en-US" sz="2400" dirty="0"/>
              <a:t> </a:t>
            </a:r>
            <a:r>
              <a:rPr lang="en-US" sz="2400" dirty="0" err="1"/>
              <a:t>mengintroduksi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ketimpangan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dan </a:t>
            </a:r>
            <a:r>
              <a:rPr lang="en-US" sz="2400" dirty="0" err="1"/>
              <a:t>sosial</a:t>
            </a:r>
            <a:r>
              <a:rPr lang="en-US" sz="2400" dirty="0"/>
              <a:t> yang </a:t>
            </a:r>
            <a:r>
              <a:rPr lang="en-US" sz="2400" dirty="0" err="1"/>
              <a:t>melekat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kapitlalis</a:t>
            </a:r>
            <a:r>
              <a:rPr lang="en-US" sz="2400" dirty="0"/>
              <a:t>.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kapitalisme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mengubah</a:t>
            </a:r>
            <a:r>
              <a:rPr lang="en-US" sz="2400" dirty="0"/>
              <a:t> </a:t>
            </a:r>
            <a:r>
              <a:rPr lang="en-US" sz="2400" dirty="0" err="1"/>
              <a:t>orientasi</a:t>
            </a:r>
            <a:r>
              <a:rPr lang="en-US" sz="2400" dirty="0"/>
              <a:t> </a:t>
            </a:r>
            <a:r>
              <a:rPr lang="en-US" sz="2400" dirty="0" err="1"/>
              <a:t>pertanian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pola</a:t>
            </a:r>
            <a:r>
              <a:rPr lang="en-US" sz="2400" dirty="0"/>
              <a:t> </a:t>
            </a:r>
            <a:r>
              <a:rPr lang="en-US" sz="2400" dirty="0" err="1"/>
              <a:t>pemenuhan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pola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komoditas</a:t>
            </a:r>
            <a:r>
              <a:rPr lang="en-US" sz="2400" dirty="0"/>
              <a:t> </a:t>
            </a:r>
            <a:r>
              <a:rPr lang="en-US" sz="2400" dirty="0" err="1"/>
              <a:t>ekspor</a:t>
            </a:r>
            <a:r>
              <a:rPr lang="en-US" sz="24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630036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8D7943B-1209-4B81-A959-B9856B371838}"/>
              </a:ext>
            </a:extLst>
          </p:cNvPr>
          <p:cNvSpPr/>
          <p:nvPr/>
        </p:nvSpPr>
        <p:spPr>
          <a:xfrm>
            <a:off x="7201144" y="0"/>
            <a:ext cx="4990856" cy="5106212"/>
          </a:xfrm>
          <a:custGeom>
            <a:avLst/>
            <a:gdLst>
              <a:gd name="connsiteX0" fmla="*/ 530781 w 4990856"/>
              <a:gd name="connsiteY0" fmla="*/ 0 h 5106212"/>
              <a:gd name="connsiteX1" fmla="*/ 1093053 w 4990856"/>
              <a:gd name="connsiteY1" fmla="*/ 0 h 5106212"/>
              <a:gd name="connsiteX2" fmla="*/ 944760 w 4990856"/>
              <a:gd name="connsiteY2" fmla="*/ 198309 h 5106212"/>
              <a:gd name="connsiteX3" fmla="*/ 457235 w 4990856"/>
              <a:gd name="connsiteY3" fmla="*/ 1794355 h 5106212"/>
              <a:gd name="connsiteX4" fmla="*/ 3311857 w 4990856"/>
              <a:gd name="connsiteY4" fmla="*/ 4648977 h 5106212"/>
              <a:gd name="connsiteX5" fmla="*/ 4907903 w 4990856"/>
              <a:gd name="connsiteY5" fmla="*/ 4161452 h 5106212"/>
              <a:gd name="connsiteX6" fmla="*/ 4990856 w 4990856"/>
              <a:gd name="connsiteY6" fmla="*/ 4099422 h 5106212"/>
              <a:gd name="connsiteX7" fmla="*/ 4990856 w 4990856"/>
              <a:gd name="connsiteY7" fmla="*/ 4645512 h 5106212"/>
              <a:gd name="connsiteX8" fmla="*/ 4890485 w 4990856"/>
              <a:gd name="connsiteY8" fmla="*/ 4706489 h 5106212"/>
              <a:gd name="connsiteX9" fmla="*/ 3311857 w 4990856"/>
              <a:gd name="connsiteY9" fmla="*/ 5106212 h 5106212"/>
              <a:gd name="connsiteX10" fmla="*/ 0 w 4990856"/>
              <a:gd name="connsiteY10" fmla="*/ 1794355 h 5106212"/>
              <a:gd name="connsiteX11" fmla="*/ 399724 w 4990856"/>
              <a:gd name="connsiteY11" fmla="*/ 215727 h 510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90856" h="5106212">
                <a:moveTo>
                  <a:pt x="530781" y="0"/>
                </a:moveTo>
                <a:lnTo>
                  <a:pt x="1093053" y="0"/>
                </a:lnTo>
                <a:lnTo>
                  <a:pt x="944760" y="198309"/>
                </a:lnTo>
                <a:cubicBezTo>
                  <a:pt x="636962" y="653910"/>
                  <a:pt x="457235" y="1203144"/>
                  <a:pt x="457235" y="1794355"/>
                </a:cubicBezTo>
                <a:cubicBezTo>
                  <a:pt x="457235" y="3370919"/>
                  <a:pt x="1735293" y="4648977"/>
                  <a:pt x="3311857" y="4648977"/>
                </a:cubicBezTo>
                <a:cubicBezTo>
                  <a:pt x="3903069" y="4648977"/>
                  <a:pt x="4452303" y="4469250"/>
                  <a:pt x="4907903" y="4161452"/>
                </a:cubicBezTo>
                <a:lnTo>
                  <a:pt x="4990856" y="4099422"/>
                </a:lnTo>
                <a:lnTo>
                  <a:pt x="4990856" y="4645512"/>
                </a:lnTo>
                <a:lnTo>
                  <a:pt x="4890485" y="4706489"/>
                </a:lnTo>
                <a:cubicBezTo>
                  <a:pt x="4421217" y="4961411"/>
                  <a:pt x="3883447" y="5106212"/>
                  <a:pt x="3311857" y="5106212"/>
                </a:cubicBezTo>
                <a:cubicBezTo>
                  <a:pt x="1482769" y="5106212"/>
                  <a:pt x="0" y="3623443"/>
                  <a:pt x="0" y="1794355"/>
                </a:cubicBezTo>
                <a:cubicBezTo>
                  <a:pt x="0" y="1222765"/>
                  <a:pt x="144802" y="684995"/>
                  <a:pt x="399724" y="215727"/>
                </a:cubicBez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187907" y="185049"/>
            <a:ext cx="10898611" cy="6705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lphaLcParenR" startAt="2"/>
            </a:pPr>
            <a:r>
              <a:rPr lang="en-US" sz="2000" u="sng" dirty="0"/>
              <a:t>Andre </a:t>
            </a:r>
            <a:r>
              <a:rPr lang="en-US" sz="2000" u="sng" dirty="0" err="1"/>
              <a:t>Gunder</a:t>
            </a:r>
            <a:r>
              <a:rPr lang="en-US" sz="2000" u="sng" dirty="0"/>
              <a:t> Frank</a:t>
            </a:r>
            <a:r>
              <a:rPr lang="en-US" sz="2000" dirty="0"/>
              <a:t>: “</a:t>
            </a:r>
            <a:r>
              <a:rPr lang="en-US" sz="2000" dirty="0" err="1"/>
              <a:t>bapak</a:t>
            </a:r>
            <a:r>
              <a:rPr lang="en-US" sz="2000" dirty="0"/>
              <a:t> </a:t>
            </a:r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dependensia</a:t>
            </a:r>
            <a:r>
              <a:rPr lang="en-US" sz="2000" dirty="0"/>
              <a:t>” (</a:t>
            </a:r>
            <a:r>
              <a:rPr lang="en-US" sz="2000" dirty="0" err="1"/>
              <a:t>Ruccio</a:t>
            </a:r>
            <a:r>
              <a:rPr lang="en-US" sz="2000" dirty="0"/>
              <a:t> &amp; Simon, 1988). </a:t>
            </a:r>
          </a:p>
          <a:p>
            <a:pPr algn="just">
              <a:lnSpc>
                <a:spcPct val="120000"/>
              </a:lnSpc>
            </a:pPr>
            <a:r>
              <a:rPr lang="en-US" sz="2000" dirty="0" err="1"/>
              <a:t>teoritikus</a:t>
            </a:r>
            <a:r>
              <a:rPr lang="en-US" sz="2000" dirty="0"/>
              <a:t> </a:t>
            </a:r>
            <a:r>
              <a:rPr lang="en-US" sz="2000" dirty="0" err="1"/>
              <a:t>neoklasik</a:t>
            </a:r>
            <a:r>
              <a:rPr lang="en-US" sz="2000" dirty="0"/>
              <a:t> dan </a:t>
            </a:r>
            <a:r>
              <a:rPr lang="en-US" sz="2000" dirty="0" err="1"/>
              <a:t>Marxis</a:t>
            </a:r>
            <a:r>
              <a:rPr lang="en-US" sz="2000" dirty="0"/>
              <a:t> </a:t>
            </a:r>
            <a:r>
              <a:rPr lang="en-US" sz="2000" dirty="0" err="1"/>
              <a:t>Ortodoks</a:t>
            </a:r>
            <a:r>
              <a:rPr lang="en-US" sz="2000" dirty="0"/>
              <a:t> 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pandangan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kapitalisme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tahap</a:t>
            </a:r>
            <a:r>
              <a:rPr lang="en-US" sz="2000" dirty="0"/>
              <a:t> yang normal dan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pembangunan</a:t>
            </a:r>
            <a:r>
              <a:rPr lang="en-US" sz="200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Dependesia</a:t>
            </a:r>
            <a:r>
              <a:rPr lang="en-US" sz="2000" dirty="0"/>
              <a:t> </a:t>
            </a:r>
            <a:r>
              <a:rPr lang="en-US" sz="2000" dirty="0" err="1"/>
              <a:t>menjelaskan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ketergantungan</a:t>
            </a:r>
            <a:r>
              <a:rPr lang="en-US" sz="2000" dirty="0"/>
              <a:t>: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pihak</a:t>
            </a:r>
            <a:r>
              <a:rPr lang="en-US" sz="2000" dirty="0"/>
              <a:t> yang </a:t>
            </a:r>
            <a:r>
              <a:rPr lang="en-US" sz="2000" dirty="0" err="1"/>
              <a:t>terlibat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pihak</a:t>
            </a:r>
            <a:r>
              <a:rPr lang="en-US" sz="2000" dirty="0"/>
              <a:t> </a:t>
            </a:r>
            <a:r>
              <a:rPr lang="en-US" sz="2000" dirty="0" err="1"/>
              <a:t>dominan</a:t>
            </a:r>
            <a:r>
              <a:rPr lang="en-US" sz="2000" dirty="0"/>
              <a:t> dan yang </a:t>
            </a:r>
            <a:r>
              <a:rPr lang="en-US" sz="2000" dirty="0" err="1"/>
              <a:t>bergantung</a:t>
            </a:r>
            <a:r>
              <a:rPr lang="en-US" sz="2000" dirty="0"/>
              <a:t> (dependent).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ketergantungan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yang </a:t>
            </a:r>
            <a:r>
              <a:rPr lang="en-US" sz="2000" dirty="0" err="1"/>
              <a:t>disebut</a:t>
            </a:r>
            <a:r>
              <a:rPr lang="en-US" sz="2000" dirty="0"/>
              <a:t> Frank </a:t>
            </a:r>
            <a:r>
              <a:rPr lang="en-US" sz="2000" dirty="0" err="1"/>
              <a:t>sebagai</a:t>
            </a:r>
            <a:r>
              <a:rPr lang="en-US" sz="2000" dirty="0"/>
              <a:t> “metropolis-</a:t>
            </a:r>
            <a:r>
              <a:rPr lang="en-US" sz="2000" dirty="0" err="1"/>
              <a:t>satelite</a:t>
            </a:r>
            <a:r>
              <a:rPr lang="en-US" sz="2000" dirty="0"/>
              <a:t> relationship”. </a:t>
            </a:r>
          </a:p>
          <a:p>
            <a:pPr algn="just">
              <a:lnSpc>
                <a:spcPct val="120000"/>
              </a:lnSpc>
            </a:pPr>
            <a:r>
              <a:rPr lang="en-US" sz="2000" dirty="0" err="1"/>
              <a:t>Sehubungan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pola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negara-negara metropolis </a:t>
            </a:r>
            <a:r>
              <a:rPr lang="en-US" sz="2000" dirty="0" err="1"/>
              <a:t>maju</a:t>
            </a:r>
            <a:r>
              <a:rPr lang="en-US" sz="2000" dirty="0"/>
              <a:t> dan negara-negara </a:t>
            </a:r>
            <a:r>
              <a:rPr lang="en-US" sz="2000" dirty="0" err="1"/>
              <a:t>satelit</a:t>
            </a:r>
            <a:r>
              <a:rPr lang="en-US" sz="2000" dirty="0"/>
              <a:t> yang </a:t>
            </a:r>
            <a:r>
              <a:rPr lang="en-US" sz="2000" dirty="0" err="1"/>
              <a:t>terbelakang</a:t>
            </a:r>
            <a:r>
              <a:rPr lang="en-US" sz="2000" dirty="0"/>
              <a:t> Andre </a:t>
            </a:r>
            <a:r>
              <a:rPr lang="en-US" sz="2000" dirty="0" err="1"/>
              <a:t>Gunder</a:t>
            </a:r>
            <a:r>
              <a:rPr lang="en-US" sz="2000" dirty="0"/>
              <a:t> Frank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tiga</a:t>
            </a:r>
            <a:r>
              <a:rPr lang="en-US" sz="2000" dirty="0"/>
              <a:t> </a:t>
            </a:r>
            <a:r>
              <a:rPr lang="en-US" sz="2000" dirty="0" err="1"/>
              <a:t>hipotesis</a:t>
            </a:r>
            <a:r>
              <a:rPr lang="en-US" sz="2000" dirty="0"/>
              <a:t>:</a:t>
            </a:r>
          </a:p>
          <a:p>
            <a:pPr marL="501650" indent="-231775" algn="just">
              <a:lnSpc>
                <a:spcPct val="120000"/>
              </a:lnSpc>
              <a:buClr>
                <a:schemeClr val="tx1"/>
              </a:buClr>
              <a:buFont typeface="+mj-lt"/>
              <a:buAutoNum type="arabicParenR"/>
            </a:pP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struktur</a:t>
            </a:r>
            <a:r>
              <a:rPr lang="en-US" sz="1600" dirty="0"/>
              <a:t> </a:t>
            </a:r>
            <a:r>
              <a:rPr lang="en-US" sz="1600" dirty="0" err="1"/>
              <a:t>hubungan</a:t>
            </a:r>
            <a:r>
              <a:rPr lang="en-US" sz="1600" dirty="0"/>
              <a:t> </a:t>
            </a:r>
            <a:r>
              <a:rPr lang="en-US" sz="1600" dirty="0" err="1"/>
              <a:t>antara</a:t>
            </a:r>
            <a:r>
              <a:rPr lang="en-US" sz="1600" dirty="0"/>
              <a:t> negara-negara metropolis </a:t>
            </a:r>
            <a:r>
              <a:rPr lang="en-US" sz="1600" dirty="0" err="1"/>
              <a:t>maju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negara-negara </a:t>
            </a:r>
            <a:r>
              <a:rPr lang="en-US" sz="1600" dirty="0" err="1"/>
              <a:t>satelit</a:t>
            </a:r>
            <a:r>
              <a:rPr lang="en-US" sz="1600" dirty="0"/>
              <a:t> yang </a:t>
            </a:r>
            <a:r>
              <a:rPr lang="en-US" sz="1600" dirty="0" err="1"/>
              <a:t>terbelakang</a:t>
            </a:r>
            <a:r>
              <a:rPr lang="en-US" sz="1600" dirty="0"/>
              <a:t>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pihak</a:t>
            </a:r>
            <a:r>
              <a:rPr lang="en-US" sz="1600" dirty="0"/>
              <a:t> metropolis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berkembang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pesat</a:t>
            </a:r>
            <a:r>
              <a:rPr lang="en-US" sz="1600" dirty="0"/>
              <a:t> </a:t>
            </a:r>
            <a:r>
              <a:rPr lang="en-US" sz="1600" dirty="0" err="1"/>
              <a:t>sedangkan</a:t>
            </a:r>
            <a:r>
              <a:rPr lang="en-US" sz="1600" dirty="0"/>
              <a:t> </a:t>
            </a:r>
            <a:r>
              <a:rPr lang="en-US" sz="1600" dirty="0" err="1"/>
              <a:t>pihak</a:t>
            </a:r>
            <a:r>
              <a:rPr lang="en-US" sz="1600" dirty="0"/>
              <a:t> </a:t>
            </a:r>
            <a:r>
              <a:rPr lang="en-US" sz="1600" dirty="0" err="1"/>
              <a:t>satelit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tetap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</a:t>
            </a:r>
            <a:r>
              <a:rPr lang="en-US" sz="1600" dirty="0" err="1"/>
              <a:t>keterbelakangan</a:t>
            </a:r>
            <a:endParaRPr lang="en-US" sz="1600" dirty="0"/>
          </a:p>
          <a:p>
            <a:pPr marL="501650" indent="-231775" algn="just">
              <a:lnSpc>
                <a:spcPct val="120000"/>
              </a:lnSpc>
              <a:buClr>
                <a:schemeClr val="tx1"/>
              </a:buClr>
              <a:buFont typeface="+mj-lt"/>
              <a:buAutoNum type="arabicParenR"/>
            </a:pPr>
            <a:r>
              <a:rPr lang="en-US" sz="1600" dirty="0"/>
              <a:t>Negara-negara miskin yang </a:t>
            </a:r>
            <a:r>
              <a:rPr lang="en-US" sz="1600" dirty="0" err="1"/>
              <a:t>sekarang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satelit</a:t>
            </a:r>
            <a:r>
              <a:rPr lang="en-US" sz="1600" dirty="0"/>
              <a:t> </a:t>
            </a:r>
            <a:r>
              <a:rPr lang="en-US" sz="1600" dirty="0" err="1"/>
              <a:t>perekonomiannya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berkembang</a:t>
            </a:r>
            <a:r>
              <a:rPr lang="en-US" sz="1600" dirty="0"/>
              <a:t> dan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mengembangkan</a:t>
            </a:r>
            <a:r>
              <a:rPr lang="en-US" sz="1600" dirty="0"/>
              <a:t> </a:t>
            </a:r>
            <a:r>
              <a:rPr lang="en-US" sz="1600" dirty="0" err="1"/>
              <a:t>industri</a:t>
            </a:r>
            <a:r>
              <a:rPr lang="en-US" sz="1600" dirty="0"/>
              <a:t> yang </a:t>
            </a:r>
            <a:r>
              <a:rPr lang="en-US" sz="1600" dirty="0" err="1"/>
              <a:t>otonom</a:t>
            </a:r>
            <a:r>
              <a:rPr lang="en-US" sz="1600" dirty="0"/>
              <a:t> </a:t>
            </a:r>
            <a:r>
              <a:rPr lang="en-US" sz="1600" dirty="0" err="1"/>
              <a:t>bila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terkait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metropolis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kapitalis</a:t>
            </a:r>
            <a:r>
              <a:rPr lang="en-US" sz="1600" dirty="0"/>
              <a:t> dunia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kaitannya</a:t>
            </a:r>
            <a:r>
              <a:rPr lang="en-US" sz="1600" dirty="0"/>
              <a:t>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lemah</a:t>
            </a:r>
            <a:endParaRPr lang="en-US" sz="1600" dirty="0"/>
          </a:p>
          <a:p>
            <a:pPr marL="501650" indent="-231775" algn="just">
              <a:lnSpc>
                <a:spcPct val="120000"/>
              </a:lnSpc>
              <a:buClr>
                <a:schemeClr val="tx1"/>
              </a:buClr>
              <a:buFont typeface="+mj-lt"/>
              <a:buAutoNum type="arabicParenR"/>
            </a:pPr>
            <a:r>
              <a:rPr lang="en-US" sz="1600" dirty="0"/>
              <a:t>Kawasan-</a:t>
            </a:r>
            <a:r>
              <a:rPr lang="en-US" sz="1600" dirty="0" err="1"/>
              <a:t>kawasan</a:t>
            </a:r>
            <a:r>
              <a:rPr lang="en-US" sz="1600" dirty="0"/>
              <a:t> yang </a:t>
            </a:r>
            <a:r>
              <a:rPr lang="en-US" sz="1600" dirty="0" err="1"/>
              <a:t>sekarang</a:t>
            </a:r>
            <a:r>
              <a:rPr lang="en-US" sz="1600" dirty="0"/>
              <a:t>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terbelakang</a:t>
            </a:r>
            <a:r>
              <a:rPr lang="en-US" sz="1600" dirty="0"/>
              <a:t> dan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situasi</a:t>
            </a:r>
            <a:r>
              <a:rPr lang="en-US" sz="1600" dirty="0"/>
              <a:t> yang </a:t>
            </a:r>
            <a:r>
              <a:rPr lang="en-US" sz="1600" dirty="0" err="1"/>
              <a:t>mirip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situasi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feodal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kawasan-kawasan</a:t>
            </a:r>
            <a:r>
              <a:rPr lang="en-US" sz="1600" dirty="0"/>
              <a:t> yang pada masa </a:t>
            </a:r>
            <a:r>
              <a:rPr lang="en-US" sz="1600" dirty="0" err="1"/>
              <a:t>lalu</a:t>
            </a:r>
            <a:r>
              <a:rPr lang="en-US" sz="1600" dirty="0"/>
              <a:t>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kaitan</a:t>
            </a:r>
            <a:r>
              <a:rPr lang="en-US" sz="1600" dirty="0"/>
              <a:t> yang </a:t>
            </a:r>
            <a:r>
              <a:rPr lang="en-US" sz="1600" dirty="0" err="1"/>
              <a:t>kuat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metropolis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kapitalis</a:t>
            </a:r>
            <a:r>
              <a:rPr lang="en-US" sz="1600" dirty="0"/>
              <a:t> </a:t>
            </a:r>
            <a:r>
              <a:rPr lang="en-US" sz="1600" dirty="0" err="1"/>
              <a:t>internasional</a:t>
            </a:r>
            <a:r>
              <a:rPr lang="en-US" sz="1600" dirty="0"/>
              <a:t>. Kawasan-</a:t>
            </a:r>
            <a:r>
              <a:rPr lang="en-US" sz="1600" dirty="0" err="1"/>
              <a:t>kawasan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penghasil</a:t>
            </a:r>
            <a:r>
              <a:rPr lang="en-US" sz="1600" dirty="0"/>
              <a:t> </a:t>
            </a:r>
            <a:r>
              <a:rPr lang="en-US" sz="1600" dirty="0" err="1"/>
              <a:t>ekspor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mentah</a:t>
            </a:r>
            <a:r>
              <a:rPr lang="en-US" sz="1600" dirty="0"/>
              <a:t> primer yang </a:t>
            </a:r>
            <a:r>
              <a:rPr lang="en-US" sz="1600" dirty="0" err="1"/>
              <a:t>terlantar</a:t>
            </a:r>
            <a:r>
              <a:rPr lang="en-US" sz="1600" dirty="0"/>
              <a:t> </a:t>
            </a:r>
            <a:r>
              <a:rPr lang="en-US" sz="1600" dirty="0" err="1"/>
              <a:t>akibat</a:t>
            </a:r>
            <a:r>
              <a:rPr lang="en-US" sz="1600" dirty="0"/>
              <a:t> </a:t>
            </a:r>
            <a:r>
              <a:rPr lang="en-US" sz="1600" dirty="0" err="1"/>
              <a:t>adanya</a:t>
            </a:r>
            <a:r>
              <a:rPr lang="en-US" sz="1600" dirty="0"/>
              <a:t> </a:t>
            </a:r>
            <a:r>
              <a:rPr lang="en-US" sz="1600" dirty="0" err="1"/>
              <a:t>hubungan</a:t>
            </a:r>
            <a:r>
              <a:rPr lang="en-US" sz="1600" dirty="0"/>
              <a:t> </a:t>
            </a:r>
            <a:r>
              <a:rPr lang="en-US" sz="1600" dirty="0" err="1"/>
              <a:t>pedagang</a:t>
            </a:r>
            <a:r>
              <a:rPr lang="en-US" sz="1600" dirty="0"/>
              <a:t> </a:t>
            </a:r>
            <a:r>
              <a:rPr lang="en-US" sz="1600" dirty="0" err="1"/>
              <a:t>internasional</a:t>
            </a:r>
            <a:endParaRPr lang="en-US" sz="1600" dirty="0"/>
          </a:p>
          <a:p>
            <a:pPr algn="just">
              <a:lnSpc>
                <a:spcPct val="12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85689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87907" y="152400"/>
            <a:ext cx="10898611" cy="6705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lphaLcParenR" startAt="3"/>
            </a:pPr>
            <a:r>
              <a:rPr lang="en-US" dirty="0"/>
              <a:t>Samir Amin (1976):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negara-negara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(center, </a:t>
            </a:r>
            <a:r>
              <a:rPr lang="en-US" dirty="0" err="1"/>
              <a:t>atau</a:t>
            </a:r>
            <a:r>
              <a:rPr lang="en-US" dirty="0"/>
              <a:t> core)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negara-negara</a:t>
            </a:r>
            <a:r>
              <a:rPr lang="en-US" dirty="0"/>
              <a:t> </a:t>
            </a:r>
            <a:r>
              <a:rPr lang="en-US" dirty="0" err="1"/>
              <a:t>miskin</a:t>
            </a:r>
            <a:r>
              <a:rPr lang="en-US" dirty="0"/>
              <a:t> di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pinggiran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periferi</a:t>
            </a:r>
            <a:r>
              <a:rPr lang="en-US" dirty="0"/>
              <a:t>. </a:t>
            </a:r>
            <a:r>
              <a:rPr lang="en-US" dirty="0" err="1"/>
              <a:t>Menurut</a:t>
            </a:r>
            <a:r>
              <a:rPr lang="en-US" dirty="0"/>
              <a:t> Amin, </a:t>
            </a:r>
            <a:r>
              <a:rPr lang="en-US" dirty="0" err="1"/>
              <a:t>dominasi</a:t>
            </a:r>
            <a:r>
              <a:rPr lang="en-US" dirty="0"/>
              <a:t> </a:t>
            </a:r>
            <a:r>
              <a:rPr lang="en-US" dirty="0" err="1"/>
              <a:t>perekonomian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negara-negara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,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rekayasa</a:t>
            </a:r>
            <a:r>
              <a:rPr lang="en-US" dirty="0"/>
              <a:t> </a:t>
            </a:r>
            <a:r>
              <a:rPr lang="en-US" dirty="0" err="1"/>
              <a:t>eksploitasi</a:t>
            </a:r>
            <a:r>
              <a:rPr lang="en-US" dirty="0"/>
              <a:t> yang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,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periferi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. </a:t>
            </a:r>
            <a:r>
              <a:rPr lang="en-US" dirty="0" err="1"/>
              <a:t>Unsur</a:t>
            </a:r>
            <a:r>
              <a:rPr lang="en-US" dirty="0"/>
              <a:t> inti </a:t>
            </a:r>
            <a:r>
              <a:rPr lang="en-US" dirty="0" err="1"/>
              <a:t>dari</a:t>
            </a:r>
            <a:r>
              <a:rPr lang="en-US" dirty="0"/>
              <a:t> model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kapitalis</a:t>
            </a:r>
            <a:r>
              <a:rPr lang="en-US" dirty="0"/>
              <a:t> dunia yang </a:t>
            </a:r>
            <a:r>
              <a:rPr lang="en-US" dirty="0" err="1"/>
              <a:t>dikembangkan</a:t>
            </a:r>
            <a:r>
              <a:rPr lang="en-US" dirty="0"/>
              <a:t> Samir Amin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dan </a:t>
            </a:r>
            <a:r>
              <a:rPr lang="en-US" dirty="0" err="1"/>
              <a:t>periferi</a:t>
            </a:r>
            <a:r>
              <a:rPr lang="en-US" dirty="0"/>
              <a:t>,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i="1" dirty="0"/>
              <a:t>‘complimentary opposites’. </a:t>
            </a:r>
            <a:endParaRPr lang="en-US" dirty="0"/>
          </a:p>
          <a:p>
            <a:pPr marL="502920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lphaLcParenR" startAt="3"/>
            </a:pPr>
            <a:r>
              <a:rPr lang="en-US" dirty="0" err="1"/>
              <a:t>Theotoni</a:t>
            </a:r>
            <a:r>
              <a:rPr lang="en-US" dirty="0"/>
              <a:t> Dos Santos (1970)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ketergantungan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perekonomian</a:t>
            </a:r>
            <a:r>
              <a:rPr lang="en-US" dirty="0"/>
              <a:t> </a:t>
            </a:r>
            <a:r>
              <a:rPr lang="en-US" dirty="0" err="1"/>
              <a:t>sekelompok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dikondisikan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ekspansi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lain.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perdagangan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dependen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i="1" dirty="0"/>
              <a:t>self-impulsion</a:t>
            </a:r>
            <a:r>
              <a:rPr lang="en-US" dirty="0"/>
              <a:t>,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lain yang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dominan</a:t>
            </a:r>
            <a:r>
              <a:rPr lang="en-US" dirty="0"/>
              <a:t>,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. </a:t>
            </a:r>
            <a:r>
              <a:rPr lang="en-US" dirty="0" err="1"/>
              <a:t>Faktor-faktor</a:t>
            </a:r>
            <a:r>
              <a:rPr lang="en-US" dirty="0"/>
              <a:t> internal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diawali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ketergantungan</a:t>
            </a:r>
            <a:r>
              <a:rPr lang="en-US" dirty="0"/>
              <a:t> </a:t>
            </a:r>
            <a:r>
              <a:rPr lang="en-US" dirty="0" err="1"/>
              <a:t>perdagangan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penjajahan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ketergantungan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finansial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era </a:t>
            </a:r>
            <a:r>
              <a:rPr lang="en-US" dirty="0" err="1"/>
              <a:t>pasca</a:t>
            </a:r>
            <a:r>
              <a:rPr lang="en-US" dirty="0"/>
              <a:t> </a:t>
            </a:r>
            <a:r>
              <a:rPr lang="en-US" dirty="0" err="1"/>
              <a:t>kemerdekaan</a:t>
            </a:r>
            <a:r>
              <a:rPr lang="en-US" dirty="0"/>
              <a:t>.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Dosantos</a:t>
            </a:r>
            <a:r>
              <a:rPr lang="en-US" dirty="0"/>
              <a:t> </a:t>
            </a:r>
            <a:r>
              <a:rPr lang="en-US" dirty="0" err="1"/>
              <a:t>mengklasifikasikan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ketergantungan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marL="1254125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 err="1"/>
              <a:t>Ketergantungan</a:t>
            </a:r>
            <a:r>
              <a:rPr lang="en-US" dirty="0"/>
              <a:t> </a:t>
            </a:r>
            <a:r>
              <a:rPr lang="en-US" dirty="0" err="1"/>
              <a:t>Kolonial</a:t>
            </a:r>
            <a:endParaRPr lang="en-US" dirty="0"/>
          </a:p>
          <a:p>
            <a:pPr marL="1254125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 err="1"/>
              <a:t>Ketergantungan</a:t>
            </a:r>
            <a:r>
              <a:rPr lang="en-US" dirty="0"/>
              <a:t> </a:t>
            </a:r>
            <a:r>
              <a:rPr lang="en-US" dirty="0" err="1"/>
              <a:t>Industri-Finansial</a:t>
            </a:r>
            <a:endParaRPr lang="en-US" dirty="0"/>
          </a:p>
          <a:p>
            <a:pPr marL="1254125" indent="-457200" algn="just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 err="1"/>
              <a:t>Ketergantungan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8608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69768" y="355847"/>
            <a:ext cx="10333977" cy="10543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+mn-lt"/>
              </a:rPr>
              <a:t>PEMBANGUNAN DI NEGARA-NEGARA INDUSTRI BARU</a:t>
            </a:r>
            <a:endParaRPr lang="en-US" sz="3200" dirty="0">
              <a:latin typeface="+mn-lt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7908" y="1341707"/>
            <a:ext cx="10898610" cy="49865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memacu</a:t>
            </a:r>
            <a:r>
              <a:rPr lang="en-US" sz="2400" dirty="0"/>
              <a:t> </a:t>
            </a:r>
            <a:r>
              <a:rPr lang="en-US" sz="2400" dirty="0" err="1"/>
              <a:t>industrialisasi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subsitusi</a:t>
            </a:r>
            <a:r>
              <a:rPr lang="en-US" sz="2400" dirty="0"/>
              <a:t> </a:t>
            </a:r>
            <a:r>
              <a:rPr lang="en-US" sz="2400" dirty="0" err="1"/>
              <a:t>impor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promosi</a:t>
            </a:r>
            <a:r>
              <a:rPr lang="en-US" sz="2400" dirty="0"/>
              <a:t> </a:t>
            </a:r>
            <a:r>
              <a:rPr lang="en-US" sz="2400" dirty="0" err="1"/>
              <a:t>ekspor</a:t>
            </a:r>
            <a:r>
              <a:rPr lang="en-US" sz="2400" dirty="0"/>
              <a:t>.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substitusi</a:t>
            </a:r>
            <a:r>
              <a:rPr lang="en-US" sz="2400" dirty="0"/>
              <a:t> </a:t>
            </a:r>
            <a:r>
              <a:rPr lang="en-US" sz="2400" dirty="0" err="1"/>
              <a:t>impor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inward looking (</a:t>
            </a:r>
            <a:r>
              <a:rPr lang="en-US" sz="2400" dirty="0" err="1"/>
              <a:t>berfokus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),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menekankan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/>
              <a:t> yang </a:t>
            </a:r>
            <a:r>
              <a:rPr lang="en-US" sz="2400" dirty="0" err="1"/>
              <a:t>berorientasi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pasar</a:t>
            </a:r>
            <a:r>
              <a:rPr lang="en-US" sz="2400" dirty="0"/>
              <a:t> </a:t>
            </a:r>
            <a:r>
              <a:rPr lang="en-US" sz="2400" dirty="0" err="1"/>
              <a:t>domestik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barang-barang</a:t>
            </a:r>
            <a:r>
              <a:rPr lang="en-US" sz="2400" dirty="0"/>
              <a:t> yang </a:t>
            </a:r>
            <a:r>
              <a:rPr lang="en-US" sz="2400" dirty="0" err="1"/>
              <a:t>menggantikan</a:t>
            </a:r>
            <a:r>
              <a:rPr lang="en-US" sz="2400" dirty="0"/>
              <a:t> </a:t>
            </a:r>
            <a:r>
              <a:rPr lang="en-US" sz="2400" dirty="0" err="1"/>
              <a:t>impor</a:t>
            </a:r>
            <a:r>
              <a:rPr lang="en-US" sz="2400" dirty="0"/>
              <a:t>. </a:t>
            </a:r>
            <a:r>
              <a:rPr lang="en-US" sz="2400" dirty="0" err="1"/>
              <a:t>Disisi</a:t>
            </a:r>
            <a:r>
              <a:rPr lang="en-US" sz="2400" dirty="0"/>
              <a:t> lain,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promosi</a:t>
            </a:r>
            <a:r>
              <a:rPr lang="en-US" sz="2400" dirty="0"/>
              <a:t> </a:t>
            </a:r>
            <a:r>
              <a:rPr lang="en-US" sz="2400" dirty="0" err="1"/>
              <a:t>ekspor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cepat</a:t>
            </a:r>
            <a:r>
              <a:rPr lang="en-US" sz="2400" dirty="0"/>
              <a:t> outward looking (</a:t>
            </a:r>
            <a:r>
              <a:rPr lang="en-US" sz="2400" dirty="0" err="1"/>
              <a:t>berfokus</a:t>
            </a:r>
            <a:r>
              <a:rPr lang="en-US" sz="2400" dirty="0"/>
              <a:t> </a:t>
            </a:r>
            <a:r>
              <a:rPr lang="en-US" sz="2400" dirty="0" err="1"/>
              <a:t>keluar</a:t>
            </a:r>
            <a:r>
              <a:rPr lang="en-US" sz="2400" dirty="0"/>
              <a:t>),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berorientasi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pasar</a:t>
            </a:r>
            <a:r>
              <a:rPr lang="en-US" sz="2400" dirty="0"/>
              <a:t> </a:t>
            </a:r>
            <a:r>
              <a:rPr lang="en-US" sz="2400" dirty="0" err="1"/>
              <a:t>internasional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negeri</a:t>
            </a:r>
            <a:r>
              <a:rPr lang="en-US" sz="24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substitusi</a:t>
            </a:r>
            <a:r>
              <a:rPr lang="en-US" sz="2400" dirty="0"/>
              <a:t> </a:t>
            </a:r>
            <a:r>
              <a:rPr lang="en-US" sz="2400" dirty="0" err="1"/>
              <a:t>impor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kelemahannya</a:t>
            </a:r>
            <a:r>
              <a:rPr lang="en-US" sz="2400" dirty="0"/>
              <a:t>, </a:t>
            </a:r>
            <a:r>
              <a:rPr lang="en-US" sz="2400" dirty="0" err="1"/>
              <a:t>sebagian</a:t>
            </a:r>
            <a:r>
              <a:rPr lang="en-US" sz="2400" dirty="0"/>
              <a:t> </a:t>
            </a:r>
            <a:r>
              <a:rPr lang="en-US" sz="2400" dirty="0" err="1"/>
              <a:t>negara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(</a:t>
            </a:r>
            <a:r>
              <a:rPr lang="en-US" sz="2400" dirty="0" err="1"/>
              <a:t>juga</a:t>
            </a:r>
            <a:r>
              <a:rPr lang="en-US" sz="2400" dirty="0"/>
              <a:t> Indonesia) </a:t>
            </a:r>
            <a:r>
              <a:rPr lang="en-US" sz="2400" dirty="0" err="1"/>
              <a:t>beralih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promosi</a:t>
            </a:r>
            <a:r>
              <a:rPr lang="en-US" sz="2400" dirty="0"/>
              <a:t> </a:t>
            </a:r>
            <a:r>
              <a:rPr lang="en-US" sz="2400" dirty="0" err="1"/>
              <a:t>ekspor</a:t>
            </a:r>
            <a:r>
              <a:rPr lang="en-US" sz="2400" dirty="0"/>
              <a:t>. </a:t>
            </a:r>
            <a:r>
              <a:rPr lang="en-US" sz="2400" dirty="0" err="1"/>
              <a:t>Kunci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r>
              <a:rPr lang="en-US" sz="2400" dirty="0"/>
              <a:t> </a:t>
            </a:r>
            <a:r>
              <a:rPr lang="en-US" sz="2400" dirty="0" err="1"/>
              <a:t>negara-negara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di Asia </a:t>
            </a:r>
            <a:r>
              <a:rPr lang="en-US" sz="2400" dirty="0" err="1"/>
              <a:t>Timur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ekspor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mengoptimalkan</a:t>
            </a:r>
            <a:r>
              <a:rPr lang="en-US" sz="2400" dirty="0"/>
              <a:t> </a:t>
            </a:r>
            <a:r>
              <a:rPr lang="en-US" sz="2400" dirty="0" err="1"/>
              <a:t>kengunggulan</a:t>
            </a:r>
            <a:r>
              <a:rPr lang="en-US" sz="2400" dirty="0"/>
              <a:t>(</a:t>
            </a:r>
            <a:r>
              <a:rPr lang="en-US" sz="2400" dirty="0" err="1"/>
              <a:t>komparatif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kempetitif</a:t>
            </a:r>
            <a:r>
              <a:rPr lang="en-US" sz="2400" dirty="0"/>
              <a:t>)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tatanan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yang </a:t>
            </a:r>
            <a:r>
              <a:rPr lang="en-US" sz="2400" dirty="0" err="1"/>
              <a:t>semakin</a:t>
            </a:r>
            <a:r>
              <a:rPr lang="en-US" sz="2400" dirty="0"/>
              <a:t> </a:t>
            </a:r>
            <a:r>
              <a:rPr lang="en-US" sz="2400" dirty="0" err="1"/>
              <a:t>kompetitif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negara</a:t>
            </a:r>
            <a:r>
              <a:rPr lang="en-US" sz="2400" dirty="0"/>
              <a:t> </a:t>
            </a:r>
            <a:r>
              <a:rPr lang="en-US" sz="2400" dirty="0" err="1"/>
              <a:t>memegang</a:t>
            </a:r>
            <a:r>
              <a:rPr lang="en-US" sz="2400" dirty="0"/>
              <a:t> </a:t>
            </a:r>
            <a:r>
              <a:rPr lang="en-US" sz="2400" dirty="0" err="1"/>
              <a:t>peranan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merumuskan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mengimplementasikan</a:t>
            </a:r>
            <a:r>
              <a:rPr lang="en-US" sz="2400" dirty="0"/>
              <a:t> </a:t>
            </a:r>
            <a:r>
              <a:rPr lang="en-US" sz="2400" dirty="0" err="1"/>
              <a:t>kebijakan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112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1"/>
          <p:cNvSpPr txBox="1">
            <a:spLocks/>
          </p:cNvSpPr>
          <p:nvPr/>
        </p:nvSpPr>
        <p:spPr>
          <a:xfrm>
            <a:off x="187907" y="152400"/>
            <a:ext cx="10804657" cy="647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dirty="0" err="1"/>
              <a:t>Adapun</a:t>
            </a:r>
            <a:r>
              <a:rPr lang="en-US" sz="2000" dirty="0"/>
              <a:t> </a:t>
            </a:r>
            <a:r>
              <a:rPr lang="en-US" sz="2000" dirty="0" err="1"/>
              <a:t>tahapan-tahapan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bangsa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ekspor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:</a:t>
            </a:r>
          </a:p>
          <a:p>
            <a:pPr marL="502920" indent="-457200" algn="just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 err="1"/>
              <a:t>Mengekspor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buatan</a:t>
            </a:r>
            <a:r>
              <a:rPr lang="en-US" sz="2000" dirty="0"/>
              <a:t> </a:t>
            </a:r>
            <a:r>
              <a:rPr lang="en-US" sz="2000" dirty="0" err="1"/>
              <a:t>dimana</a:t>
            </a:r>
            <a:r>
              <a:rPr lang="en-US" sz="2000" dirty="0"/>
              <a:t> </a:t>
            </a:r>
            <a:r>
              <a:rPr lang="en-US" sz="2000" dirty="0" err="1"/>
              <a:t>desain</a:t>
            </a:r>
            <a:r>
              <a:rPr lang="en-US" sz="2000" dirty="0"/>
              <a:t>, </a:t>
            </a:r>
            <a:r>
              <a:rPr lang="en-US" sz="2000" dirty="0" err="1"/>
              <a:t>spesifikasi</a:t>
            </a:r>
            <a:r>
              <a:rPr lang="en-US" sz="2000" dirty="0"/>
              <a:t>, </a:t>
            </a:r>
            <a:r>
              <a:rPr lang="en-US" sz="2000" dirty="0" err="1"/>
              <a:t>produksi</a:t>
            </a:r>
            <a:r>
              <a:rPr lang="en-US" sz="2000" dirty="0"/>
              <a:t>, </a:t>
            </a:r>
            <a:r>
              <a:rPr lang="en-US" sz="2000" dirty="0" err="1"/>
              <a:t>mesin</a:t>
            </a:r>
            <a:r>
              <a:rPr lang="en-US" sz="2000" dirty="0"/>
              <a:t>, </a:t>
            </a:r>
            <a:r>
              <a:rPr lang="en-US" sz="2000" dirty="0" err="1"/>
              <a:t>prosedur</a:t>
            </a:r>
            <a:r>
              <a:rPr lang="en-US" sz="2000" dirty="0"/>
              <a:t> </a:t>
            </a:r>
            <a:r>
              <a:rPr lang="en-US" sz="2000" dirty="0" err="1"/>
              <a:t>produksi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administrasi</a:t>
            </a:r>
            <a:r>
              <a:rPr lang="en-US" sz="2000" dirty="0"/>
              <a:t> </a:t>
            </a:r>
            <a:r>
              <a:rPr lang="en-US" sz="2000" dirty="0" err="1"/>
              <a:t>semua</a:t>
            </a:r>
            <a:r>
              <a:rPr lang="en-US" sz="2000" dirty="0"/>
              <a:t> </a:t>
            </a:r>
            <a:r>
              <a:rPr lang="en-US" sz="2000" dirty="0" err="1"/>
              <a:t>serba</a:t>
            </a:r>
            <a:r>
              <a:rPr lang="en-US" sz="2000" dirty="0"/>
              <a:t> </a:t>
            </a:r>
            <a:r>
              <a:rPr lang="en-US" sz="2000" dirty="0" err="1"/>
              <a:t>ditentukan</a:t>
            </a:r>
            <a:r>
              <a:rPr lang="en-US" sz="2000" dirty="0"/>
              <a:t> </a:t>
            </a:r>
            <a:r>
              <a:rPr lang="en-US" sz="2000" dirty="0" err="1"/>
              <a:t>perusahaan</a:t>
            </a:r>
            <a:r>
              <a:rPr lang="en-US" sz="2000" dirty="0"/>
              <a:t> </a:t>
            </a:r>
            <a:r>
              <a:rPr lang="en-US" sz="2000" dirty="0" err="1"/>
              <a:t>asing</a:t>
            </a:r>
            <a:r>
              <a:rPr lang="en-US" sz="2000" dirty="0"/>
              <a:t>, yang </a:t>
            </a:r>
            <a:r>
              <a:rPr lang="en-US" sz="2000" dirty="0" err="1"/>
              <a:t>menampung</a:t>
            </a:r>
            <a:r>
              <a:rPr lang="en-US" sz="2000" dirty="0"/>
              <a:t> </a:t>
            </a:r>
            <a:r>
              <a:rPr lang="en-US" sz="2000" dirty="0" err="1"/>
              <a:t>produksinya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dipasarkan</a:t>
            </a:r>
            <a:r>
              <a:rPr lang="en-US" sz="2000" dirty="0"/>
              <a:t> di </a:t>
            </a:r>
            <a:r>
              <a:rPr lang="en-US" sz="2000" dirty="0" err="1"/>
              <a:t>luar</a:t>
            </a:r>
            <a:r>
              <a:rPr lang="en-US" sz="2000" dirty="0"/>
              <a:t> </a:t>
            </a:r>
            <a:r>
              <a:rPr lang="en-US" sz="2000" dirty="0" err="1"/>
              <a:t>negeri</a:t>
            </a:r>
            <a:r>
              <a:rPr lang="en-US" sz="2000" dirty="0"/>
              <a:t>.</a:t>
            </a:r>
          </a:p>
          <a:p>
            <a:pPr marL="502920" indent="-457200" algn="just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yang </a:t>
            </a:r>
            <a:r>
              <a:rPr lang="en-US" sz="2000" dirty="0" err="1"/>
              <a:t>persis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,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memakai</a:t>
            </a:r>
            <a:r>
              <a:rPr lang="en-US" sz="2000" dirty="0"/>
              <a:t> </a:t>
            </a:r>
            <a:r>
              <a:rPr lang="en-US" sz="2000" dirty="0" err="1"/>
              <a:t>merek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 &gt; </a:t>
            </a: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/>
              <a:t>merek</a:t>
            </a:r>
            <a:r>
              <a:rPr lang="en-US" sz="2000" dirty="0"/>
              <a:t> </a:t>
            </a:r>
            <a:r>
              <a:rPr lang="en-US" sz="2000" dirty="0" err="1"/>
              <a:t>belum</a:t>
            </a:r>
            <a:r>
              <a:rPr lang="en-US" sz="2000" dirty="0"/>
              <a:t> </a:t>
            </a:r>
            <a:r>
              <a:rPr lang="en-US" sz="2000" dirty="0" err="1"/>
              <a:t>dikenal</a:t>
            </a:r>
            <a:r>
              <a:rPr lang="en-US" sz="2000" dirty="0"/>
              <a:t>, </a:t>
            </a:r>
            <a:r>
              <a:rPr lang="en-US" sz="2000" dirty="0" err="1"/>
              <a:t>walau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yang </a:t>
            </a:r>
            <a:r>
              <a:rPr lang="en-US" sz="2000" dirty="0" err="1"/>
              <a:t>dihasilkan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kualitasnya</a:t>
            </a:r>
            <a:r>
              <a:rPr lang="en-US" sz="2000" dirty="0"/>
              <a:t>. Agar </a:t>
            </a:r>
            <a:r>
              <a:rPr lang="en-US" sz="2000" dirty="0" err="1"/>
              <a:t>produk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dikenal</a:t>
            </a:r>
            <a:r>
              <a:rPr lang="en-US" sz="2000" dirty="0"/>
              <a:t>,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promosi</a:t>
            </a:r>
            <a:r>
              <a:rPr lang="en-US" sz="2000" dirty="0"/>
              <a:t> yang  </a:t>
            </a:r>
            <a:r>
              <a:rPr lang="en-US" sz="2000" dirty="0" err="1"/>
              <a:t>gencar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pandai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memilih</a:t>
            </a:r>
            <a:r>
              <a:rPr lang="en-US" sz="2000" dirty="0"/>
              <a:t> partner/</a:t>
            </a:r>
            <a:r>
              <a:rPr lang="en-US" sz="2000" dirty="0" err="1"/>
              <a:t>jaringan</a:t>
            </a:r>
            <a:r>
              <a:rPr lang="en-US" sz="2000" dirty="0"/>
              <a:t>.</a:t>
            </a:r>
          </a:p>
          <a:p>
            <a:pPr marL="502920" indent="-457200" algn="just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memasukan</a:t>
            </a:r>
            <a:r>
              <a:rPr lang="en-US" sz="2000" dirty="0"/>
              <a:t> </a:t>
            </a:r>
            <a:r>
              <a:rPr lang="en-US" sz="2000" dirty="0" err="1"/>
              <a:t>fitur</a:t>
            </a:r>
            <a:r>
              <a:rPr lang="en-US" sz="2000" dirty="0"/>
              <a:t>, </a:t>
            </a:r>
            <a:r>
              <a:rPr lang="en-US" sz="2000" dirty="0" err="1"/>
              <a:t>kemampuan-kemampuan</a:t>
            </a:r>
            <a:r>
              <a:rPr lang="en-US" sz="2000" dirty="0"/>
              <a:t> </a:t>
            </a:r>
            <a:r>
              <a:rPr lang="en-US" sz="2000" dirty="0" err="1"/>
              <a:t>tambahan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yang </a:t>
            </a:r>
            <a:r>
              <a:rPr lang="en-US" sz="2000" dirty="0" err="1"/>
              <a:t>tadinya</a:t>
            </a:r>
            <a:r>
              <a:rPr lang="en-US" sz="2000" dirty="0"/>
              <a:t> </a:t>
            </a:r>
            <a:r>
              <a:rPr lang="en-US" sz="2000" dirty="0" err="1"/>
              <a:t>ditiru</a:t>
            </a:r>
            <a:r>
              <a:rPr lang="en-US" sz="2000" dirty="0"/>
              <a:t> 100 %. </a:t>
            </a:r>
            <a:r>
              <a:rPr lang="en-US" sz="2000" dirty="0" err="1"/>
              <a:t>Perbaikan</a:t>
            </a:r>
            <a:r>
              <a:rPr lang="en-US" sz="2000" dirty="0"/>
              <a:t> </a:t>
            </a:r>
            <a:r>
              <a:rPr lang="en-US" sz="2000" dirty="0" err="1"/>
              <a:t>disana</a:t>
            </a:r>
            <a:r>
              <a:rPr lang="en-US" sz="2000" dirty="0"/>
              <a:t> </a:t>
            </a:r>
            <a:r>
              <a:rPr lang="en-US" sz="2000" dirty="0" err="1"/>
              <a:t>sini</a:t>
            </a:r>
            <a:r>
              <a:rPr lang="en-US" sz="2000" dirty="0"/>
              <a:t> </a:t>
            </a:r>
            <a:r>
              <a:rPr lang="en-US" sz="2000" dirty="0" err="1"/>
              <a:t>diperlukan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memperkuat</a:t>
            </a:r>
            <a:r>
              <a:rPr lang="en-US" sz="2000" dirty="0"/>
              <a:t> </a:t>
            </a:r>
            <a:r>
              <a:rPr lang="en-US" sz="2000" dirty="0" err="1"/>
              <a:t>kedudukan</a:t>
            </a:r>
            <a:r>
              <a:rPr lang="en-US" sz="2000" dirty="0"/>
              <a:t> di </a:t>
            </a:r>
            <a:r>
              <a:rPr lang="en-US" sz="2000" dirty="0" err="1"/>
              <a:t>pasar</a:t>
            </a:r>
            <a:r>
              <a:rPr lang="en-US" sz="2000" dirty="0"/>
              <a:t>.</a:t>
            </a:r>
          </a:p>
          <a:p>
            <a:pPr marL="502920" indent="-457200" algn="just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berani</a:t>
            </a:r>
            <a:r>
              <a:rPr lang="en-US" sz="2000" dirty="0"/>
              <a:t> </a:t>
            </a:r>
            <a:r>
              <a:rPr lang="en-US" sz="2000" dirty="0" err="1"/>
              <a:t>merubah</a:t>
            </a:r>
            <a:r>
              <a:rPr lang="en-US" sz="2000" dirty="0"/>
              <a:t> </a:t>
            </a:r>
            <a:r>
              <a:rPr lang="en-US" sz="2000" dirty="0" err="1"/>
              <a:t>desain</a:t>
            </a:r>
            <a:r>
              <a:rPr lang="en-US" sz="2000" dirty="0"/>
              <a:t> agar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bermutu</a:t>
            </a:r>
            <a:r>
              <a:rPr lang="en-US" sz="2000" dirty="0"/>
              <a:t>,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indah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cantik</a:t>
            </a:r>
            <a:r>
              <a:rPr lang="en-US" sz="2000" dirty="0"/>
              <a:t>,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berani</a:t>
            </a:r>
            <a:r>
              <a:rPr lang="en-US" sz="2000" dirty="0"/>
              <a:t> </a:t>
            </a:r>
            <a:r>
              <a:rPr lang="en-US" sz="2000" dirty="0" err="1"/>
              <a:t>beradu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bidang</a:t>
            </a:r>
            <a:r>
              <a:rPr lang="en-US" sz="2000" dirty="0"/>
              <a:t> </a:t>
            </a:r>
            <a:r>
              <a:rPr lang="en-US" sz="2000" dirty="0" err="1"/>
              <a:t>estetika</a:t>
            </a:r>
            <a:r>
              <a:rPr lang="en-US" sz="2000" dirty="0"/>
              <a:t>.</a:t>
            </a:r>
          </a:p>
          <a:p>
            <a:pPr marL="502920" indent="-457200" algn="just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penelitian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pengembangan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memperoleh</a:t>
            </a:r>
            <a:r>
              <a:rPr lang="en-US" sz="2000" dirty="0"/>
              <a:t> </a:t>
            </a:r>
            <a:r>
              <a:rPr lang="en-US" sz="2000" dirty="0" err="1"/>
              <a:t>inovasi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0396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69768" y="355847"/>
            <a:ext cx="10333977" cy="105439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+mn-lt"/>
              </a:rPr>
              <a:t>PANDANGAN SUMITRO TENTANG PEMBANGUNAN</a:t>
            </a:r>
            <a:endParaRPr lang="en-US" sz="3200" dirty="0">
              <a:latin typeface="+mn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87451" y="935735"/>
            <a:ext cx="10898610" cy="4986529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sz="2000" dirty="0" err="1"/>
              <a:t>Sejak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50-an “Begawan </a:t>
            </a:r>
            <a:r>
              <a:rPr lang="en-US" sz="2000" dirty="0" err="1"/>
              <a:t>Ekonomi</a:t>
            </a:r>
            <a:r>
              <a:rPr lang="en-US" sz="2000" dirty="0"/>
              <a:t>” Indonesia (</a:t>
            </a:r>
            <a:r>
              <a:rPr lang="en-US" sz="2000" dirty="0" err="1"/>
              <a:t>Almarhum</a:t>
            </a:r>
            <a:r>
              <a:rPr lang="en-US" sz="2000" dirty="0"/>
              <a:t>) Prof. DR. </a:t>
            </a:r>
            <a:r>
              <a:rPr lang="en-US" sz="2000" dirty="0" err="1"/>
              <a:t>Sumitro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mengemukakan</a:t>
            </a:r>
            <a:r>
              <a:rPr lang="en-US" sz="2000" dirty="0"/>
              <a:t> </a:t>
            </a:r>
            <a:r>
              <a:rPr lang="en-US" sz="2000" dirty="0" err="1"/>
              <a:t>pandangan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proses </a:t>
            </a:r>
            <a:r>
              <a:rPr lang="en-US" sz="2000" dirty="0" err="1"/>
              <a:t>pembangunan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proses </a:t>
            </a:r>
            <a:r>
              <a:rPr lang="en-US" sz="2000" dirty="0" err="1"/>
              <a:t>pembebasan</a:t>
            </a:r>
            <a:r>
              <a:rPr lang="en-US" sz="2000" dirty="0"/>
              <a:t>, </a:t>
            </a:r>
            <a:r>
              <a:rPr lang="en-US" sz="2000" dirty="0" err="1"/>
              <a:t>yaitu</a:t>
            </a:r>
            <a:r>
              <a:rPr lang="en-US" sz="2000" dirty="0"/>
              <a:t> proses </a:t>
            </a:r>
            <a:r>
              <a:rPr lang="en-US" sz="2000" dirty="0" err="1"/>
              <a:t>pembebasan</a:t>
            </a:r>
            <a:r>
              <a:rPr lang="en-US" sz="2000" dirty="0"/>
              <a:t> </a:t>
            </a:r>
            <a:r>
              <a:rPr lang="en-US" sz="2000" dirty="0" err="1"/>
              <a:t>rakyat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belenggu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pembebasan</a:t>
            </a:r>
            <a:r>
              <a:rPr lang="en-US" sz="2000" dirty="0"/>
              <a:t> </a:t>
            </a:r>
            <a:r>
              <a:rPr lang="en-US" sz="2000" dirty="0" err="1"/>
              <a:t>negara</a:t>
            </a:r>
            <a:r>
              <a:rPr lang="en-US" sz="2000" dirty="0"/>
              <a:t> </a:t>
            </a:r>
            <a:r>
              <a:rPr lang="en-US" sz="2000" dirty="0" err="1"/>
              <a:t>negara</a:t>
            </a:r>
            <a:r>
              <a:rPr lang="en-US" sz="2000" dirty="0"/>
              <a:t> </a:t>
            </a:r>
            <a:r>
              <a:rPr lang="en-US" sz="2000" dirty="0" err="1"/>
              <a:t>berkembang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belenggu</a:t>
            </a:r>
            <a:r>
              <a:rPr lang="en-US" sz="2000" dirty="0"/>
              <a:t> tat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 </a:t>
            </a:r>
            <a:r>
              <a:rPr lang="en-US" sz="2000" dirty="0" err="1"/>
              <a:t>dunia</a:t>
            </a:r>
            <a:r>
              <a:rPr lang="en-US" sz="2000" dirty="0"/>
              <a:t>. </a:t>
            </a:r>
          </a:p>
          <a:p>
            <a:pPr algn="just">
              <a:lnSpc>
                <a:spcPct val="110000"/>
              </a:lnSpc>
            </a:pPr>
            <a:r>
              <a:rPr lang="en-US" sz="2000" dirty="0" err="1"/>
              <a:t>Menurut</a:t>
            </a:r>
            <a:r>
              <a:rPr lang="en-US" sz="2000" dirty="0"/>
              <a:t> </a:t>
            </a:r>
            <a:r>
              <a:rPr lang="en-US" sz="2000" dirty="0" err="1"/>
              <a:t>Sumitro</a:t>
            </a:r>
            <a:r>
              <a:rPr lang="en-US" sz="2000" dirty="0"/>
              <a:t>,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bertanggung</a:t>
            </a:r>
            <a:r>
              <a:rPr lang="en-US" sz="2000" dirty="0"/>
              <a:t> </a:t>
            </a:r>
            <a:r>
              <a:rPr lang="en-US" sz="2000" dirty="0" err="1"/>
              <a:t>jawab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terus</a:t>
            </a:r>
            <a:r>
              <a:rPr lang="en-US" sz="2000" dirty="0"/>
              <a:t> </a:t>
            </a:r>
            <a:r>
              <a:rPr lang="en-US" sz="2000" dirty="0" err="1"/>
              <a:t>menerus</a:t>
            </a:r>
            <a:r>
              <a:rPr lang="en-US" sz="2000" dirty="0"/>
              <a:t> </a:t>
            </a:r>
            <a:r>
              <a:rPr lang="en-US" sz="2000" dirty="0" err="1"/>
              <a:t>mengawasi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mengendalikan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keadaan</a:t>
            </a:r>
            <a:r>
              <a:rPr lang="en-US" sz="2000" dirty="0"/>
              <a:t> yang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pasar</a:t>
            </a:r>
            <a:r>
              <a:rPr lang="en-US" sz="2000" dirty="0"/>
              <a:t>. </a:t>
            </a:r>
            <a:r>
              <a:rPr lang="en-US" sz="2000" dirty="0" err="1"/>
              <a:t>Begitu</a:t>
            </a:r>
            <a:r>
              <a:rPr lang="en-US" sz="2000" dirty="0"/>
              <a:t> </a:t>
            </a:r>
            <a:r>
              <a:rPr lang="en-US" sz="2000" dirty="0" err="1"/>
              <a:t>muncul</a:t>
            </a:r>
            <a:r>
              <a:rPr lang="en-US" sz="2000" dirty="0"/>
              <a:t> </a:t>
            </a:r>
            <a:r>
              <a:rPr lang="en-US" sz="2000" dirty="0" err="1"/>
              <a:t>keganjilan</a:t>
            </a:r>
            <a:r>
              <a:rPr lang="en-US" sz="2000" dirty="0"/>
              <a:t> </a:t>
            </a:r>
            <a:r>
              <a:rPr lang="en-US" sz="2000" dirty="0" err="1"/>
              <a:t>keganjilan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pasar</a:t>
            </a:r>
            <a:r>
              <a:rPr lang="en-US" sz="2000" dirty="0"/>
              <a:t> yang </a:t>
            </a:r>
            <a:r>
              <a:rPr lang="en-US" sz="2000" dirty="0" err="1"/>
              <a:t>merugikan</a:t>
            </a:r>
            <a:r>
              <a:rPr lang="en-US" sz="2000" dirty="0"/>
              <a:t> </a:t>
            </a:r>
            <a:r>
              <a:rPr lang="en-US" sz="2000" dirty="0" err="1"/>
              <a:t>kepentingan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,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aktif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langsung</a:t>
            </a:r>
            <a:r>
              <a:rPr lang="en-US" sz="2000" dirty="0"/>
              <a:t>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yang </a:t>
            </a:r>
            <a:r>
              <a:rPr lang="en-US" sz="2000" dirty="0" err="1"/>
              <a:t>berada</a:t>
            </a:r>
            <a:r>
              <a:rPr lang="en-US" sz="2000" dirty="0"/>
              <a:t> di </a:t>
            </a:r>
            <a:r>
              <a:rPr lang="en-US" sz="2000" dirty="0" err="1"/>
              <a:t>belakang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pasar</a:t>
            </a:r>
            <a:r>
              <a:rPr lang="en-US" sz="2000" dirty="0"/>
              <a:t> </a:t>
            </a:r>
            <a:r>
              <a:rPr lang="en-US" sz="2000" dirty="0" err="1"/>
              <a:t>guna</a:t>
            </a:r>
            <a:r>
              <a:rPr lang="en-US" sz="2000" dirty="0"/>
              <a:t> </a:t>
            </a:r>
            <a:r>
              <a:rPr lang="en-US" sz="2000" dirty="0" err="1"/>
              <a:t>menghilangkan</a:t>
            </a:r>
            <a:r>
              <a:rPr lang="en-US" sz="2000" dirty="0"/>
              <a:t> </a:t>
            </a:r>
            <a:r>
              <a:rPr lang="en-US" sz="2000" dirty="0" err="1"/>
              <a:t>keganjilan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. Akan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berperan</a:t>
            </a:r>
            <a:r>
              <a:rPr lang="en-US" sz="2000" dirty="0"/>
              <a:t> </a:t>
            </a:r>
            <a:r>
              <a:rPr lang="en-US" sz="2000" dirty="0" err="1"/>
              <a:t>aktif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pembangunan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berarti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segalanya</a:t>
            </a:r>
            <a:r>
              <a:rPr lang="en-US" sz="2000" dirty="0"/>
              <a:t>. </a:t>
            </a:r>
          </a:p>
          <a:p>
            <a:pPr algn="just">
              <a:lnSpc>
                <a:spcPct val="110000"/>
              </a:lnSpc>
            </a:pPr>
            <a:r>
              <a:rPr lang="en-US" sz="2000" dirty="0"/>
              <a:t>Peran </a:t>
            </a:r>
            <a:r>
              <a:rPr lang="en-US" sz="2000" dirty="0" err="1"/>
              <a:t>campur</a:t>
            </a:r>
            <a:r>
              <a:rPr lang="en-US" sz="2000" dirty="0"/>
              <a:t> </a:t>
            </a:r>
            <a:r>
              <a:rPr lang="en-US" sz="2000" dirty="0" err="1"/>
              <a:t>tangan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sewajarnya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,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buku</a:t>
            </a:r>
            <a:r>
              <a:rPr lang="en-US" sz="2000" dirty="0"/>
              <a:t> “Indonesia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perkembangan</a:t>
            </a:r>
            <a:r>
              <a:rPr lang="en-US" sz="2000" dirty="0"/>
              <a:t> </a:t>
            </a:r>
            <a:r>
              <a:rPr lang="en-US" sz="2000" dirty="0" err="1"/>
              <a:t>dunia:kini</a:t>
            </a:r>
            <a:r>
              <a:rPr lang="en-US" sz="2000" dirty="0"/>
              <a:t> dan masa </a:t>
            </a:r>
            <a:r>
              <a:rPr lang="en-US" sz="2000" dirty="0" err="1"/>
              <a:t>datang</a:t>
            </a:r>
            <a:r>
              <a:rPr lang="en-US" sz="2000" dirty="0"/>
              <a:t>”(1976) “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dahulu</a:t>
            </a:r>
            <a:r>
              <a:rPr lang="en-US" sz="2000" dirty="0"/>
              <a:t> kala </a:t>
            </a:r>
            <a:r>
              <a:rPr lang="en-US" sz="2000" dirty="0" err="1"/>
              <a:t>saya</a:t>
            </a:r>
            <a:r>
              <a:rPr lang="en-US" sz="2000" dirty="0"/>
              <a:t> </a:t>
            </a:r>
            <a:r>
              <a:rPr lang="en-US" sz="2000" dirty="0" err="1"/>
              <a:t>berpendirian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di negara </a:t>
            </a:r>
            <a:r>
              <a:rPr lang="en-US" sz="2000" dirty="0" err="1"/>
              <a:t>berkembang</a:t>
            </a:r>
            <a:r>
              <a:rPr lang="en-US" sz="2000" dirty="0"/>
              <a:t>, negara dan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mengambil</a:t>
            </a:r>
            <a:r>
              <a:rPr lang="en-US" sz="2000" dirty="0"/>
              <a:t> </a:t>
            </a:r>
            <a:r>
              <a:rPr lang="en-US" sz="2000" dirty="0" err="1"/>
              <a:t>peran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pembangunan</a:t>
            </a:r>
            <a:r>
              <a:rPr lang="en-US" sz="2000" dirty="0"/>
              <a:t> 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menyeluruh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87574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6654260" y="2351953"/>
            <a:ext cx="5075128" cy="142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Terima</a:t>
            </a:r>
          </a:p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Kasih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845298-6793-4F1E-BF40-37DFAA3C6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5192" y="4381267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433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1590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44</cp:revision>
  <dcterms:created xsi:type="dcterms:W3CDTF">2018-11-26T13:19:10Z</dcterms:created>
  <dcterms:modified xsi:type="dcterms:W3CDTF">2020-09-29T14:32:13Z</dcterms:modified>
</cp:coreProperties>
</file>