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302" r:id="rId2"/>
    <p:sldId id="281" r:id="rId3"/>
    <p:sldId id="284" r:id="rId4"/>
    <p:sldId id="274" r:id="rId5"/>
    <p:sldId id="275" r:id="rId6"/>
    <p:sldId id="172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37" autoAdjust="0"/>
  </p:normalViewPr>
  <p:slideViewPr>
    <p:cSldViewPr snapToGrid="0">
      <p:cViewPr varScale="1">
        <p:scale>
          <a:sx n="82" d="100"/>
          <a:sy n="82" d="100"/>
        </p:scale>
        <p:origin x="8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8BA40-70E6-4B4C-B25A-4CE45ED9D0C1}"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54F02-B1FD-44E1-87CB-F2189081E90F}" type="slidenum">
              <a:rPr lang="en-US" smtClean="0"/>
              <a:t>‹#›</a:t>
            </a:fld>
            <a:endParaRPr lang="en-US"/>
          </a:p>
        </p:txBody>
      </p:sp>
    </p:spTree>
    <p:extLst>
      <p:ext uri="{BB962C8B-B14F-4D97-AF65-F5344CB8AC3E}">
        <p14:creationId xmlns:p14="http://schemas.microsoft.com/office/powerpoint/2010/main" val="992788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A105-1FC4-4B33-93C4-4FD27766DB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BA19F8-6DC4-47E8-85D7-38A9A9D954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725C32-E197-4861-9BF5-5FE5ED5A1BA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CD016530-E309-4F65-B70A-39EE55166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6C3-B501-4F6B-8241-D6C380C4EF8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317636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A9CB-9548-4CE3-B930-33FF280F2B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A5E730-AF37-4464-97FC-3CA405E176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D04434-AD53-4947-A130-44BC24B1FDD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7DA3B3E8-00EB-4F92-8DB1-7E3D1590D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858083-99BD-4D34-8992-847BFC18E3A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68526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80D52-934C-4063-9805-EEA0CCE67F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2748E6-7C24-48CA-B58A-24741FC72B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1554CD5-0821-4FEF-B22A-5E9F359A838A}"/>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F60D62DD-449D-49E1-9CCA-5F57A0DE67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2A939-CEF2-4A05-AB07-00C2123F9C99}"/>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64946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9C835-FAB8-4C84-8423-82AC759925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91F46F-D444-4B24-9735-1861698D70E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769927-6BA7-4F44-93FE-B22D8EB7D60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535088-8247-4D20-BBBD-14FA2913884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E26BDBE-0E6C-4083-8C90-F78B8D9015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A89DED-C92D-4C17-953B-9877962D7DD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40815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FDD6C-C663-4A6A-85BD-BEAEA402CF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81472A-CB86-41CB-96F2-2C93DBC4BB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8DF96EF-96FF-4588-AD31-5A0AEEF273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49002F-1CBC-4F26-9A63-D4656CD38F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BC0B6AB-E660-4750-BB23-F8FFF0AB523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D01960-B4F0-4BFF-AADB-89BB7C96CD3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8" name="Footer Placeholder 7">
            <a:extLst>
              <a:ext uri="{FF2B5EF4-FFF2-40B4-BE49-F238E27FC236}">
                <a16:creationId xmlns:a16="http://schemas.microsoft.com/office/drawing/2014/main" id="{B1F2DF42-BA16-458D-A624-E1F8476BAE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8E9EF2-431D-4C01-ADC8-DC90C40B74AB}"/>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211001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A5E6-A15C-4D83-BA50-AD6DFDCBD2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9E87B6-8993-45E3-851B-9EB1F2017D0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4" name="Footer Placeholder 3">
            <a:extLst>
              <a:ext uri="{FF2B5EF4-FFF2-40B4-BE49-F238E27FC236}">
                <a16:creationId xmlns:a16="http://schemas.microsoft.com/office/drawing/2014/main" id="{8499C91A-6245-4509-A127-73F712D8BF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209354-1F29-4C86-885E-899DFACDFA6D}"/>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24992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C4BD59-EEF2-40DD-89F5-F4C3233BDDBD}"/>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3" name="Footer Placeholder 2">
            <a:extLst>
              <a:ext uri="{FF2B5EF4-FFF2-40B4-BE49-F238E27FC236}">
                <a16:creationId xmlns:a16="http://schemas.microsoft.com/office/drawing/2014/main" id="{5F279631-A3A6-4A9A-8BB9-93FBC2FA2A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CB262F-A901-467F-95AD-EA2AEC662BD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54588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8CB1-5C96-41AF-8F21-67159ACA0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533CCC-530B-45F9-A1B6-71A55DE5C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40BACD-0BAF-4C6C-9DFC-CB35FD5FC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25FD08-0554-4A3C-8D58-5F3A319FB0DE}"/>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DDC16149-D366-4C14-AED6-7E7F70E39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8EDC8E-778E-4127-9257-9FDECDD0A7DC}"/>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5391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94E0-B7A7-4E90-9BFA-AEE036D3F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E39F5F-B773-41F8-A3CF-8C01FD97A5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898D12-42D5-4A09-95B1-BDBD5FDEA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CC89FF-1C2E-46AB-9E69-4AD4E823FF5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A2D60A1-BC21-4C48-BEDB-FE7A3EC860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453E8-CC60-4224-95BB-142F82FC738F}"/>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4150532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F6807-FA20-481B-8E14-52D1A8865B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7E9B01-B9DC-405E-894D-7558F10B97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57CA3B-02EA-40A2-AC42-1C670D974FE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6EAB0613-B6E5-40B6-93E7-2D51169FE3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D834D-2CDF-47F0-AF58-CF2831E8145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28328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5A1ECF-B934-4E25-9330-83AAABDD61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9DE575-C4B3-4770-BA9A-E0D03592E3A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964B1C-624A-4EE6-903B-0DF369AF676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ACD9843D-7B29-4F9C-A6AD-192F98BC3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A0A8C-8456-475E-8846-0524C0B213D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8431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r="65128" b="45194"/>
          <a:stretch>
            <a:fillRect/>
          </a:stretch>
        </p:blipFill>
        <p:spPr>
          <a:xfrm>
            <a:off x="0" y="2"/>
            <a:ext cx="4251570" cy="3758617"/>
          </a:xfrm>
          <a:custGeom>
            <a:avLst/>
            <a:gdLst>
              <a:gd name="connsiteX0" fmla="*/ 0 w 4251570"/>
              <a:gd name="connsiteY0" fmla="*/ 0 h 3758617"/>
              <a:gd name="connsiteX1" fmla="*/ 4251570 w 4251570"/>
              <a:gd name="connsiteY1" fmla="*/ 0 h 3758617"/>
              <a:gd name="connsiteX2" fmla="*/ 4251570 w 4251570"/>
              <a:gd name="connsiteY2" fmla="*/ 3006894 h 3758617"/>
              <a:gd name="connsiteX3" fmla="*/ 2125785 w 4251570"/>
              <a:gd name="connsiteY3" fmla="*/ 3758617 h 3758617"/>
              <a:gd name="connsiteX4" fmla="*/ 0 w 4251570"/>
              <a:gd name="connsiteY4" fmla="*/ 3006894 h 3758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7">
                <a:moveTo>
                  <a:pt x="0" y="0"/>
                </a:moveTo>
                <a:lnTo>
                  <a:pt x="4251570" y="0"/>
                </a:lnTo>
                <a:lnTo>
                  <a:pt x="4251570" y="3006894"/>
                </a:lnTo>
                <a:lnTo>
                  <a:pt x="2125785" y="3758617"/>
                </a:lnTo>
                <a:lnTo>
                  <a:pt x="0" y="3006894"/>
                </a:lnTo>
                <a:close/>
              </a:path>
            </a:pathLst>
          </a:cu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17436" t="45194" r="47692"/>
          <a:stretch>
            <a:fillRect/>
          </a:stretch>
        </p:blipFill>
        <p:spPr>
          <a:xfrm>
            <a:off x="2125783" y="3099384"/>
            <a:ext cx="4251570" cy="3758616"/>
          </a:xfrm>
          <a:custGeom>
            <a:avLst/>
            <a:gdLst>
              <a:gd name="connsiteX0" fmla="*/ 2125786 w 4251570"/>
              <a:gd name="connsiteY0" fmla="*/ 0 h 3758616"/>
              <a:gd name="connsiteX1" fmla="*/ 4251570 w 4251570"/>
              <a:gd name="connsiteY1" fmla="*/ 751723 h 3758616"/>
              <a:gd name="connsiteX2" fmla="*/ 4251570 w 4251570"/>
              <a:gd name="connsiteY2" fmla="*/ 3758616 h 3758616"/>
              <a:gd name="connsiteX3" fmla="*/ 0 w 4251570"/>
              <a:gd name="connsiteY3" fmla="*/ 3758616 h 3758616"/>
              <a:gd name="connsiteX4" fmla="*/ 0 w 4251570"/>
              <a:gd name="connsiteY4" fmla="*/ 751723 h 375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6">
                <a:moveTo>
                  <a:pt x="2125786" y="0"/>
                </a:moveTo>
                <a:lnTo>
                  <a:pt x="4251570" y="751723"/>
                </a:lnTo>
                <a:lnTo>
                  <a:pt x="4251570" y="3758616"/>
                </a:lnTo>
                <a:lnTo>
                  <a:pt x="0" y="3758616"/>
                </a:lnTo>
                <a:lnTo>
                  <a:pt x="0" y="751723"/>
                </a:lnTo>
                <a:close/>
              </a:path>
            </a:pathLst>
          </a:custGeom>
        </p:spPr>
      </p:pic>
    </p:spTree>
    <p:extLst>
      <p:ext uri="{BB962C8B-B14F-4D97-AF65-F5344CB8AC3E}">
        <p14:creationId xmlns:p14="http://schemas.microsoft.com/office/powerpoint/2010/main" val="842036621"/>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43750"/>
          <a:stretch>
            <a:fillRect/>
          </a:stretch>
        </p:blipFill>
        <p:spPr>
          <a:xfrm>
            <a:off x="5333999" y="1"/>
            <a:ext cx="6858000" cy="6857999"/>
          </a:xfrm>
          <a:custGeom>
            <a:avLst/>
            <a:gdLst>
              <a:gd name="connsiteX0" fmla="*/ 2188045 w 6858000"/>
              <a:gd name="connsiteY0" fmla="*/ 0 h 6857999"/>
              <a:gd name="connsiteX1" fmla="*/ 6857999 w 6858000"/>
              <a:gd name="connsiteY1" fmla="*/ 0 h 6857999"/>
              <a:gd name="connsiteX2" fmla="*/ 4669955 w 6858000"/>
              <a:gd name="connsiteY2" fmla="*/ 3428999 h 6857999"/>
              <a:gd name="connsiteX3" fmla="*/ 6858000 w 6858000"/>
              <a:gd name="connsiteY3" fmla="*/ 6857999 h 6857999"/>
              <a:gd name="connsiteX4" fmla="*/ 2188045 w 6858000"/>
              <a:gd name="connsiteY4" fmla="*/ 6857999 h 6857999"/>
              <a:gd name="connsiteX5" fmla="*/ 0 w 6858000"/>
              <a:gd name="connsiteY5" fmla="*/ 3428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6857999">
                <a:moveTo>
                  <a:pt x="2188045" y="0"/>
                </a:moveTo>
                <a:lnTo>
                  <a:pt x="6857999" y="0"/>
                </a:lnTo>
                <a:lnTo>
                  <a:pt x="4669955" y="3428999"/>
                </a:lnTo>
                <a:lnTo>
                  <a:pt x="6858000" y="6857999"/>
                </a:lnTo>
                <a:lnTo>
                  <a:pt x="2188045" y="6857999"/>
                </a:lnTo>
                <a:lnTo>
                  <a:pt x="0" y="3428999"/>
                </a:lnTo>
                <a:close/>
              </a:path>
            </a:pathLst>
          </a:custGeom>
        </p:spPr>
      </p:pic>
    </p:spTree>
    <p:extLst>
      <p:ext uri="{BB962C8B-B14F-4D97-AF65-F5344CB8AC3E}">
        <p14:creationId xmlns:p14="http://schemas.microsoft.com/office/powerpoint/2010/main" val="129375647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E13691EC-2D2D-4F7C-A507-338DA1D8F495}"/>
              </a:ext>
            </a:extLst>
          </p:cNvPr>
          <p:cNvSpPr/>
          <p:nvPr userDrawn="1"/>
        </p:nvSpPr>
        <p:spPr>
          <a:xfrm>
            <a:off x="152400" y="0"/>
            <a:ext cx="3004457" cy="5159829"/>
          </a:xfrm>
          <a:custGeom>
            <a:avLst/>
            <a:gdLst>
              <a:gd name="connsiteX0" fmla="*/ 0 w 3004457"/>
              <a:gd name="connsiteY0" fmla="*/ 0 h 5159829"/>
              <a:gd name="connsiteX1" fmla="*/ 3004457 w 3004457"/>
              <a:gd name="connsiteY1" fmla="*/ 0 h 5159829"/>
              <a:gd name="connsiteX2" fmla="*/ 3004457 w 3004457"/>
              <a:gd name="connsiteY2" fmla="*/ 4767928 h 5159829"/>
              <a:gd name="connsiteX3" fmla="*/ 2612556 w 3004457"/>
              <a:gd name="connsiteY3" fmla="*/ 5159829 h 5159829"/>
              <a:gd name="connsiteX4" fmla="*/ 391901 w 3004457"/>
              <a:gd name="connsiteY4" fmla="*/ 5159829 h 5159829"/>
              <a:gd name="connsiteX5" fmla="*/ 0 w 3004457"/>
              <a:gd name="connsiteY5" fmla="*/ 4767928 h 5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4457" h="5159829">
                <a:moveTo>
                  <a:pt x="0" y="0"/>
                </a:moveTo>
                <a:lnTo>
                  <a:pt x="3004457" y="0"/>
                </a:lnTo>
                <a:lnTo>
                  <a:pt x="3004457" y="4767928"/>
                </a:lnTo>
                <a:cubicBezTo>
                  <a:pt x="3004457" y="4984369"/>
                  <a:pt x="2828997" y="5159829"/>
                  <a:pt x="2612556" y="5159829"/>
                </a:cubicBezTo>
                <a:lnTo>
                  <a:pt x="391901" y="5159829"/>
                </a:lnTo>
                <a:cubicBezTo>
                  <a:pt x="175460" y="5159829"/>
                  <a:pt x="0" y="4984369"/>
                  <a:pt x="0" y="4767928"/>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23C3B5E2-8AB1-4055-ACC9-E283B21D3668}"/>
              </a:ext>
            </a:extLst>
          </p:cNvPr>
          <p:cNvSpPr/>
          <p:nvPr userDrawn="1"/>
        </p:nvSpPr>
        <p:spPr>
          <a:xfrm>
            <a:off x="3374571" y="1698172"/>
            <a:ext cx="3004457" cy="5159828"/>
          </a:xfrm>
          <a:custGeom>
            <a:avLst/>
            <a:gdLst>
              <a:gd name="connsiteX0" fmla="*/ 391901 w 3004457"/>
              <a:gd name="connsiteY0" fmla="*/ 0 h 5159828"/>
              <a:gd name="connsiteX1" fmla="*/ 2612556 w 3004457"/>
              <a:gd name="connsiteY1" fmla="*/ 0 h 5159828"/>
              <a:gd name="connsiteX2" fmla="*/ 3004457 w 3004457"/>
              <a:gd name="connsiteY2" fmla="*/ 391901 h 5159828"/>
              <a:gd name="connsiteX3" fmla="*/ 3004457 w 3004457"/>
              <a:gd name="connsiteY3" fmla="*/ 5159828 h 5159828"/>
              <a:gd name="connsiteX4" fmla="*/ 0 w 3004457"/>
              <a:gd name="connsiteY4" fmla="*/ 5159828 h 5159828"/>
              <a:gd name="connsiteX5" fmla="*/ 0 w 3004457"/>
              <a:gd name="connsiteY5" fmla="*/ 391901 h 5159828"/>
              <a:gd name="connsiteX6" fmla="*/ 391901 w 3004457"/>
              <a:gd name="connsiteY6" fmla="*/ 0 h 515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4457" h="5159828">
                <a:moveTo>
                  <a:pt x="391901" y="0"/>
                </a:moveTo>
                <a:lnTo>
                  <a:pt x="2612556" y="0"/>
                </a:lnTo>
                <a:cubicBezTo>
                  <a:pt x="2828997" y="0"/>
                  <a:pt x="3004457" y="175460"/>
                  <a:pt x="3004457" y="391901"/>
                </a:cubicBezTo>
                <a:lnTo>
                  <a:pt x="3004457" y="5159828"/>
                </a:lnTo>
                <a:lnTo>
                  <a:pt x="0" y="5159828"/>
                </a:lnTo>
                <a:lnTo>
                  <a:pt x="0" y="391901"/>
                </a:lnTo>
                <a:cubicBezTo>
                  <a:pt x="0" y="175460"/>
                  <a:pt x="175460" y="0"/>
                  <a:pt x="391901" y="0"/>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2453" r="75311" b="28824"/>
          <a:stretch>
            <a:fillRect/>
          </a:stretch>
        </p:blipFill>
        <p:spPr>
          <a:xfrm>
            <a:off x="299115" y="1"/>
            <a:ext cx="2711028" cy="4881283"/>
          </a:xfrm>
          <a:custGeom>
            <a:avLst/>
            <a:gdLst>
              <a:gd name="connsiteX0" fmla="*/ 12343 w 2711028"/>
              <a:gd name="connsiteY0" fmla="*/ 0 h 4881283"/>
              <a:gd name="connsiteX1" fmla="*/ 2698685 w 2711028"/>
              <a:gd name="connsiteY1" fmla="*/ 0 h 4881283"/>
              <a:gd name="connsiteX2" fmla="*/ 2703844 w 2711028"/>
              <a:gd name="connsiteY2" fmla="*/ 16619 h 4881283"/>
              <a:gd name="connsiteX3" fmla="*/ 2711028 w 2711028"/>
              <a:gd name="connsiteY3" fmla="*/ 87887 h 4881283"/>
              <a:gd name="connsiteX4" fmla="*/ 2711028 w 2711028"/>
              <a:gd name="connsiteY4" fmla="*/ 4527657 h 4881283"/>
              <a:gd name="connsiteX5" fmla="*/ 2357402 w 2711028"/>
              <a:gd name="connsiteY5" fmla="*/ 4881283 h 4881283"/>
              <a:gd name="connsiteX6" fmla="*/ 353626 w 2711028"/>
              <a:gd name="connsiteY6" fmla="*/ 4881283 h 4881283"/>
              <a:gd name="connsiteX7" fmla="*/ 0 w 2711028"/>
              <a:gd name="connsiteY7" fmla="*/ 4527657 h 4881283"/>
              <a:gd name="connsiteX8" fmla="*/ 0 w 2711028"/>
              <a:gd name="connsiteY8" fmla="*/ 87887 h 4881283"/>
              <a:gd name="connsiteX9" fmla="*/ 7185 w 2711028"/>
              <a:gd name="connsiteY9" fmla="*/ 16619 h 4881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1028" h="4881283">
                <a:moveTo>
                  <a:pt x="12343" y="0"/>
                </a:moveTo>
                <a:lnTo>
                  <a:pt x="2698685" y="0"/>
                </a:lnTo>
                <a:lnTo>
                  <a:pt x="2703844" y="16619"/>
                </a:lnTo>
                <a:cubicBezTo>
                  <a:pt x="2708554" y="39639"/>
                  <a:pt x="2711028" y="63474"/>
                  <a:pt x="2711028" y="87887"/>
                </a:cubicBezTo>
                <a:lnTo>
                  <a:pt x="2711028" y="4527657"/>
                </a:lnTo>
                <a:cubicBezTo>
                  <a:pt x="2711028" y="4722960"/>
                  <a:pt x="2552704" y="4881283"/>
                  <a:pt x="2357402" y="4881283"/>
                </a:cubicBezTo>
                <a:lnTo>
                  <a:pt x="353626" y="4881283"/>
                </a:lnTo>
                <a:cubicBezTo>
                  <a:pt x="158324" y="4881283"/>
                  <a:pt x="0" y="4722960"/>
                  <a:pt x="0" y="4527657"/>
                </a:cubicBezTo>
                <a:lnTo>
                  <a:pt x="0" y="87887"/>
                </a:lnTo>
                <a:cubicBezTo>
                  <a:pt x="0" y="63474"/>
                  <a:pt x="2474" y="39639"/>
                  <a:pt x="7185" y="16619"/>
                </a:cubicBezTo>
                <a:close/>
              </a:path>
            </a:pathLst>
          </a:cu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l="28882" t="28824" r="48882"/>
          <a:stretch>
            <a:fillRect/>
          </a:stretch>
        </p:blipFill>
        <p:spPr>
          <a:xfrm>
            <a:off x="3521286" y="1976720"/>
            <a:ext cx="2711028" cy="4881280"/>
          </a:xfrm>
          <a:custGeom>
            <a:avLst/>
            <a:gdLst>
              <a:gd name="connsiteX0" fmla="*/ 353626 w 2711028"/>
              <a:gd name="connsiteY0" fmla="*/ 0 h 4881280"/>
              <a:gd name="connsiteX1" fmla="*/ 2357402 w 2711028"/>
              <a:gd name="connsiteY1" fmla="*/ 0 h 4881280"/>
              <a:gd name="connsiteX2" fmla="*/ 2711028 w 2711028"/>
              <a:gd name="connsiteY2" fmla="*/ 353626 h 4881280"/>
              <a:gd name="connsiteX3" fmla="*/ 2711028 w 2711028"/>
              <a:gd name="connsiteY3" fmla="*/ 4793396 h 4881280"/>
              <a:gd name="connsiteX4" fmla="*/ 2703844 w 2711028"/>
              <a:gd name="connsiteY4" fmla="*/ 4864664 h 4881280"/>
              <a:gd name="connsiteX5" fmla="*/ 2698687 w 2711028"/>
              <a:gd name="connsiteY5" fmla="*/ 4881280 h 4881280"/>
              <a:gd name="connsiteX6" fmla="*/ 12343 w 2711028"/>
              <a:gd name="connsiteY6" fmla="*/ 4881280 h 4881280"/>
              <a:gd name="connsiteX7" fmla="*/ 7185 w 2711028"/>
              <a:gd name="connsiteY7" fmla="*/ 4864664 h 4881280"/>
              <a:gd name="connsiteX8" fmla="*/ 0 w 2711028"/>
              <a:gd name="connsiteY8" fmla="*/ 4793396 h 4881280"/>
              <a:gd name="connsiteX9" fmla="*/ 0 w 2711028"/>
              <a:gd name="connsiteY9" fmla="*/ 353626 h 4881280"/>
              <a:gd name="connsiteX10" fmla="*/ 353626 w 2711028"/>
              <a:gd name="connsiteY10" fmla="*/ 0 h 48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1028" h="4881280">
                <a:moveTo>
                  <a:pt x="353626" y="0"/>
                </a:moveTo>
                <a:lnTo>
                  <a:pt x="2357402" y="0"/>
                </a:lnTo>
                <a:cubicBezTo>
                  <a:pt x="2552705" y="0"/>
                  <a:pt x="2711028" y="158324"/>
                  <a:pt x="2711028" y="353626"/>
                </a:cubicBezTo>
                <a:lnTo>
                  <a:pt x="2711028" y="4793396"/>
                </a:lnTo>
                <a:cubicBezTo>
                  <a:pt x="2711028" y="4817809"/>
                  <a:pt x="2708554" y="4841644"/>
                  <a:pt x="2703844" y="4864664"/>
                </a:cubicBezTo>
                <a:lnTo>
                  <a:pt x="2698687" y="4881280"/>
                </a:lnTo>
                <a:lnTo>
                  <a:pt x="12343" y="4881280"/>
                </a:lnTo>
                <a:lnTo>
                  <a:pt x="7185" y="4864664"/>
                </a:lnTo>
                <a:cubicBezTo>
                  <a:pt x="2474" y="4841644"/>
                  <a:pt x="0" y="4817809"/>
                  <a:pt x="0" y="4793396"/>
                </a:cubicBezTo>
                <a:lnTo>
                  <a:pt x="0" y="353626"/>
                </a:lnTo>
                <a:cubicBezTo>
                  <a:pt x="0" y="158324"/>
                  <a:pt x="158324" y="0"/>
                  <a:pt x="353626" y="0"/>
                </a:cubicBezTo>
                <a:close/>
              </a:path>
            </a:pathLst>
          </a:custGeom>
        </p:spPr>
      </p:pic>
    </p:spTree>
    <p:extLst>
      <p:ext uri="{BB962C8B-B14F-4D97-AF65-F5344CB8AC3E}">
        <p14:creationId xmlns:p14="http://schemas.microsoft.com/office/powerpoint/2010/main" val="3526239976"/>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52250" b="13651"/>
          <a:stretch>
            <a:fillRect/>
          </a:stretch>
        </p:blipFill>
        <p:spPr>
          <a:xfrm>
            <a:off x="6370336" y="0"/>
            <a:ext cx="5821662" cy="5921828"/>
          </a:xfrm>
          <a:custGeom>
            <a:avLst/>
            <a:gdLst>
              <a:gd name="connsiteX0" fmla="*/ 0 w 5821662"/>
              <a:gd name="connsiteY0" fmla="*/ 0 h 5921828"/>
              <a:gd name="connsiteX1" fmla="*/ 5821662 w 5821662"/>
              <a:gd name="connsiteY1" fmla="*/ 0 h 5921828"/>
              <a:gd name="connsiteX2" fmla="*/ 5821662 w 5821662"/>
              <a:gd name="connsiteY2" fmla="*/ 4422866 h 5921828"/>
              <a:gd name="connsiteX3" fmla="*/ 2910831 w 5821662"/>
              <a:gd name="connsiteY3" fmla="*/ 5921828 h 5921828"/>
              <a:gd name="connsiteX4" fmla="*/ 0 w 5821662"/>
              <a:gd name="connsiteY4" fmla="*/ 4422866 h 5921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662" h="5921828">
                <a:moveTo>
                  <a:pt x="0" y="0"/>
                </a:moveTo>
                <a:lnTo>
                  <a:pt x="5821662" y="0"/>
                </a:lnTo>
                <a:lnTo>
                  <a:pt x="5821662" y="4422866"/>
                </a:lnTo>
                <a:lnTo>
                  <a:pt x="2910831" y="5921828"/>
                </a:lnTo>
                <a:lnTo>
                  <a:pt x="0" y="4422866"/>
                </a:lnTo>
                <a:close/>
              </a:path>
            </a:pathLst>
          </a:custGeom>
        </p:spPr>
      </p:pic>
    </p:spTree>
    <p:extLst>
      <p:ext uri="{BB962C8B-B14F-4D97-AF65-F5344CB8AC3E}">
        <p14:creationId xmlns:p14="http://schemas.microsoft.com/office/powerpoint/2010/main" val="713768549"/>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733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1_Custom Layout">
    <p:spTree>
      <p:nvGrpSpPr>
        <p:cNvPr id="1" name=""/>
        <p:cNvGrpSpPr/>
        <p:nvPr/>
      </p:nvGrpSpPr>
      <p:grpSpPr>
        <a:xfrm>
          <a:off x="0" y="0"/>
          <a:ext cx="0" cy="0"/>
          <a:chOff x="0" y="0"/>
          <a:chExt cx="0" cy="0"/>
        </a:xfrm>
      </p:grpSpPr>
      <p:sp>
        <p:nvSpPr>
          <p:cNvPr id="12" name="Picture Placeholder 10"/>
          <p:cNvSpPr>
            <a:spLocks noGrp="1"/>
          </p:cNvSpPr>
          <p:nvPr>
            <p:ph type="pic" sz="quarter" idx="11"/>
          </p:nvPr>
        </p:nvSpPr>
        <p:spPr>
          <a:xfrm>
            <a:off x="985709" y="4629150"/>
            <a:ext cx="4399977" cy="1543050"/>
          </a:xfrm>
          <a:prstGeom prst="rect">
            <a:avLst/>
          </a:prstGeom>
        </p:spPr>
        <p:txBody>
          <a:bodyPr/>
          <a:lstStyle/>
          <a:p>
            <a:endParaRPr lang="en-US"/>
          </a:p>
        </p:txBody>
      </p:sp>
      <p:sp>
        <p:nvSpPr>
          <p:cNvPr id="13" name="Picture Placeholder 10"/>
          <p:cNvSpPr>
            <a:spLocks noGrp="1"/>
          </p:cNvSpPr>
          <p:nvPr>
            <p:ph type="pic" sz="quarter" idx="12"/>
          </p:nvPr>
        </p:nvSpPr>
        <p:spPr>
          <a:xfrm>
            <a:off x="6799965" y="2857500"/>
            <a:ext cx="4399977" cy="1543050"/>
          </a:xfrm>
          <a:prstGeom prst="rect">
            <a:avLst/>
          </a:prstGeom>
        </p:spPr>
        <p:txBody>
          <a:bodyPr/>
          <a:lstStyle/>
          <a:p>
            <a:endParaRPr lang="en-US"/>
          </a:p>
        </p:txBody>
      </p:sp>
    </p:spTree>
    <p:extLst>
      <p:ext uri="{BB962C8B-B14F-4D97-AF65-F5344CB8AC3E}">
        <p14:creationId xmlns:p14="http://schemas.microsoft.com/office/powerpoint/2010/main" val="928853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3_Custom Layout">
    <p:spTree>
      <p:nvGrpSpPr>
        <p:cNvPr id="1" name=""/>
        <p:cNvGrpSpPr/>
        <p:nvPr/>
      </p:nvGrpSpPr>
      <p:grpSpPr>
        <a:xfrm>
          <a:off x="0" y="0"/>
          <a:ext cx="0" cy="0"/>
          <a:chOff x="0" y="0"/>
          <a:chExt cx="0" cy="0"/>
        </a:xfrm>
      </p:grpSpPr>
      <p:sp>
        <p:nvSpPr>
          <p:cNvPr id="9" name="Picture Placeholder 10"/>
          <p:cNvSpPr>
            <a:spLocks noGrp="1"/>
          </p:cNvSpPr>
          <p:nvPr>
            <p:ph type="pic" sz="quarter" idx="13"/>
          </p:nvPr>
        </p:nvSpPr>
        <p:spPr>
          <a:xfrm>
            <a:off x="1047614" y="1895475"/>
            <a:ext cx="4399977" cy="1543050"/>
          </a:xfrm>
          <a:prstGeom prst="rect">
            <a:avLst/>
          </a:prstGeom>
        </p:spPr>
        <p:txBody>
          <a:bodyPr/>
          <a:lstStyle/>
          <a:p>
            <a:endParaRPr lang="en-US"/>
          </a:p>
        </p:txBody>
      </p:sp>
      <p:sp>
        <p:nvSpPr>
          <p:cNvPr id="10" name="Picture Placeholder 10"/>
          <p:cNvSpPr>
            <a:spLocks noGrp="1"/>
          </p:cNvSpPr>
          <p:nvPr>
            <p:ph type="pic" sz="quarter" idx="14"/>
          </p:nvPr>
        </p:nvSpPr>
        <p:spPr>
          <a:xfrm>
            <a:off x="6857107" y="4057650"/>
            <a:ext cx="4399977" cy="1543050"/>
          </a:xfrm>
          <a:prstGeom prst="rect">
            <a:avLst/>
          </a:prstGeom>
        </p:spPr>
        <p:txBody>
          <a:bodyPr/>
          <a:lstStyle/>
          <a:p>
            <a:endParaRPr lang="en-US"/>
          </a:p>
        </p:txBody>
      </p:sp>
    </p:spTree>
    <p:extLst>
      <p:ext uri="{BB962C8B-B14F-4D97-AF65-F5344CB8AC3E}">
        <p14:creationId xmlns:p14="http://schemas.microsoft.com/office/powerpoint/2010/main" val="3181467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9916912"/>
      </p:ext>
    </p:extLst>
  </p:cSld>
  <p:clrMapOvr>
    <a:masterClrMapping/>
  </p:clrMapOvr>
  <p:transition spd="slow" advClick="0" advTm="3000">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Master Slide 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618065"/>
      </p:ext>
    </p:extLst>
  </p:cSld>
  <p:clrMapOvr>
    <a:masterClrMapping/>
  </p:clrMapOvr>
  <p:transition spd="slow" advClick="0" advTm="3000">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amp; Subtitle copy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019705"/>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146105714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998801-CDE2-4893-9AF4-806CE832B6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13AEAA-D80D-4E60-B592-1887FBE0D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BE6C8-31CB-4661-B1C6-5534348A95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9ADF8B7A-8A37-4520-8820-4447EC65F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E93038-E44E-4DC8-BBA4-F45192A7E8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217CD2-750A-417D-8847-7E531BB3A063}" type="slidenum">
              <a:rPr lang="en-US" smtClean="0"/>
              <a:t>‹#›</a:t>
            </a:fld>
            <a:endParaRPr lang="en-US"/>
          </a:p>
        </p:txBody>
      </p:sp>
    </p:spTree>
    <p:extLst>
      <p:ext uri="{BB962C8B-B14F-4D97-AF65-F5344CB8AC3E}">
        <p14:creationId xmlns:p14="http://schemas.microsoft.com/office/powerpoint/2010/main" val="1815694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7" r:id="rId15"/>
    <p:sldLayoutId id="2147483673" r:id="rId16"/>
    <p:sldLayoutId id="2147483674" r:id="rId17"/>
    <p:sldLayoutId id="2147483675" r:id="rId18"/>
    <p:sldLayoutId id="2147483676" r:id="rId19"/>
    <p:sldLayoutId id="2147483677" r:id="rId20"/>
    <p:sldLayoutId id="2147483678" r:id="rId21"/>
    <p:sldLayoutId id="2147483682"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hyperlink" Target="mailto:bhayurhama@fisip.upr.ac.id" TargetMode="Externa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hyperlink" Target="http://www.bhayurhama.com/" TargetMode="Externa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4" y="631426"/>
            <a:ext cx="2060330" cy="2060330"/>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5" y="1439217"/>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6223413" y="2388824"/>
            <a:ext cx="5940056" cy="2072875"/>
          </a:xfrm>
          <a:prstGeom prst="rect">
            <a:avLst/>
          </a:prstGeom>
          <a:noFill/>
        </p:spPr>
        <p:txBody>
          <a:bodyPr wrap="square" rtlCol="0">
            <a:spAutoFit/>
          </a:bodyPr>
          <a:lstStyle/>
          <a:p>
            <a:pPr algn="r">
              <a:lnSpc>
                <a:spcPct val="70000"/>
              </a:lnSpc>
            </a:pPr>
            <a:r>
              <a:rPr lang="id-ID" sz="6000" b="1" dirty="0">
                <a:solidFill>
                  <a:schemeClr val="bg1"/>
                </a:solidFill>
              </a:rPr>
              <a:t>EKONOMI POLITIK NEOLIBERALISME</a:t>
            </a:r>
            <a:endParaRPr lang="en-US" sz="6000" dirty="0">
              <a:solidFill>
                <a:schemeClr val="bg1"/>
              </a:solidFill>
            </a:endParaRPr>
          </a:p>
        </p:txBody>
      </p:sp>
      <p:sp>
        <p:nvSpPr>
          <p:cNvPr id="12" name="TextBox 1">
            <a:extLst>
              <a:ext uri="{FF2B5EF4-FFF2-40B4-BE49-F238E27FC236}">
                <a16:creationId xmlns:a16="http://schemas.microsoft.com/office/drawing/2014/main" id="{98F15CE1-8ACD-4D4D-99CE-7913870227EA}"/>
              </a:ext>
            </a:extLst>
          </p:cNvPr>
          <p:cNvSpPr txBox="1"/>
          <p:nvPr/>
        </p:nvSpPr>
        <p:spPr>
          <a:xfrm>
            <a:off x="5676201" y="4338361"/>
            <a:ext cx="6425381"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400" dirty="0" err="1">
                <a:solidFill>
                  <a:schemeClr val="bg1"/>
                </a:solidFill>
              </a:rPr>
              <a:t>Bhayu</a:t>
            </a:r>
            <a:r>
              <a:rPr lang="en-US" sz="2400" dirty="0">
                <a:solidFill>
                  <a:schemeClr val="bg1"/>
                </a:solidFill>
              </a:rPr>
              <a:t> </a:t>
            </a:r>
            <a:r>
              <a:rPr lang="en-US" sz="2400" dirty="0" err="1">
                <a:solidFill>
                  <a:schemeClr val="bg1"/>
                </a:solidFill>
              </a:rPr>
              <a:t>Rhama</a:t>
            </a:r>
            <a:r>
              <a:rPr lang="en-US" sz="2400" dirty="0">
                <a:solidFill>
                  <a:schemeClr val="bg1"/>
                </a:solidFill>
              </a:rPr>
              <a:t>, </a:t>
            </a:r>
            <a:r>
              <a:rPr lang="en-US" sz="2400" dirty="0" err="1">
                <a:solidFill>
                  <a:schemeClr val="bg1"/>
                </a:solidFill>
              </a:rPr>
              <a:t>Ph.D</a:t>
            </a:r>
            <a:endParaRPr lang="en-US" sz="2400" dirty="0">
              <a:solidFill>
                <a:schemeClr val="bg1"/>
              </a:solidFill>
            </a:endParaRPr>
          </a:p>
          <a:p>
            <a:pPr algn="r"/>
            <a:r>
              <a:rPr lang="en-US" sz="2400" dirty="0">
                <a:solidFill>
                  <a:schemeClr val="bg1"/>
                </a:solidFill>
                <a:hlinkClick r:id="rId2"/>
              </a:rPr>
              <a:t>bhayurhama@fisip.upr.ac.id</a:t>
            </a:r>
            <a:endParaRPr lang="en-US" sz="2400" dirty="0">
              <a:solidFill>
                <a:schemeClr val="bg1"/>
              </a:solidFill>
            </a:endParaRPr>
          </a:p>
          <a:p>
            <a:pPr algn="r"/>
            <a:r>
              <a:rPr lang="en-US" sz="2400" dirty="0">
                <a:solidFill>
                  <a:schemeClr val="bg1"/>
                </a:solidFill>
                <a:hlinkClick r:id="rId3"/>
              </a:rPr>
              <a:t>www.bhayurhama.com</a:t>
            </a:r>
            <a:endParaRPr lang="en-US" sz="2400" dirty="0">
              <a:solidFill>
                <a:schemeClr val="bg1"/>
              </a:solidFill>
            </a:endParaRPr>
          </a:p>
          <a:p>
            <a:pPr algn="r"/>
            <a:endParaRPr lang="en-US" sz="2400" dirty="0">
              <a:solidFill>
                <a:schemeClr val="bg1"/>
              </a:solidFill>
            </a:endParaRPr>
          </a:p>
          <a:p>
            <a:pPr algn="r"/>
            <a:r>
              <a:rPr lang="en-US" sz="2400" dirty="0" err="1">
                <a:solidFill>
                  <a:schemeClr val="bg1"/>
                </a:solidFill>
              </a:rPr>
              <a:t>Universitas</a:t>
            </a:r>
            <a:r>
              <a:rPr lang="en-US" sz="2400" dirty="0">
                <a:solidFill>
                  <a:schemeClr val="bg1"/>
                </a:solidFill>
              </a:rPr>
              <a:t> </a:t>
            </a:r>
            <a:r>
              <a:rPr lang="en-US" sz="2400" dirty="0" err="1">
                <a:solidFill>
                  <a:schemeClr val="bg1"/>
                </a:solidFill>
              </a:rPr>
              <a:t>Palangka</a:t>
            </a:r>
            <a:r>
              <a:rPr lang="en-US" sz="2400" dirty="0">
                <a:solidFill>
                  <a:schemeClr val="bg1"/>
                </a:solidFill>
              </a:rPr>
              <a:t> Raya</a:t>
            </a:r>
          </a:p>
          <a:p>
            <a:pPr algn="r"/>
            <a:r>
              <a:rPr lang="en-US" sz="2400" dirty="0" err="1">
                <a:solidFill>
                  <a:schemeClr val="bg1"/>
                </a:solidFill>
              </a:rPr>
              <a:t>Fakultas</a:t>
            </a:r>
            <a:r>
              <a:rPr lang="en-US" sz="2400" dirty="0">
                <a:solidFill>
                  <a:schemeClr val="bg1"/>
                </a:solidFill>
              </a:rPr>
              <a:t> </a:t>
            </a:r>
            <a:r>
              <a:rPr lang="en-US" sz="2400" dirty="0" err="1">
                <a:solidFill>
                  <a:schemeClr val="bg1"/>
                </a:solidFill>
              </a:rPr>
              <a:t>Ilmu</a:t>
            </a:r>
            <a:r>
              <a:rPr lang="en-US" sz="2400" dirty="0">
                <a:solidFill>
                  <a:schemeClr val="bg1"/>
                </a:solidFill>
              </a:rPr>
              <a:t> </a:t>
            </a:r>
            <a:r>
              <a:rPr lang="en-US" sz="2400" dirty="0" err="1">
                <a:solidFill>
                  <a:schemeClr val="bg1"/>
                </a:solidFill>
              </a:rPr>
              <a:t>Sosial</a:t>
            </a:r>
            <a:r>
              <a:rPr lang="en-US" sz="2400" dirty="0">
                <a:solidFill>
                  <a:schemeClr val="bg1"/>
                </a:solidFill>
              </a:rPr>
              <a:t> dan </a:t>
            </a:r>
            <a:r>
              <a:rPr lang="en-US" sz="2400" dirty="0" err="1">
                <a:solidFill>
                  <a:schemeClr val="bg1"/>
                </a:solidFill>
              </a:rPr>
              <a:t>Ilmu</a:t>
            </a:r>
            <a:r>
              <a:rPr lang="en-US" sz="2400" dirty="0">
                <a:solidFill>
                  <a:schemeClr val="bg1"/>
                </a:solidFill>
              </a:rPr>
              <a:t> </a:t>
            </a:r>
            <a:r>
              <a:rPr lang="en-US" sz="2400" dirty="0" err="1">
                <a:solidFill>
                  <a:schemeClr val="bg1"/>
                </a:solidFill>
              </a:rPr>
              <a:t>Politik</a:t>
            </a:r>
            <a:endParaRPr lang="en-US" sz="2400" dirty="0">
              <a:solidFill>
                <a:schemeClr val="bg1"/>
              </a:solidFill>
            </a:endParaRPr>
          </a:p>
        </p:txBody>
      </p:sp>
    </p:spTree>
    <p:extLst>
      <p:ext uri="{BB962C8B-B14F-4D97-AF65-F5344CB8AC3E}">
        <p14:creationId xmlns:p14="http://schemas.microsoft.com/office/powerpoint/2010/main" val="54855641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393A8CB4-DE1E-4F7D-BA0B-93DB4BB23BD2}"/>
              </a:ext>
            </a:extLst>
          </p:cNvPr>
          <p:cNvSpPr txBox="1"/>
          <p:nvPr/>
        </p:nvSpPr>
        <p:spPr>
          <a:xfrm>
            <a:off x="5093226" y="261776"/>
            <a:ext cx="3283857" cy="584775"/>
          </a:xfrm>
          <a:prstGeom prst="rect">
            <a:avLst/>
          </a:prstGeom>
          <a:noFill/>
        </p:spPr>
        <p:txBody>
          <a:bodyPr wrap="square" rtlCol="0">
            <a:spAutoFit/>
          </a:bodyPr>
          <a:lstStyle/>
          <a:p>
            <a:r>
              <a:rPr lang="id-ID" sz="3200" b="1" dirty="0"/>
              <a:t>Neoliberalisme </a:t>
            </a:r>
            <a:endParaRPr lang="en-US" sz="3200" b="1" dirty="0"/>
          </a:p>
        </p:txBody>
      </p:sp>
      <p:cxnSp>
        <p:nvCxnSpPr>
          <p:cNvPr id="24" name="Straight Connector 23">
            <a:extLst>
              <a:ext uri="{FF2B5EF4-FFF2-40B4-BE49-F238E27FC236}">
                <a16:creationId xmlns:a16="http://schemas.microsoft.com/office/drawing/2014/main" id="{0CC198DB-0C0F-4976-9D2C-8829225F8901}"/>
              </a:ext>
            </a:extLst>
          </p:cNvPr>
          <p:cNvCxnSpPr>
            <a:cxnSpLocks/>
          </p:cNvCxnSpPr>
          <p:nvPr/>
        </p:nvCxnSpPr>
        <p:spPr>
          <a:xfrm>
            <a:off x="4330134" y="576450"/>
            <a:ext cx="628058" cy="0"/>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3B0FC08-B1B8-4D12-9A26-311E587D36D0}"/>
              </a:ext>
            </a:extLst>
          </p:cNvPr>
          <p:cNvSpPr/>
          <p:nvPr/>
        </p:nvSpPr>
        <p:spPr>
          <a:xfrm>
            <a:off x="4330134" y="794771"/>
            <a:ext cx="7861866" cy="6046271"/>
          </a:xfrm>
          <a:prstGeom prst="rect">
            <a:avLst/>
          </a:prstGeom>
        </p:spPr>
        <p:txBody>
          <a:bodyPr wrap="square">
            <a:spAutoFit/>
          </a:bodyPr>
          <a:lstStyle/>
          <a:p>
            <a:pPr lvl="1" algn="just">
              <a:lnSpc>
                <a:spcPct val="150000"/>
              </a:lnSpc>
            </a:pPr>
            <a:r>
              <a:rPr lang="id-ID" sz="2000" dirty="0"/>
              <a:t>Ada “dua” jenis aliran “neoliberalisme”, </a:t>
            </a:r>
            <a:endParaRPr lang="en-GB" sz="2000" dirty="0"/>
          </a:p>
          <a:p>
            <a:pPr marL="800100" lvl="1" indent="-342900" algn="just">
              <a:lnSpc>
                <a:spcPct val="150000"/>
              </a:lnSpc>
              <a:buFont typeface="Arial" panose="020B0604020202020204" pitchFamily="34" charset="0"/>
              <a:buChar char="•"/>
            </a:pPr>
            <a:r>
              <a:rPr lang="id-ID" sz="2000" dirty="0"/>
              <a:t>Ordo Neoliberalisme yang digagas dan di kembangkan oleh pakar-pakar yang tergabung dalam mazhab </a:t>
            </a:r>
            <a:r>
              <a:rPr lang="en-GB" sz="2000" dirty="0"/>
              <a:t>F</a:t>
            </a:r>
            <a:r>
              <a:rPr lang="id-ID" sz="2000" dirty="0"/>
              <a:t>reiburg di Jerman akhir tahun 20-an. Pemikiran-pemikiran mereka sudah mengakomodasi kritikan yang dilancarkan oleh pengikut-peng</a:t>
            </a:r>
            <a:r>
              <a:rPr lang="en-GB" sz="2000" dirty="0" err="1"/>
              <a:t>i</a:t>
            </a:r>
            <a:r>
              <a:rPr lang="id-ID" sz="2000" dirty="0"/>
              <a:t>kut </a:t>
            </a:r>
            <a:r>
              <a:rPr lang="en-GB" sz="2000" dirty="0"/>
              <a:t>S</a:t>
            </a:r>
            <a:r>
              <a:rPr lang="id-ID" sz="2000" dirty="0"/>
              <a:t>osialisme </a:t>
            </a:r>
            <a:r>
              <a:rPr lang="en-GB" sz="2000" dirty="0"/>
              <a:t>M</a:t>
            </a:r>
            <a:r>
              <a:rPr lang="id-ID" sz="2000" dirty="0"/>
              <a:t>arx atau marrame. </a:t>
            </a:r>
            <a:r>
              <a:rPr lang="en-US" sz="2000" dirty="0"/>
              <a:t>			</a:t>
            </a:r>
          </a:p>
          <a:p>
            <a:pPr marL="2238375" lvl="1" indent="-342900" algn="just" defTabSz="925513">
              <a:lnSpc>
                <a:spcPct val="150000"/>
              </a:lnSpc>
              <a:buFont typeface="Arial" panose="020B0604020202020204" pitchFamily="34" charset="0"/>
              <a:buChar char="•"/>
            </a:pPr>
            <a:r>
              <a:rPr lang="id-ID" sz="2000" dirty="0"/>
              <a:t>Neoliberalisme yang dikembangkan oleh tokoh-tokoh liberal yang tergabung dalam The Mont Pelerin Society</a:t>
            </a:r>
            <a:r>
              <a:rPr lang="en-GB" sz="2000" dirty="0"/>
              <a:t> </a:t>
            </a:r>
            <a:r>
              <a:rPr lang="id-ID" sz="2000" dirty="0"/>
              <a:t>(MPS). Aliran ini pada intinya tidak menyukai adanya c</a:t>
            </a:r>
            <a:r>
              <a:rPr lang="en-GB" sz="2000" dirty="0"/>
              <a:t>a</a:t>
            </a:r>
            <a:r>
              <a:rPr lang="id-ID" sz="2000" dirty="0"/>
              <a:t>mpur tangan pemerintah dalam perekonomian dan menjadikan pasar sebagai satu-satunya tolak ukur keberhasilan program-program pembangunan. </a:t>
            </a:r>
          </a:p>
        </p:txBody>
      </p:sp>
    </p:spTree>
    <p:extLst>
      <p:ext uri="{BB962C8B-B14F-4D97-AF65-F5344CB8AC3E}">
        <p14:creationId xmlns:p14="http://schemas.microsoft.com/office/powerpoint/2010/main" val="172976323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DE06DCD-D612-442B-A85E-28ACBC48D42F}"/>
              </a:ext>
            </a:extLst>
          </p:cNvPr>
          <p:cNvSpPr txBox="1"/>
          <p:nvPr/>
        </p:nvSpPr>
        <p:spPr>
          <a:xfrm>
            <a:off x="868215" y="130515"/>
            <a:ext cx="4175734" cy="1077218"/>
          </a:xfrm>
          <a:prstGeom prst="rect">
            <a:avLst/>
          </a:prstGeom>
          <a:noFill/>
        </p:spPr>
        <p:txBody>
          <a:bodyPr wrap="square" rtlCol="0">
            <a:spAutoFit/>
          </a:bodyPr>
          <a:lstStyle/>
          <a:p>
            <a:r>
              <a:rPr lang="id-ID" sz="3200" dirty="0"/>
              <a:t>Ordo Liberalisme “Mazhab Freiburg”</a:t>
            </a:r>
            <a:endParaRPr lang="en-US" sz="3200" b="1" dirty="0"/>
          </a:p>
        </p:txBody>
      </p:sp>
      <p:cxnSp>
        <p:nvCxnSpPr>
          <p:cNvPr id="13" name="Straight Connector 12">
            <a:extLst>
              <a:ext uri="{FF2B5EF4-FFF2-40B4-BE49-F238E27FC236}">
                <a16:creationId xmlns:a16="http://schemas.microsoft.com/office/drawing/2014/main" id="{4FC63BA0-B3CD-4A00-BD05-F973D7ED7E74}"/>
              </a:ext>
            </a:extLst>
          </p:cNvPr>
          <p:cNvCxnSpPr>
            <a:cxnSpLocks/>
          </p:cNvCxnSpPr>
          <p:nvPr/>
        </p:nvCxnSpPr>
        <p:spPr>
          <a:xfrm>
            <a:off x="105122" y="445189"/>
            <a:ext cx="628058"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81A64C6-248F-4408-B0CA-D2442E5CC1CA}"/>
              </a:ext>
            </a:extLst>
          </p:cNvPr>
          <p:cNvSpPr/>
          <p:nvPr/>
        </p:nvSpPr>
        <p:spPr>
          <a:xfrm>
            <a:off x="105122" y="1328398"/>
            <a:ext cx="6096000" cy="2308324"/>
          </a:xfrm>
          <a:prstGeom prst="rect">
            <a:avLst/>
          </a:prstGeom>
          <a:solidFill>
            <a:schemeClr val="bg1"/>
          </a:solidFill>
        </p:spPr>
        <p:txBody>
          <a:bodyPr>
            <a:spAutoFit/>
          </a:bodyPr>
          <a:lstStyle/>
          <a:p>
            <a:pPr algn="just"/>
            <a:r>
              <a:rPr lang="id-ID" sz="2400" dirty="0"/>
              <a:t>Pada tahun 1928-1929 sekelompok ahli yang tergabung dalam “Mazhab Freiburg” mengembangkan gagasan ekonomi plitik yang beraliran liberal. Gagasan-gagasan mereka di sebarkan melalui sebuah jurnal gagasan mereka lebih populer disebut “Ordo Liberal”.</a:t>
            </a:r>
          </a:p>
        </p:txBody>
      </p:sp>
      <p:sp>
        <p:nvSpPr>
          <p:cNvPr id="3" name="Rectangle 2">
            <a:extLst>
              <a:ext uri="{FF2B5EF4-FFF2-40B4-BE49-F238E27FC236}">
                <a16:creationId xmlns:a16="http://schemas.microsoft.com/office/drawing/2014/main" id="{54CEFE44-0E72-4E8A-9FAD-6AF35AF2B49F}"/>
              </a:ext>
            </a:extLst>
          </p:cNvPr>
          <p:cNvSpPr/>
          <p:nvPr/>
        </p:nvSpPr>
        <p:spPr>
          <a:xfrm>
            <a:off x="105122" y="4104487"/>
            <a:ext cx="6096000" cy="2308324"/>
          </a:xfrm>
          <a:prstGeom prst="rect">
            <a:avLst/>
          </a:prstGeom>
          <a:solidFill>
            <a:schemeClr val="bg1"/>
          </a:solidFill>
        </p:spPr>
        <p:txBody>
          <a:bodyPr wrap="square">
            <a:spAutoFit/>
          </a:bodyPr>
          <a:lstStyle/>
          <a:p>
            <a:pPr algn="just"/>
            <a:r>
              <a:rPr lang="id-ID" sz="2400" dirty="0"/>
              <a:t>Sebutan lain bagi aliran pemikiran “Ordo Liberal” adalah “Neoliberal”. Akan tetapi dalam hal ini baru di catat bahwa “Neoliberal” yang dikembangkan kelompok Ordo Liberal ini tidak sama dengan mazhab “Neoliberal” yang kita kenal seperti sekarang ini. </a:t>
            </a:r>
          </a:p>
        </p:txBody>
      </p:sp>
    </p:spTree>
    <p:extLst>
      <p:ext uri="{BB962C8B-B14F-4D97-AF65-F5344CB8AC3E}">
        <p14:creationId xmlns:p14="http://schemas.microsoft.com/office/powerpoint/2010/main" val="254384794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EF17353-0AE3-4B45-9345-527ECDB43F25}"/>
              </a:ext>
            </a:extLst>
          </p:cNvPr>
          <p:cNvSpPr txBox="1"/>
          <p:nvPr/>
        </p:nvSpPr>
        <p:spPr>
          <a:xfrm>
            <a:off x="6374961" y="800488"/>
            <a:ext cx="5244259" cy="6001643"/>
          </a:xfrm>
          <a:prstGeom prst="rect">
            <a:avLst/>
          </a:prstGeom>
          <a:noFill/>
        </p:spPr>
        <p:txBody>
          <a:bodyPr wrap="square" rtlCol="0">
            <a:spAutoFit/>
          </a:bodyPr>
          <a:lstStyle/>
          <a:p>
            <a:pPr algn="just"/>
            <a:r>
              <a:rPr lang="id-ID" sz="2400" dirty="0"/>
              <a:t>Pemikiran-pemikiran dan konsep-konsep aliran “Neoliberalisme” versi Ordo Liberal yang dikembangkan oleh sekelompok ahli yang tergabung dalam Mazhab Freiburg di Jerman. Neoliberalisme yang kita bicarakan lebih lanjut ini adalah sebuah “isme” dengan misi khusus, yaitu mengurangi campur tangan negara dalam ekonomi untuk diganti dengan pasar. Artinya, sesuai paham Neoliberalisme, pasar dijadikan satu-satunya cara atau sistem untuk mengatur perekonomian dan sekaligus satu-satunya tolak ukur untuk menilai keberhasilan semua kebijakan pemerintah. </a:t>
            </a:r>
          </a:p>
        </p:txBody>
      </p:sp>
      <p:sp>
        <p:nvSpPr>
          <p:cNvPr id="32" name="TextBox 31">
            <a:extLst>
              <a:ext uri="{FF2B5EF4-FFF2-40B4-BE49-F238E27FC236}">
                <a16:creationId xmlns:a16="http://schemas.microsoft.com/office/drawing/2014/main" id="{A00931D0-2670-4C30-B812-EEBFA0F2B4B3}"/>
              </a:ext>
            </a:extLst>
          </p:cNvPr>
          <p:cNvSpPr txBox="1"/>
          <p:nvPr/>
        </p:nvSpPr>
        <p:spPr>
          <a:xfrm>
            <a:off x="1576977" y="215713"/>
            <a:ext cx="5244259" cy="584775"/>
          </a:xfrm>
          <a:prstGeom prst="rect">
            <a:avLst/>
          </a:prstGeom>
          <a:noFill/>
        </p:spPr>
        <p:txBody>
          <a:bodyPr wrap="square" rtlCol="0">
            <a:spAutoFit/>
          </a:bodyPr>
          <a:lstStyle/>
          <a:p>
            <a:r>
              <a:rPr lang="id-ID" sz="3200" b="1" dirty="0"/>
              <a:t>Neoliberalisme “</a:t>
            </a:r>
            <a:r>
              <a:rPr lang="en-US" sz="3200" b="1" dirty="0"/>
              <a:t>A</a:t>
            </a:r>
            <a:r>
              <a:rPr lang="id-ID" sz="3200" b="1" dirty="0"/>
              <a:t>nti </a:t>
            </a:r>
            <a:r>
              <a:rPr lang="en-US" sz="3200" b="1" dirty="0"/>
              <a:t>P</a:t>
            </a:r>
            <a:r>
              <a:rPr lang="id-ID" sz="3200" b="1" dirty="0"/>
              <a:t>asar”</a:t>
            </a:r>
            <a:endParaRPr lang="en-US" sz="3200" b="1" dirty="0"/>
          </a:p>
        </p:txBody>
      </p:sp>
    </p:spTree>
    <p:extLst>
      <p:ext uri="{BB962C8B-B14F-4D97-AF65-F5344CB8AC3E}">
        <p14:creationId xmlns:p14="http://schemas.microsoft.com/office/powerpoint/2010/main" val="63259722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13E9FB7A-6A2F-4D19-B1F2-E9CDE0261B81}"/>
              </a:ext>
            </a:extLst>
          </p:cNvPr>
          <p:cNvSpPr txBox="1"/>
          <p:nvPr/>
        </p:nvSpPr>
        <p:spPr>
          <a:xfrm>
            <a:off x="293936" y="99925"/>
            <a:ext cx="4248567" cy="1077218"/>
          </a:xfrm>
          <a:prstGeom prst="rect">
            <a:avLst/>
          </a:prstGeom>
          <a:noFill/>
        </p:spPr>
        <p:txBody>
          <a:bodyPr wrap="square" rtlCol="0">
            <a:spAutoFit/>
          </a:bodyPr>
          <a:lstStyle/>
          <a:p>
            <a:r>
              <a:rPr lang="id-ID" sz="3200" b="1" dirty="0"/>
              <a:t>Konsekuensi Ajaran Neoliberalisme</a:t>
            </a:r>
            <a:endParaRPr lang="en-US" sz="3200" b="1" dirty="0"/>
          </a:p>
        </p:txBody>
      </p:sp>
      <p:sp>
        <p:nvSpPr>
          <p:cNvPr id="36" name="Rounded Rectangle 4">
            <a:extLst>
              <a:ext uri="{FF2B5EF4-FFF2-40B4-BE49-F238E27FC236}">
                <a16:creationId xmlns:a16="http://schemas.microsoft.com/office/drawing/2014/main" id="{7CFA64AF-1730-47CE-81E1-76FC501CE11F}"/>
              </a:ext>
            </a:extLst>
          </p:cNvPr>
          <p:cNvSpPr/>
          <p:nvPr/>
        </p:nvSpPr>
        <p:spPr>
          <a:xfrm>
            <a:off x="293936" y="1295126"/>
            <a:ext cx="6177202" cy="3040897"/>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id-ID" sz="2400" dirty="0"/>
              <a:t>Negara-negara yang mengadopsi ajaran Neoliberalisme akan membawa konsekuensi sebagai berikut : </a:t>
            </a:r>
            <a:endParaRPr lang="en-US" sz="2400" dirty="0"/>
          </a:p>
          <a:p>
            <a:pPr algn="just"/>
            <a:endParaRPr lang="id-ID" sz="2400" dirty="0"/>
          </a:p>
          <a:p>
            <a:pPr marL="342900" lvl="0" indent="-342900" algn="just">
              <a:buFont typeface="Wingdings" panose="05000000000000000000" pitchFamily="2" charset="2"/>
              <a:buChar char="Ø"/>
            </a:pPr>
            <a:r>
              <a:rPr lang="id-ID" sz="2400" dirty="0"/>
              <a:t>Semakin Berkurangnya Peran Pemerintah </a:t>
            </a:r>
          </a:p>
          <a:p>
            <a:pPr marL="342900" indent="-342900" algn="just">
              <a:buFont typeface="Wingdings" panose="05000000000000000000" pitchFamily="2" charset="2"/>
              <a:buChar char="Ø"/>
            </a:pPr>
            <a:r>
              <a:rPr lang="id-ID" sz="2400" dirty="0"/>
              <a:t>Privatisasi </a:t>
            </a:r>
          </a:p>
          <a:p>
            <a:pPr marL="342900" lvl="0" indent="-342900" algn="just">
              <a:buFont typeface="Wingdings" panose="05000000000000000000" pitchFamily="2" charset="2"/>
              <a:buChar char="Ø"/>
            </a:pPr>
            <a:r>
              <a:rPr lang="id-ID" sz="2400" dirty="0"/>
              <a:t>Semakin Berkurangnya Program-program Sosial </a:t>
            </a:r>
          </a:p>
        </p:txBody>
      </p:sp>
    </p:spTree>
    <p:extLst>
      <p:ext uri="{BB962C8B-B14F-4D97-AF65-F5344CB8AC3E}">
        <p14:creationId xmlns:p14="http://schemas.microsoft.com/office/powerpoint/2010/main" val="74000762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4" y="631426"/>
            <a:ext cx="2060330" cy="2060330"/>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5" y="1439217"/>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6632945" y="3048958"/>
            <a:ext cx="5075128" cy="1426544"/>
          </a:xfrm>
          <a:prstGeom prst="rect">
            <a:avLst/>
          </a:prstGeom>
          <a:noFill/>
        </p:spPr>
        <p:txBody>
          <a:bodyPr wrap="square" rtlCol="0">
            <a:spAutoFit/>
          </a:bodyPr>
          <a:lstStyle/>
          <a:p>
            <a:pPr algn="r">
              <a:lnSpc>
                <a:spcPct val="70000"/>
              </a:lnSpc>
            </a:pPr>
            <a:r>
              <a:rPr lang="id-ID" sz="6000" dirty="0">
                <a:solidFill>
                  <a:schemeClr val="bg1"/>
                </a:solidFill>
              </a:rPr>
              <a:t>Terima</a:t>
            </a:r>
          </a:p>
          <a:p>
            <a:pPr algn="r">
              <a:lnSpc>
                <a:spcPct val="70000"/>
              </a:lnSpc>
            </a:pPr>
            <a:r>
              <a:rPr lang="id-ID" sz="6000" dirty="0">
                <a:solidFill>
                  <a:schemeClr val="bg1"/>
                </a:solidFill>
              </a:rPr>
              <a:t>Kasih</a:t>
            </a:r>
            <a:endParaRPr lang="en-US" sz="6000" dirty="0">
              <a:solidFill>
                <a:schemeClr val="bg1"/>
              </a:solidFill>
            </a:endParaRPr>
          </a:p>
        </p:txBody>
      </p:sp>
      <p:sp>
        <p:nvSpPr>
          <p:cNvPr id="11" name="TextBox 10">
            <a:extLst>
              <a:ext uri="{FF2B5EF4-FFF2-40B4-BE49-F238E27FC236}">
                <a16:creationId xmlns:a16="http://schemas.microsoft.com/office/drawing/2014/main" id="{98845298-6793-4F1E-BF40-37DFAA3C6430}"/>
              </a:ext>
            </a:extLst>
          </p:cNvPr>
          <p:cNvSpPr txBox="1">
            <a:spLocks noChangeArrowheads="1"/>
          </p:cNvSpPr>
          <p:nvPr/>
        </p:nvSpPr>
        <p:spPr bwMode="auto">
          <a:xfrm>
            <a:off x="5840673" y="4584814"/>
            <a:ext cx="5867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lumMod val="95000"/>
                  </a:schemeClr>
                </a:solidFill>
                <a:latin typeface="+mn-lt"/>
                <a:ea typeface="Tahoma" pitchFamily="34" charset="0"/>
                <a:cs typeface="Tahoma" pitchFamily="34" charset="0"/>
                <a:hlinkClick r:id="rId2"/>
              </a:rPr>
              <a:t>www.bhayurhama.com</a:t>
            </a:r>
            <a:endParaRPr lang="en-US" sz="2400" b="1" dirty="0">
              <a:solidFill>
                <a:schemeClr val="bg1">
                  <a:lumMod val="95000"/>
                </a:schemeClr>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p:txBody>
      </p:sp>
    </p:spTree>
    <p:extLst>
      <p:ext uri="{BB962C8B-B14F-4D97-AF65-F5344CB8AC3E}">
        <p14:creationId xmlns:p14="http://schemas.microsoft.com/office/powerpoint/2010/main" val="180743377"/>
      </p:ext>
    </p:extLst>
  </p:cSld>
  <p:clrMapOvr>
    <a:masterClrMapping/>
  </p:clrMapOvr>
  <p:transition spd="slow">
    <p:push dir="u"/>
  </p:transition>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353</Words>
  <Application>Microsoft Office PowerPoint</Application>
  <PresentationFormat>Widescreen</PresentationFormat>
  <Paragraphs>32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Rani Maranita</dc:creator>
  <cp:lastModifiedBy>bhayu</cp:lastModifiedBy>
  <cp:revision>48</cp:revision>
  <dcterms:created xsi:type="dcterms:W3CDTF">2018-11-26T13:19:10Z</dcterms:created>
  <dcterms:modified xsi:type="dcterms:W3CDTF">2020-09-29T14:46:48Z</dcterms:modified>
</cp:coreProperties>
</file>