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2" r:id="rId2"/>
    <p:sldId id="281" r:id="rId3"/>
    <p:sldId id="284" r:id="rId4"/>
    <p:sldId id="274" r:id="rId5"/>
    <p:sldId id="275" r:id="rId6"/>
    <p:sldId id="287" r:id="rId7"/>
    <p:sldId id="257" r:id="rId8"/>
    <p:sldId id="264" r:id="rId9"/>
    <p:sldId id="282" r:id="rId10"/>
    <p:sldId id="356" r:id="rId11"/>
    <p:sldId id="678" r:id="rId12"/>
    <p:sldId id="172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337" autoAdjust="0"/>
  </p:normalViewPr>
  <p:slideViewPr>
    <p:cSldViewPr snapToGrid="0">
      <p:cViewPr varScale="1">
        <p:scale>
          <a:sx n="82" d="100"/>
          <a:sy n="82" d="100"/>
        </p:scale>
        <p:origin x="8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B8BA40-70E6-4B4C-B25A-4CE45ED9D0C1}" type="datetimeFigureOut">
              <a:rPr lang="en-US" smtClean="0"/>
              <a:t>9/29/2020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54F02-B1FD-44E1-87CB-F2189081E90F}" type="slidenum">
              <a:rPr lang="en-US" smtClean="0"/>
              <a:t>‹#›</a:t>
            </a:fld>
            <a:endParaRPr lang="en-US"/>
          </a:p>
        </p:txBody>
      </p:sp>
    </p:spTree>
    <p:extLst>
      <p:ext uri="{BB962C8B-B14F-4D97-AF65-F5344CB8AC3E}">
        <p14:creationId xmlns:p14="http://schemas.microsoft.com/office/powerpoint/2010/main" val="992788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10</a:t>
            </a:fld>
            <a:endParaRPr lang="en-US"/>
          </a:p>
        </p:txBody>
      </p:sp>
    </p:spTree>
    <p:extLst>
      <p:ext uri="{BB962C8B-B14F-4D97-AF65-F5344CB8AC3E}">
        <p14:creationId xmlns:p14="http://schemas.microsoft.com/office/powerpoint/2010/main" val="1951151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A105-1FC4-4B33-93C4-4FD27766DB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BA19F8-6DC4-47E8-85D7-38A9A9D95487}"/>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725C32-E197-4861-9BF5-5FE5ED5A1BAB}"/>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CD016530-E309-4F65-B70A-39EE551661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BA6C3-B501-4F6B-8241-D6C380C4EF82}"/>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2317636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A9CB-9548-4CE3-B930-33FF280F2B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A5E730-AF37-4464-97FC-3CA405E176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D04434-AD53-4947-A130-44BC24B1FDD0}"/>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7DA3B3E8-00EB-4F92-8DB1-7E3D1590D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858083-99BD-4D34-8992-847BFC18E3AE}"/>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968526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80D52-934C-4063-9805-EEA0CCE67F3C}"/>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2748E6-7C24-48CA-B58A-24741FC72BDC}"/>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1554CD5-0821-4FEF-B22A-5E9F359A838A}"/>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F60D62DD-449D-49E1-9CCA-5F57A0DE67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32A939-CEF2-4A05-AB07-00C2123F9C99}"/>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1649463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9C835-FAB8-4C84-8423-82AC759925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91F46F-D444-4B24-9735-1861698D70E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769927-6BA7-4F44-93FE-B22D8EB7D60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535088-8247-4D20-BBBD-14FA29138848}"/>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7E26BDBE-0E6C-4083-8C90-F78B8D9015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A89DED-C92D-4C17-953B-9877962D7DD0}"/>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3408155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FDD6C-C663-4A6A-85BD-BEAEA402CF94}"/>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81472A-CB86-41CB-96F2-2C93DBC4BBA5}"/>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8DF96EF-96FF-4588-AD31-5A0AEEF273F3}"/>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49002F-1CBC-4F26-9A63-D4656CD38FFF}"/>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BC0B6AB-E660-4750-BB23-F8FFF0AB523F}"/>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D01960-B4F0-4BFF-AADB-89BB7C96CD38}"/>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8" name="Footer Placeholder 7">
            <a:extLst>
              <a:ext uri="{FF2B5EF4-FFF2-40B4-BE49-F238E27FC236}">
                <a16:creationId xmlns:a16="http://schemas.microsoft.com/office/drawing/2014/main" id="{B1F2DF42-BA16-458D-A624-E1F8476BAE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8E9EF2-431D-4C01-ADC8-DC90C40B74AB}"/>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1211001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3A5E6-A15C-4D83-BA50-AD6DFDCBD2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9E87B6-8993-45E3-851B-9EB1F2017D0C}"/>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4" name="Footer Placeholder 3">
            <a:extLst>
              <a:ext uri="{FF2B5EF4-FFF2-40B4-BE49-F238E27FC236}">
                <a16:creationId xmlns:a16="http://schemas.microsoft.com/office/drawing/2014/main" id="{8499C91A-6245-4509-A127-73F712D8BF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209354-1F29-4C86-885E-899DFACDFA6D}"/>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624992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C4BD59-EEF2-40DD-89F5-F4C3233BDDBD}"/>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3" name="Footer Placeholder 2">
            <a:extLst>
              <a:ext uri="{FF2B5EF4-FFF2-40B4-BE49-F238E27FC236}">
                <a16:creationId xmlns:a16="http://schemas.microsoft.com/office/drawing/2014/main" id="{5F279631-A3A6-4A9A-8BB9-93FBC2FA2A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CB262F-A901-467F-95AD-EA2AEC662BDE}"/>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954588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18CB1-5C96-41AF-8F21-67159ACA0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533CCC-530B-45F9-A1B6-71A55DE5C6E9}"/>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40BACD-0BAF-4C6C-9DFC-CB35FD5FC48D}"/>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25FD08-0554-4A3C-8D58-5F3A319FB0DE}"/>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DDC16149-D366-4C14-AED6-7E7F70E39C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8EDC8E-778E-4127-9257-9FDECDD0A7DC}"/>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253912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A94E0-B7A7-4E90-9BFA-AEE036D3F9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E39F5F-B773-41F8-A3CF-8C01FD97A51A}"/>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8898D12-42D5-4A09-95B1-BDBD5FDEA2C6}"/>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CC89FF-1C2E-46AB-9E69-4AD4E823FF5B}"/>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6" name="Footer Placeholder 5">
            <a:extLst>
              <a:ext uri="{FF2B5EF4-FFF2-40B4-BE49-F238E27FC236}">
                <a16:creationId xmlns:a16="http://schemas.microsoft.com/office/drawing/2014/main" id="{7A2D60A1-BC21-4C48-BEDB-FE7A3EC860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453E8-CC60-4224-95BB-142F82FC738F}"/>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4150532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F6807-FA20-481B-8E14-52D1A8865B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7E9B01-B9DC-405E-894D-7558F10B97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57CA3B-02EA-40A2-AC42-1C670D974FEC}"/>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6EAB0613-B6E5-40B6-93E7-2D51169FE3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ED834D-2CDF-47F0-AF58-CF2831E81450}"/>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3283283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5A1ECF-B934-4E25-9330-83AAABDD617A}"/>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9DE575-C4B3-4770-BA9A-E0D03592E3AB}"/>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964B1C-624A-4EE6-903B-0DF369AF6760}"/>
              </a:ext>
            </a:extLst>
          </p:cNvPr>
          <p:cNvSpPr>
            <a:spLocks noGrp="1"/>
          </p:cNvSpPr>
          <p:nvPr>
            <p:ph type="dt" sz="half" idx="10"/>
          </p:nvPr>
        </p:nvSpPr>
        <p:spPr/>
        <p:txBody>
          <a:body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ACD9843D-7B29-4F9C-A6AD-192F98BC3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0A0A8C-8456-475E-8846-0524C0B213D2}"/>
              </a:ext>
            </a:extLst>
          </p:cNvPr>
          <p:cNvSpPr>
            <a:spLocks noGrp="1"/>
          </p:cNvSpPr>
          <p:nvPr>
            <p:ph type="sldNum" sz="quarter" idx="12"/>
          </p:nvPr>
        </p:nvSpPr>
        <p:spPr/>
        <p:txBody>
          <a:bodyPr/>
          <a:lstStyle/>
          <a:p>
            <a:fld id="{5C217CD2-750A-417D-8847-7E531BB3A063}" type="slidenum">
              <a:rPr lang="en-US" smtClean="0"/>
              <a:t>‹#›</a:t>
            </a:fld>
            <a:endParaRPr lang="en-US"/>
          </a:p>
        </p:txBody>
      </p:sp>
    </p:spTree>
    <p:extLst>
      <p:ext uri="{BB962C8B-B14F-4D97-AF65-F5344CB8AC3E}">
        <p14:creationId xmlns:p14="http://schemas.microsoft.com/office/powerpoint/2010/main" val="68431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r="65128" b="45194"/>
          <a:stretch>
            <a:fillRect/>
          </a:stretch>
        </p:blipFill>
        <p:spPr>
          <a:xfrm>
            <a:off x="0" y="3"/>
            <a:ext cx="4251571" cy="3758617"/>
          </a:xfrm>
          <a:custGeom>
            <a:avLst/>
            <a:gdLst>
              <a:gd name="connsiteX0" fmla="*/ 0 w 4251570"/>
              <a:gd name="connsiteY0" fmla="*/ 0 h 3758617"/>
              <a:gd name="connsiteX1" fmla="*/ 4251570 w 4251570"/>
              <a:gd name="connsiteY1" fmla="*/ 0 h 3758617"/>
              <a:gd name="connsiteX2" fmla="*/ 4251570 w 4251570"/>
              <a:gd name="connsiteY2" fmla="*/ 3006894 h 3758617"/>
              <a:gd name="connsiteX3" fmla="*/ 2125785 w 4251570"/>
              <a:gd name="connsiteY3" fmla="*/ 3758617 h 3758617"/>
              <a:gd name="connsiteX4" fmla="*/ 0 w 4251570"/>
              <a:gd name="connsiteY4" fmla="*/ 3006894 h 3758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1570" h="3758617">
                <a:moveTo>
                  <a:pt x="0" y="0"/>
                </a:moveTo>
                <a:lnTo>
                  <a:pt x="4251570" y="0"/>
                </a:lnTo>
                <a:lnTo>
                  <a:pt x="4251570" y="3006894"/>
                </a:lnTo>
                <a:lnTo>
                  <a:pt x="2125785" y="3758617"/>
                </a:lnTo>
                <a:lnTo>
                  <a:pt x="0" y="3006894"/>
                </a:lnTo>
                <a:close/>
              </a:path>
            </a:pathLst>
          </a:cu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17436" t="45194" r="47692"/>
          <a:stretch>
            <a:fillRect/>
          </a:stretch>
        </p:blipFill>
        <p:spPr>
          <a:xfrm>
            <a:off x="2125783" y="3099384"/>
            <a:ext cx="4251571" cy="3758616"/>
          </a:xfrm>
          <a:custGeom>
            <a:avLst/>
            <a:gdLst>
              <a:gd name="connsiteX0" fmla="*/ 2125786 w 4251570"/>
              <a:gd name="connsiteY0" fmla="*/ 0 h 3758616"/>
              <a:gd name="connsiteX1" fmla="*/ 4251570 w 4251570"/>
              <a:gd name="connsiteY1" fmla="*/ 751723 h 3758616"/>
              <a:gd name="connsiteX2" fmla="*/ 4251570 w 4251570"/>
              <a:gd name="connsiteY2" fmla="*/ 3758616 h 3758616"/>
              <a:gd name="connsiteX3" fmla="*/ 0 w 4251570"/>
              <a:gd name="connsiteY3" fmla="*/ 3758616 h 3758616"/>
              <a:gd name="connsiteX4" fmla="*/ 0 w 4251570"/>
              <a:gd name="connsiteY4" fmla="*/ 751723 h 375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1570" h="3758616">
                <a:moveTo>
                  <a:pt x="2125786" y="0"/>
                </a:moveTo>
                <a:lnTo>
                  <a:pt x="4251570" y="751723"/>
                </a:lnTo>
                <a:lnTo>
                  <a:pt x="4251570" y="3758616"/>
                </a:lnTo>
                <a:lnTo>
                  <a:pt x="0" y="3758616"/>
                </a:lnTo>
                <a:lnTo>
                  <a:pt x="0" y="751723"/>
                </a:lnTo>
                <a:close/>
              </a:path>
            </a:pathLst>
          </a:custGeom>
        </p:spPr>
      </p:pic>
    </p:spTree>
    <p:extLst>
      <p:ext uri="{BB962C8B-B14F-4D97-AF65-F5344CB8AC3E}">
        <p14:creationId xmlns:p14="http://schemas.microsoft.com/office/powerpoint/2010/main" val="842036621"/>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43750"/>
          <a:stretch>
            <a:fillRect/>
          </a:stretch>
        </p:blipFill>
        <p:spPr>
          <a:xfrm>
            <a:off x="5333999" y="3"/>
            <a:ext cx="6858000" cy="6857999"/>
          </a:xfrm>
          <a:custGeom>
            <a:avLst/>
            <a:gdLst>
              <a:gd name="connsiteX0" fmla="*/ 2188045 w 6858000"/>
              <a:gd name="connsiteY0" fmla="*/ 0 h 6857999"/>
              <a:gd name="connsiteX1" fmla="*/ 6857999 w 6858000"/>
              <a:gd name="connsiteY1" fmla="*/ 0 h 6857999"/>
              <a:gd name="connsiteX2" fmla="*/ 4669955 w 6858000"/>
              <a:gd name="connsiteY2" fmla="*/ 3428999 h 6857999"/>
              <a:gd name="connsiteX3" fmla="*/ 6858000 w 6858000"/>
              <a:gd name="connsiteY3" fmla="*/ 6857999 h 6857999"/>
              <a:gd name="connsiteX4" fmla="*/ 2188045 w 6858000"/>
              <a:gd name="connsiteY4" fmla="*/ 6857999 h 6857999"/>
              <a:gd name="connsiteX5" fmla="*/ 0 w 6858000"/>
              <a:gd name="connsiteY5" fmla="*/ 3428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0" h="6857999">
                <a:moveTo>
                  <a:pt x="2188045" y="0"/>
                </a:moveTo>
                <a:lnTo>
                  <a:pt x="6857999" y="0"/>
                </a:lnTo>
                <a:lnTo>
                  <a:pt x="4669955" y="3428999"/>
                </a:lnTo>
                <a:lnTo>
                  <a:pt x="6858000" y="6857999"/>
                </a:lnTo>
                <a:lnTo>
                  <a:pt x="2188045" y="6857999"/>
                </a:lnTo>
                <a:lnTo>
                  <a:pt x="0" y="3428999"/>
                </a:lnTo>
                <a:close/>
              </a:path>
            </a:pathLst>
          </a:custGeom>
        </p:spPr>
      </p:pic>
    </p:spTree>
    <p:extLst>
      <p:ext uri="{BB962C8B-B14F-4D97-AF65-F5344CB8AC3E}">
        <p14:creationId xmlns:p14="http://schemas.microsoft.com/office/powerpoint/2010/main" val="1293756476"/>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r="50000"/>
          <a:stretch>
            <a:fillRect/>
          </a:stretch>
        </p:blipFill>
        <p:spPr>
          <a:xfrm>
            <a:off x="0" y="0"/>
            <a:ext cx="6096000" cy="6858000"/>
          </a:xfrm>
          <a:custGeom>
            <a:avLst/>
            <a:gdLst>
              <a:gd name="connsiteX0" fmla="*/ 0 w 6096000"/>
              <a:gd name="connsiteY0" fmla="*/ 0 h 6858000"/>
              <a:gd name="connsiteX1" fmla="*/ 3820859 w 6096000"/>
              <a:gd name="connsiteY1" fmla="*/ 0 h 6858000"/>
              <a:gd name="connsiteX2" fmla="*/ 6096000 w 6096000"/>
              <a:gd name="connsiteY2" fmla="*/ 3429000 h 6858000"/>
              <a:gd name="connsiteX3" fmla="*/ 3820859 w 6096000"/>
              <a:gd name="connsiteY3" fmla="*/ 6858000 h 6858000"/>
              <a:gd name="connsiteX4" fmla="*/ 0 w 6096000"/>
              <a:gd name="connsiteY4" fmla="*/ 6858000 h 6858000"/>
              <a:gd name="connsiteX5" fmla="*/ 0 w 6096000"/>
              <a:gd name="connsiteY5" fmla="*/ 5709545 h 6858000"/>
              <a:gd name="connsiteX6" fmla="*/ 1513142 w 6096000"/>
              <a:gd name="connsiteY6" fmla="*/ 3429000 h 6858000"/>
              <a:gd name="connsiteX7" fmla="*/ 0 w 6096000"/>
              <a:gd name="connsiteY7" fmla="*/ 114845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6858000">
                <a:moveTo>
                  <a:pt x="0" y="0"/>
                </a:moveTo>
                <a:lnTo>
                  <a:pt x="3820859" y="0"/>
                </a:lnTo>
                <a:lnTo>
                  <a:pt x="6096000" y="3429000"/>
                </a:lnTo>
                <a:lnTo>
                  <a:pt x="3820859" y="6858000"/>
                </a:lnTo>
                <a:lnTo>
                  <a:pt x="0" y="6858000"/>
                </a:lnTo>
                <a:lnTo>
                  <a:pt x="0" y="5709545"/>
                </a:lnTo>
                <a:lnTo>
                  <a:pt x="1513142" y="3429000"/>
                </a:lnTo>
                <a:lnTo>
                  <a:pt x="0" y="1148455"/>
                </a:lnTo>
                <a:close/>
              </a:path>
            </a:pathLst>
          </a:custGeom>
        </p:spPr>
      </p:pic>
    </p:spTree>
    <p:extLst>
      <p:ext uri="{BB962C8B-B14F-4D97-AF65-F5344CB8AC3E}">
        <p14:creationId xmlns:p14="http://schemas.microsoft.com/office/powerpoint/2010/main" val="670009938"/>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E13691EC-2D2D-4F7C-A507-338DA1D8F495}"/>
              </a:ext>
            </a:extLst>
          </p:cNvPr>
          <p:cNvSpPr/>
          <p:nvPr userDrawn="1"/>
        </p:nvSpPr>
        <p:spPr>
          <a:xfrm>
            <a:off x="152401" y="2"/>
            <a:ext cx="3004457" cy="5159829"/>
          </a:xfrm>
          <a:custGeom>
            <a:avLst/>
            <a:gdLst>
              <a:gd name="connsiteX0" fmla="*/ 0 w 3004457"/>
              <a:gd name="connsiteY0" fmla="*/ 0 h 5159829"/>
              <a:gd name="connsiteX1" fmla="*/ 3004457 w 3004457"/>
              <a:gd name="connsiteY1" fmla="*/ 0 h 5159829"/>
              <a:gd name="connsiteX2" fmla="*/ 3004457 w 3004457"/>
              <a:gd name="connsiteY2" fmla="*/ 4767928 h 5159829"/>
              <a:gd name="connsiteX3" fmla="*/ 2612556 w 3004457"/>
              <a:gd name="connsiteY3" fmla="*/ 5159829 h 5159829"/>
              <a:gd name="connsiteX4" fmla="*/ 391901 w 3004457"/>
              <a:gd name="connsiteY4" fmla="*/ 5159829 h 5159829"/>
              <a:gd name="connsiteX5" fmla="*/ 0 w 3004457"/>
              <a:gd name="connsiteY5" fmla="*/ 4767928 h 5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4457" h="5159829">
                <a:moveTo>
                  <a:pt x="0" y="0"/>
                </a:moveTo>
                <a:lnTo>
                  <a:pt x="3004457" y="0"/>
                </a:lnTo>
                <a:lnTo>
                  <a:pt x="3004457" y="4767928"/>
                </a:lnTo>
                <a:cubicBezTo>
                  <a:pt x="3004457" y="4984369"/>
                  <a:pt x="2828997" y="5159829"/>
                  <a:pt x="2612556" y="5159829"/>
                </a:cubicBezTo>
                <a:lnTo>
                  <a:pt x="391901" y="5159829"/>
                </a:lnTo>
                <a:cubicBezTo>
                  <a:pt x="175460" y="5159829"/>
                  <a:pt x="0" y="4984369"/>
                  <a:pt x="0" y="4767928"/>
                </a:cubicBezTo>
                <a:close/>
              </a:path>
            </a:pathLst>
          </a:custGeom>
          <a:solidFill>
            <a:schemeClr val="bg1"/>
          </a:solidFill>
          <a:ln>
            <a:noFill/>
          </a:ln>
          <a:effectLst>
            <a:outerShdw blurRad="444500" dist="190500" dir="13500000" algn="b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3" name="Freeform: Shape 12">
            <a:extLst>
              <a:ext uri="{FF2B5EF4-FFF2-40B4-BE49-F238E27FC236}">
                <a16:creationId xmlns:a16="http://schemas.microsoft.com/office/drawing/2014/main" id="{23C3B5E2-8AB1-4055-ACC9-E283B21D3668}"/>
              </a:ext>
            </a:extLst>
          </p:cNvPr>
          <p:cNvSpPr/>
          <p:nvPr userDrawn="1"/>
        </p:nvSpPr>
        <p:spPr>
          <a:xfrm>
            <a:off x="3374573" y="1698172"/>
            <a:ext cx="3004457" cy="5159828"/>
          </a:xfrm>
          <a:custGeom>
            <a:avLst/>
            <a:gdLst>
              <a:gd name="connsiteX0" fmla="*/ 391901 w 3004457"/>
              <a:gd name="connsiteY0" fmla="*/ 0 h 5159828"/>
              <a:gd name="connsiteX1" fmla="*/ 2612556 w 3004457"/>
              <a:gd name="connsiteY1" fmla="*/ 0 h 5159828"/>
              <a:gd name="connsiteX2" fmla="*/ 3004457 w 3004457"/>
              <a:gd name="connsiteY2" fmla="*/ 391901 h 5159828"/>
              <a:gd name="connsiteX3" fmla="*/ 3004457 w 3004457"/>
              <a:gd name="connsiteY3" fmla="*/ 5159828 h 5159828"/>
              <a:gd name="connsiteX4" fmla="*/ 0 w 3004457"/>
              <a:gd name="connsiteY4" fmla="*/ 5159828 h 5159828"/>
              <a:gd name="connsiteX5" fmla="*/ 0 w 3004457"/>
              <a:gd name="connsiteY5" fmla="*/ 391901 h 5159828"/>
              <a:gd name="connsiteX6" fmla="*/ 391901 w 3004457"/>
              <a:gd name="connsiteY6" fmla="*/ 0 h 515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4457" h="5159828">
                <a:moveTo>
                  <a:pt x="391901" y="0"/>
                </a:moveTo>
                <a:lnTo>
                  <a:pt x="2612556" y="0"/>
                </a:lnTo>
                <a:cubicBezTo>
                  <a:pt x="2828997" y="0"/>
                  <a:pt x="3004457" y="175460"/>
                  <a:pt x="3004457" y="391901"/>
                </a:cubicBezTo>
                <a:lnTo>
                  <a:pt x="3004457" y="5159828"/>
                </a:lnTo>
                <a:lnTo>
                  <a:pt x="0" y="5159828"/>
                </a:lnTo>
                <a:lnTo>
                  <a:pt x="0" y="391901"/>
                </a:lnTo>
                <a:cubicBezTo>
                  <a:pt x="0" y="175460"/>
                  <a:pt x="175460" y="0"/>
                  <a:pt x="391901" y="0"/>
                </a:cubicBezTo>
                <a:close/>
              </a:path>
            </a:pathLst>
          </a:custGeom>
          <a:solidFill>
            <a:schemeClr val="bg1"/>
          </a:solidFill>
          <a:ln>
            <a:noFill/>
          </a:ln>
          <a:effectLst>
            <a:outerShdw blurRad="444500" dist="190500" dir="13500000" algn="b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2453" r="75311" b="28824"/>
          <a:stretch>
            <a:fillRect/>
          </a:stretch>
        </p:blipFill>
        <p:spPr>
          <a:xfrm>
            <a:off x="299115" y="3"/>
            <a:ext cx="2711028" cy="4881283"/>
          </a:xfrm>
          <a:custGeom>
            <a:avLst/>
            <a:gdLst>
              <a:gd name="connsiteX0" fmla="*/ 12343 w 2711028"/>
              <a:gd name="connsiteY0" fmla="*/ 0 h 4881283"/>
              <a:gd name="connsiteX1" fmla="*/ 2698685 w 2711028"/>
              <a:gd name="connsiteY1" fmla="*/ 0 h 4881283"/>
              <a:gd name="connsiteX2" fmla="*/ 2703844 w 2711028"/>
              <a:gd name="connsiteY2" fmla="*/ 16619 h 4881283"/>
              <a:gd name="connsiteX3" fmla="*/ 2711028 w 2711028"/>
              <a:gd name="connsiteY3" fmla="*/ 87887 h 4881283"/>
              <a:gd name="connsiteX4" fmla="*/ 2711028 w 2711028"/>
              <a:gd name="connsiteY4" fmla="*/ 4527657 h 4881283"/>
              <a:gd name="connsiteX5" fmla="*/ 2357402 w 2711028"/>
              <a:gd name="connsiteY5" fmla="*/ 4881283 h 4881283"/>
              <a:gd name="connsiteX6" fmla="*/ 353626 w 2711028"/>
              <a:gd name="connsiteY6" fmla="*/ 4881283 h 4881283"/>
              <a:gd name="connsiteX7" fmla="*/ 0 w 2711028"/>
              <a:gd name="connsiteY7" fmla="*/ 4527657 h 4881283"/>
              <a:gd name="connsiteX8" fmla="*/ 0 w 2711028"/>
              <a:gd name="connsiteY8" fmla="*/ 87887 h 4881283"/>
              <a:gd name="connsiteX9" fmla="*/ 7185 w 2711028"/>
              <a:gd name="connsiteY9" fmla="*/ 16619 h 4881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1028" h="4881283">
                <a:moveTo>
                  <a:pt x="12343" y="0"/>
                </a:moveTo>
                <a:lnTo>
                  <a:pt x="2698685" y="0"/>
                </a:lnTo>
                <a:lnTo>
                  <a:pt x="2703844" y="16619"/>
                </a:lnTo>
                <a:cubicBezTo>
                  <a:pt x="2708554" y="39639"/>
                  <a:pt x="2711028" y="63474"/>
                  <a:pt x="2711028" y="87887"/>
                </a:cubicBezTo>
                <a:lnTo>
                  <a:pt x="2711028" y="4527657"/>
                </a:lnTo>
                <a:cubicBezTo>
                  <a:pt x="2711028" y="4722960"/>
                  <a:pt x="2552704" y="4881283"/>
                  <a:pt x="2357402" y="4881283"/>
                </a:cubicBezTo>
                <a:lnTo>
                  <a:pt x="353626" y="4881283"/>
                </a:lnTo>
                <a:cubicBezTo>
                  <a:pt x="158324" y="4881283"/>
                  <a:pt x="0" y="4722960"/>
                  <a:pt x="0" y="4527657"/>
                </a:cubicBezTo>
                <a:lnTo>
                  <a:pt x="0" y="87887"/>
                </a:lnTo>
                <a:cubicBezTo>
                  <a:pt x="0" y="63474"/>
                  <a:pt x="2474" y="39639"/>
                  <a:pt x="7185" y="16619"/>
                </a:cubicBezTo>
                <a:close/>
              </a:path>
            </a:pathLst>
          </a:cu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l="28882" t="28824" r="48882"/>
          <a:stretch>
            <a:fillRect/>
          </a:stretch>
        </p:blipFill>
        <p:spPr>
          <a:xfrm>
            <a:off x="3521287" y="1976720"/>
            <a:ext cx="2711028" cy="4881280"/>
          </a:xfrm>
          <a:custGeom>
            <a:avLst/>
            <a:gdLst>
              <a:gd name="connsiteX0" fmla="*/ 353626 w 2711028"/>
              <a:gd name="connsiteY0" fmla="*/ 0 h 4881280"/>
              <a:gd name="connsiteX1" fmla="*/ 2357402 w 2711028"/>
              <a:gd name="connsiteY1" fmla="*/ 0 h 4881280"/>
              <a:gd name="connsiteX2" fmla="*/ 2711028 w 2711028"/>
              <a:gd name="connsiteY2" fmla="*/ 353626 h 4881280"/>
              <a:gd name="connsiteX3" fmla="*/ 2711028 w 2711028"/>
              <a:gd name="connsiteY3" fmla="*/ 4793396 h 4881280"/>
              <a:gd name="connsiteX4" fmla="*/ 2703844 w 2711028"/>
              <a:gd name="connsiteY4" fmla="*/ 4864664 h 4881280"/>
              <a:gd name="connsiteX5" fmla="*/ 2698687 w 2711028"/>
              <a:gd name="connsiteY5" fmla="*/ 4881280 h 4881280"/>
              <a:gd name="connsiteX6" fmla="*/ 12343 w 2711028"/>
              <a:gd name="connsiteY6" fmla="*/ 4881280 h 4881280"/>
              <a:gd name="connsiteX7" fmla="*/ 7185 w 2711028"/>
              <a:gd name="connsiteY7" fmla="*/ 4864664 h 4881280"/>
              <a:gd name="connsiteX8" fmla="*/ 0 w 2711028"/>
              <a:gd name="connsiteY8" fmla="*/ 4793396 h 4881280"/>
              <a:gd name="connsiteX9" fmla="*/ 0 w 2711028"/>
              <a:gd name="connsiteY9" fmla="*/ 353626 h 4881280"/>
              <a:gd name="connsiteX10" fmla="*/ 353626 w 2711028"/>
              <a:gd name="connsiteY10" fmla="*/ 0 h 48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1028" h="4881280">
                <a:moveTo>
                  <a:pt x="353626" y="0"/>
                </a:moveTo>
                <a:lnTo>
                  <a:pt x="2357402" y="0"/>
                </a:lnTo>
                <a:cubicBezTo>
                  <a:pt x="2552705" y="0"/>
                  <a:pt x="2711028" y="158324"/>
                  <a:pt x="2711028" y="353626"/>
                </a:cubicBezTo>
                <a:lnTo>
                  <a:pt x="2711028" y="4793396"/>
                </a:lnTo>
                <a:cubicBezTo>
                  <a:pt x="2711028" y="4817809"/>
                  <a:pt x="2708554" y="4841644"/>
                  <a:pt x="2703844" y="4864664"/>
                </a:cubicBezTo>
                <a:lnTo>
                  <a:pt x="2698687" y="4881280"/>
                </a:lnTo>
                <a:lnTo>
                  <a:pt x="12343" y="4881280"/>
                </a:lnTo>
                <a:lnTo>
                  <a:pt x="7185" y="4864664"/>
                </a:lnTo>
                <a:cubicBezTo>
                  <a:pt x="2474" y="4841644"/>
                  <a:pt x="0" y="4817809"/>
                  <a:pt x="0" y="4793396"/>
                </a:cubicBezTo>
                <a:lnTo>
                  <a:pt x="0" y="353626"/>
                </a:lnTo>
                <a:cubicBezTo>
                  <a:pt x="0" y="158324"/>
                  <a:pt x="158324" y="0"/>
                  <a:pt x="353626" y="0"/>
                </a:cubicBezTo>
                <a:close/>
              </a:path>
            </a:pathLst>
          </a:custGeom>
        </p:spPr>
      </p:pic>
    </p:spTree>
    <p:extLst>
      <p:ext uri="{BB962C8B-B14F-4D97-AF65-F5344CB8AC3E}">
        <p14:creationId xmlns:p14="http://schemas.microsoft.com/office/powerpoint/2010/main" val="3526239976"/>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6_Big Image Placehol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7397D1-A862-4DEA-9F94-F9416ABEBC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01306" y="2118653"/>
            <a:ext cx="5236631" cy="4074753"/>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rcRect l="53663" t="34028" r="8984" b="28506"/>
          <a:stretch>
            <a:fillRect/>
          </a:stretch>
        </p:blipFill>
        <p:spPr>
          <a:xfrm>
            <a:off x="6542553" y="2333625"/>
            <a:ext cx="4554136" cy="2569464"/>
          </a:xfrm>
          <a:custGeom>
            <a:avLst/>
            <a:gdLst>
              <a:gd name="connsiteX0" fmla="*/ 0 w 4554136"/>
              <a:gd name="connsiteY0" fmla="*/ 0 h 2569464"/>
              <a:gd name="connsiteX1" fmla="*/ 4554136 w 4554136"/>
              <a:gd name="connsiteY1" fmla="*/ 0 h 2569464"/>
              <a:gd name="connsiteX2" fmla="*/ 4554136 w 4554136"/>
              <a:gd name="connsiteY2" fmla="*/ 2569464 h 2569464"/>
              <a:gd name="connsiteX3" fmla="*/ 0 w 4554136"/>
              <a:gd name="connsiteY3" fmla="*/ 2569464 h 2569464"/>
            </a:gdLst>
            <a:ahLst/>
            <a:cxnLst>
              <a:cxn ang="0">
                <a:pos x="connsiteX0" y="connsiteY0"/>
              </a:cxn>
              <a:cxn ang="0">
                <a:pos x="connsiteX1" y="connsiteY1"/>
              </a:cxn>
              <a:cxn ang="0">
                <a:pos x="connsiteX2" y="connsiteY2"/>
              </a:cxn>
              <a:cxn ang="0">
                <a:pos x="connsiteX3" y="connsiteY3"/>
              </a:cxn>
            </a:cxnLst>
            <a:rect l="l" t="t" r="r" b="b"/>
            <a:pathLst>
              <a:path w="4554136" h="2569464">
                <a:moveTo>
                  <a:pt x="0" y="0"/>
                </a:moveTo>
                <a:lnTo>
                  <a:pt x="4554136" y="0"/>
                </a:lnTo>
                <a:lnTo>
                  <a:pt x="4554136" y="2569464"/>
                </a:lnTo>
                <a:lnTo>
                  <a:pt x="0" y="2569464"/>
                </a:lnTo>
                <a:close/>
              </a:path>
            </a:pathLst>
          </a:custGeom>
        </p:spPr>
      </p:pic>
    </p:spTree>
    <p:extLst>
      <p:ext uri="{BB962C8B-B14F-4D97-AF65-F5344CB8AC3E}">
        <p14:creationId xmlns:p14="http://schemas.microsoft.com/office/powerpoint/2010/main" val="2274411808"/>
      </p:ext>
    </p:extLst>
  </p:cSld>
  <p:clrMapOvr>
    <a:masterClrMapping/>
  </p:clrMapOvr>
  <p:transition spd="slow" advClick="0">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52250" b="13651"/>
          <a:stretch>
            <a:fillRect/>
          </a:stretch>
        </p:blipFill>
        <p:spPr>
          <a:xfrm>
            <a:off x="6370337" y="0"/>
            <a:ext cx="5821663" cy="5921828"/>
          </a:xfrm>
          <a:custGeom>
            <a:avLst/>
            <a:gdLst>
              <a:gd name="connsiteX0" fmla="*/ 0 w 5821662"/>
              <a:gd name="connsiteY0" fmla="*/ 0 h 5921828"/>
              <a:gd name="connsiteX1" fmla="*/ 5821662 w 5821662"/>
              <a:gd name="connsiteY1" fmla="*/ 0 h 5921828"/>
              <a:gd name="connsiteX2" fmla="*/ 5821662 w 5821662"/>
              <a:gd name="connsiteY2" fmla="*/ 4422866 h 5921828"/>
              <a:gd name="connsiteX3" fmla="*/ 2910831 w 5821662"/>
              <a:gd name="connsiteY3" fmla="*/ 5921828 h 5921828"/>
              <a:gd name="connsiteX4" fmla="*/ 0 w 5821662"/>
              <a:gd name="connsiteY4" fmla="*/ 4422866 h 5921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1662" h="5921828">
                <a:moveTo>
                  <a:pt x="0" y="0"/>
                </a:moveTo>
                <a:lnTo>
                  <a:pt x="5821662" y="0"/>
                </a:lnTo>
                <a:lnTo>
                  <a:pt x="5821662" y="4422866"/>
                </a:lnTo>
                <a:lnTo>
                  <a:pt x="2910831" y="5921828"/>
                </a:lnTo>
                <a:lnTo>
                  <a:pt x="0" y="4422866"/>
                </a:lnTo>
                <a:close/>
              </a:path>
            </a:pathLst>
          </a:custGeom>
        </p:spPr>
      </p:pic>
    </p:spTree>
    <p:extLst>
      <p:ext uri="{BB962C8B-B14F-4D97-AF65-F5344CB8AC3E}">
        <p14:creationId xmlns:p14="http://schemas.microsoft.com/office/powerpoint/2010/main" val="713768549"/>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64176" b="34632"/>
          <a:stretch>
            <a:fillRect/>
          </a:stretch>
        </p:blipFill>
        <p:spPr>
          <a:xfrm>
            <a:off x="7824392" y="0"/>
            <a:ext cx="4367608" cy="4482964"/>
          </a:xfrm>
          <a:custGeom>
            <a:avLst/>
            <a:gdLst>
              <a:gd name="connsiteX0" fmla="*/ 690428 w 4367608"/>
              <a:gd name="connsiteY0" fmla="*/ 0 h 4482964"/>
              <a:gd name="connsiteX1" fmla="*/ 4367608 w 4367608"/>
              <a:gd name="connsiteY1" fmla="*/ 0 h 4482964"/>
              <a:gd name="connsiteX2" fmla="*/ 4367608 w 4367608"/>
              <a:gd name="connsiteY2" fmla="*/ 3892352 h 4482964"/>
              <a:gd name="connsiteX3" fmla="*/ 4191836 w 4367608"/>
              <a:gd name="connsiteY3" fmla="*/ 4023792 h 4482964"/>
              <a:gd name="connsiteX4" fmla="*/ 2688609 w 4367608"/>
              <a:gd name="connsiteY4" fmla="*/ 4482964 h 4482964"/>
              <a:gd name="connsiteX5" fmla="*/ 0 w 4367608"/>
              <a:gd name="connsiteY5" fmla="*/ 1794355 h 4482964"/>
              <a:gd name="connsiteX6" fmla="*/ 613948 w 4367608"/>
              <a:gd name="connsiteY6" fmla="*/ 84150 h 448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7608" h="4482964">
                <a:moveTo>
                  <a:pt x="690428" y="0"/>
                </a:moveTo>
                <a:lnTo>
                  <a:pt x="4367608" y="0"/>
                </a:lnTo>
                <a:lnTo>
                  <a:pt x="4367608" y="3892352"/>
                </a:lnTo>
                <a:lnTo>
                  <a:pt x="4191836" y="4023792"/>
                </a:lnTo>
                <a:cubicBezTo>
                  <a:pt x="3762731" y="4313690"/>
                  <a:pt x="3245438" y="4482964"/>
                  <a:pt x="2688609" y="4482964"/>
                </a:cubicBezTo>
                <a:cubicBezTo>
                  <a:pt x="1203731" y="4482964"/>
                  <a:pt x="0" y="3279233"/>
                  <a:pt x="0" y="1794355"/>
                </a:cubicBezTo>
                <a:cubicBezTo>
                  <a:pt x="0" y="1144721"/>
                  <a:pt x="230402" y="548900"/>
                  <a:pt x="613948" y="84150"/>
                </a:cubicBezTo>
                <a:close/>
              </a:path>
            </a:pathLst>
          </a:custGeom>
        </p:spPr>
      </p:pic>
    </p:spTree>
    <p:extLst>
      <p:ext uri="{BB962C8B-B14F-4D97-AF65-F5344CB8AC3E}">
        <p14:creationId xmlns:p14="http://schemas.microsoft.com/office/powerpoint/2010/main" val="2283880925"/>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r="71562"/>
          <a:stretch>
            <a:fillRect/>
          </a:stretch>
        </p:blipFill>
        <p:spPr>
          <a:xfrm>
            <a:off x="2" y="0"/>
            <a:ext cx="3467100" cy="6858000"/>
          </a:xfrm>
          <a:custGeom>
            <a:avLst/>
            <a:gdLst>
              <a:gd name="connsiteX0" fmla="*/ 0 w 3467100"/>
              <a:gd name="connsiteY0" fmla="*/ 0 h 6858000"/>
              <a:gd name="connsiteX1" fmla="*/ 3467100 w 3467100"/>
              <a:gd name="connsiteY1" fmla="*/ 0 h 6858000"/>
              <a:gd name="connsiteX2" fmla="*/ 3467100 w 3467100"/>
              <a:gd name="connsiteY2" fmla="*/ 6858000 h 6858000"/>
              <a:gd name="connsiteX3" fmla="*/ 0 w 34671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67100" h="6858000">
                <a:moveTo>
                  <a:pt x="0" y="0"/>
                </a:moveTo>
                <a:lnTo>
                  <a:pt x="3467100" y="0"/>
                </a:lnTo>
                <a:lnTo>
                  <a:pt x="3467100" y="6858000"/>
                </a:lnTo>
                <a:lnTo>
                  <a:pt x="0" y="6858000"/>
                </a:lnTo>
                <a:close/>
              </a:path>
            </a:pathLst>
          </a:cu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l="30906" r="40657"/>
          <a:stretch>
            <a:fillRect/>
          </a:stretch>
        </p:blipFill>
        <p:spPr>
          <a:xfrm>
            <a:off x="3768043" y="0"/>
            <a:ext cx="3467100" cy="6858000"/>
          </a:xfrm>
          <a:custGeom>
            <a:avLst/>
            <a:gdLst>
              <a:gd name="connsiteX0" fmla="*/ 0 w 3467100"/>
              <a:gd name="connsiteY0" fmla="*/ 0 h 6858000"/>
              <a:gd name="connsiteX1" fmla="*/ 3467100 w 3467100"/>
              <a:gd name="connsiteY1" fmla="*/ 0 h 6858000"/>
              <a:gd name="connsiteX2" fmla="*/ 3467100 w 3467100"/>
              <a:gd name="connsiteY2" fmla="*/ 6858000 h 6858000"/>
              <a:gd name="connsiteX3" fmla="*/ 0 w 34671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67100" h="6858000">
                <a:moveTo>
                  <a:pt x="0" y="0"/>
                </a:moveTo>
                <a:lnTo>
                  <a:pt x="3467100" y="0"/>
                </a:lnTo>
                <a:lnTo>
                  <a:pt x="3467100" y="6858000"/>
                </a:lnTo>
                <a:lnTo>
                  <a:pt x="0" y="6858000"/>
                </a:lnTo>
                <a:close/>
              </a:path>
            </a:pathLst>
          </a:custGeom>
        </p:spPr>
      </p:pic>
    </p:spTree>
    <p:extLst>
      <p:ext uri="{BB962C8B-B14F-4D97-AF65-F5344CB8AC3E}">
        <p14:creationId xmlns:p14="http://schemas.microsoft.com/office/powerpoint/2010/main" val="2485755397"/>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9733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1_Custom Layout">
    <p:spTree>
      <p:nvGrpSpPr>
        <p:cNvPr id="1" name=""/>
        <p:cNvGrpSpPr/>
        <p:nvPr/>
      </p:nvGrpSpPr>
      <p:grpSpPr>
        <a:xfrm>
          <a:off x="0" y="0"/>
          <a:ext cx="0" cy="0"/>
          <a:chOff x="0" y="0"/>
          <a:chExt cx="0" cy="0"/>
        </a:xfrm>
      </p:grpSpPr>
      <p:sp>
        <p:nvSpPr>
          <p:cNvPr id="12" name="Picture Placeholder 10"/>
          <p:cNvSpPr>
            <a:spLocks noGrp="1"/>
          </p:cNvSpPr>
          <p:nvPr>
            <p:ph type="pic" sz="quarter" idx="11"/>
          </p:nvPr>
        </p:nvSpPr>
        <p:spPr>
          <a:xfrm>
            <a:off x="985710" y="4629150"/>
            <a:ext cx="4399977" cy="1543050"/>
          </a:xfrm>
          <a:prstGeom prst="rect">
            <a:avLst/>
          </a:prstGeom>
        </p:spPr>
        <p:txBody>
          <a:bodyPr/>
          <a:lstStyle/>
          <a:p>
            <a:endParaRPr lang="en-US"/>
          </a:p>
        </p:txBody>
      </p:sp>
      <p:sp>
        <p:nvSpPr>
          <p:cNvPr id="13" name="Picture Placeholder 10"/>
          <p:cNvSpPr>
            <a:spLocks noGrp="1"/>
          </p:cNvSpPr>
          <p:nvPr>
            <p:ph type="pic" sz="quarter" idx="12"/>
          </p:nvPr>
        </p:nvSpPr>
        <p:spPr>
          <a:xfrm>
            <a:off x="6799966" y="2857500"/>
            <a:ext cx="4399977" cy="1543050"/>
          </a:xfrm>
          <a:prstGeom prst="rect">
            <a:avLst/>
          </a:prstGeom>
        </p:spPr>
        <p:txBody>
          <a:bodyPr/>
          <a:lstStyle/>
          <a:p>
            <a:endParaRPr lang="en-US"/>
          </a:p>
        </p:txBody>
      </p:sp>
    </p:spTree>
    <p:extLst>
      <p:ext uri="{BB962C8B-B14F-4D97-AF65-F5344CB8AC3E}">
        <p14:creationId xmlns:p14="http://schemas.microsoft.com/office/powerpoint/2010/main" val="928853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3_Custom Layout">
    <p:spTree>
      <p:nvGrpSpPr>
        <p:cNvPr id="1" name=""/>
        <p:cNvGrpSpPr/>
        <p:nvPr/>
      </p:nvGrpSpPr>
      <p:grpSpPr>
        <a:xfrm>
          <a:off x="0" y="0"/>
          <a:ext cx="0" cy="0"/>
          <a:chOff x="0" y="0"/>
          <a:chExt cx="0" cy="0"/>
        </a:xfrm>
      </p:grpSpPr>
      <p:sp>
        <p:nvSpPr>
          <p:cNvPr id="9" name="Picture Placeholder 10"/>
          <p:cNvSpPr>
            <a:spLocks noGrp="1"/>
          </p:cNvSpPr>
          <p:nvPr>
            <p:ph type="pic" sz="quarter" idx="13"/>
          </p:nvPr>
        </p:nvSpPr>
        <p:spPr>
          <a:xfrm>
            <a:off x="1047616" y="1895475"/>
            <a:ext cx="4399977" cy="1543050"/>
          </a:xfrm>
          <a:prstGeom prst="rect">
            <a:avLst/>
          </a:prstGeom>
        </p:spPr>
        <p:txBody>
          <a:bodyPr/>
          <a:lstStyle/>
          <a:p>
            <a:endParaRPr lang="en-US"/>
          </a:p>
        </p:txBody>
      </p:sp>
      <p:sp>
        <p:nvSpPr>
          <p:cNvPr id="10" name="Picture Placeholder 10"/>
          <p:cNvSpPr>
            <a:spLocks noGrp="1"/>
          </p:cNvSpPr>
          <p:nvPr>
            <p:ph type="pic" sz="quarter" idx="14"/>
          </p:nvPr>
        </p:nvSpPr>
        <p:spPr>
          <a:xfrm>
            <a:off x="6857109" y="4057650"/>
            <a:ext cx="4399977" cy="1543050"/>
          </a:xfrm>
          <a:prstGeom prst="rect">
            <a:avLst/>
          </a:prstGeom>
        </p:spPr>
        <p:txBody>
          <a:bodyPr/>
          <a:lstStyle/>
          <a:p>
            <a:endParaRPr lang="en-US"/>
          </a:p>
        </p:txBody>
      </p:sp>
    </p:spTree>
    <p:extLst>
      <p:ext uri="{BB962C8B-B14F-4D97-AF65-F5344CB8AC3E}">
        <p14:creationId xmlns:p14="http://schemas.microsoft.com/office/powerpoint/2010/main" val="3181467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9916912"/>
      </p:ext>
    </p:extLst>
  </p:cSld>
  <p:clrMapOvr>
    <a:masterClrMapping/>
  </p:clrMapOvr>
  <p:transition spd="slow" advClick="0" advTm="3000">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aster Slide 1">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9618065"/>
      </p:ext>
    </p:extLst>
  </p:cSld>
  <p:clrMapOvr>
    <a:masterClrMapping/>
  </p:clrMapOvr>
  <p:transition spd="slow" advClick="0" advTm="3000">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amp; Subtitle copy 2">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019705"/>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4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47339" t="6046"/>
          <a:stretch>
            <a:fillRect/>
          </a:stretch>
        </p:blipFill>
        <p:spPr>
          <a:xfrm>
            <a:off x="5771573" y="414610"/>
            <a:ext cx="6420427" cy="6443390"/>
          </a:xfrm>
          <a:custGeom>
            <a:avLst/>
            <a:gdLst>
              <a:gd name="connsiteX0" fmla="*/ 3819289 w 6420426"/>
              <a:gd name="connsiteY0" fmla="*/ 0 h 6443390"/>
              <a:gd name="connsiteX1" fmla="*/ 3867264 w 6420426"/>
              <a:gd name="connsiteY1" fmla="*/ 866 h 6443390"/>
              <a:gd name="connsiteX2" fmla="*/ 3915668 w 6420426"/>
              <a:gd name="connsiteY2" fmla="*/ 3026 h 6443390"/>
              <a:gd name="connsiteX3" fmla="*/ 3963642 w 6420426"/>
              <a:gd name="connsiteY3" fmla="*/ 6916 h 6443390"/>
              <a:gd name="connsiteX4" fmla="*/ 4011182 w 6420426"/>
              <a:gd name="connsiteY4" fmla="*/ 12103 h 6443390"/>
              <a:gd name="connsiteX5" fmla="*/ 4059589 w 6420426"/>
              <a:gd name="connsiteY5" fmla="*/ 18585 h 6443390"/>
              <a:gd name="connsiteX6" fmla="*/ 4107129 w 6420426"/>
              <a:gd name="connsiteY6" fmla="*/ 26364 h 6443390"/>
              <a:gd name="connsiteX7" fmla="*/ 4154238 w 6420426"/>
              <a:gd name="connsiteY7" fmla="*/ 35872 h 6443390"/>
              <a:gd name="connsiteX8" fmla="*/ 4201781 w 6420426"/>
              <a:gd name="connsiteY8" fmla="*/ 46246 h 6443390"/>
              <a:gd name="connsiteX9" fmla="*/ 4248890 w 6420426"/>
              <a:gd name="connsiteY9" fmla="*/ 57914 h 6443390"/>
              <a:gd name="connsiteX10" fmla="*/ 4295567 w 6420426"/>
              <a:gd name="connsiteY10" fmla="*/ 71312 h 6443390"/>
              <a:gd name="connsiteX11" fmla="*/ 4342242 w 6420426"/>
              <a:gd name="connsiteY11" fmla="*/ 86439 h 6443390"/>
              <a:gd name="connsiteX12" fmla="*/ 4388488 w 6420426"/>
              <a:gd name="connsiteY12" fmla="*/ 102431 h 6443390"/>
              <a:gd name="connsiteX13" fmla="*/ 4433868 w 6420426"/>
              <a:gd name="connsiteY13" fmla="*/ 120150 h 6443390"/>
              <a:gd name="connsiteX14" fmla="*/ 4479248 w 6420426"/>
              <a:gd name="connsiteY14" fmla="*/ 138735 h 6443390"/>
              <a:gd name="connsiteX15" fmla="*/ 4524628 w 6420426"/>
              <a:gd name="connsiteY15" fmla="*/ 159048 h 6443390"/>
              <a:gd name="connsiteX16" fmla="*/ 4568712 w 6420426"/>
              <a:gd name="connsiteY16" fmla="*/ 180657 h 6443390"/>
              <a:gd name="connsiteX17" fmla="*/ 6139734 w 6420426"/>
              <a:gd name="connsiteY17" fmla="*/ 1086533 h 6443390"/>
              <a:gd name="connsiteX18" fmla="*/ 6156590 w 6420426"/>
              <a:gd name="connsiteY18" fmla="*/ 1096473 h 6443390"/>
              <a:gd name="connsiteX19" fmla="*/ 6173445 w 6420426"/>
              <a:gd name="connsiteY19" fmla="*/ 1105983 h 6443390"/>
              <a:gd name="connsiteX20" fmla="*/ 6190300 w 6420426"/>
              <a:gd name="connsiteY20" fmla="*/ 1115923 h 6443390"/>
              <a:gd name="connsiteX21" fmla="*/ 6207588 w 6420426"/>
              <a:gd name="connsiteY21" fmla="*/ 1124999 h 6443390"/>
              <a:gd name="connsiteX22" fmla="*/ 6224012 w 6420426"/>
              <a:gd name="connsiteY22" fmla="*/ 1134507 h 6443390"/>
              <a:gd name="connsiteX23" fmla="*/ 6241299 w 6420426"/>
              <a:gd name="connsiteY23" fmla="*/ 1143150 h 6443390"/>
              <a:gd name="connsiteX24" fmla="*/ 6257290 w 6420426"/>
              <a:gd name="connsiteY24" fmla="*/ 1152658 h 6443390"/>
              <a:gd name="connsiteX25" fmla="*/ 6273282 w 6420426"/>
              <a:gd name="connsiteY25" fmla="*/ 1161303 h 6443390"/>
              <a:gd name="connsiteX26" fmla="*/ 6420426 w 6420426"/>
              <a:gd name="connsiteY26" fmla="*/ 1247904 h 6443390"/>
              <a:gd name="connsiteX27" fmla="*/ 6420426 w 6420426"/>
              <a:gd name="connsiteY27" fmla="*/ 6443390 h 6443390"/>
              <a:gd name="connsiteX28" fmla="*/ 387571 w 6420426"/>
              <a:gd name="connsiteY28" fmla="*/ 6443390 h 6443390"/>
              <a:gd name="connsiteX29" fmla="*/ 379466 w 6420426"/>
              <a:gd name="connsiteY29" fmla="*/ 6433193 h 6443390"/>
              <a:gd name="connsiteX30" fmla="*/ 366068 w 6420426"/>
              <a:gd name="connsiteY30" fmla="*/ 6415472 h 6443390"/>
              <a:gd name="connsiteX31" fmla="*/ 352670 w 6420426"/>
              <a:gd name="connsiteY31" fmla="*/ 6397753 h 6443390"/>
              <a:gd name="connsiteX32" fmla="*/ 339273 w 6420426"/>
              <a:gd name="connsiteY32" fmla="*/ 6379600 h 6443390"/>
              <a:gd name="connsiteX33" fmla="*/ 326307 w 6420426"/>
              <a:gd name="connsiteY33" fmla="*/ 6361447 h 6443390"/>
              <a:gd name="connsiteX34" fmla="*/ 313341 w 6420426"/>
              <a:gd name="connsiteY34" fmla="*/ 6342865 h 6443390"/>
              <a:gd name="connsiteX35" fmla="*/ 287841 w 6420426"/>
              <a:gd name="connsiteY35" fmla="*/ 6305264 h 6443390"/>
              <a:gd name="connsiteX36" fmla="*/ 264071 w 6420426"/>
              <a:gd name="connsiteY36" fmla="*/ 6267229 h 6443390"/>
              <a:gd name="connsiteX37" fmla="*/ 240732 w 6420426"/>
              <a:gd name="connsiteY37" fmla="*/ 6230062 h 6443390"/>
              <a:gd name="connsiteX38" fmla="*/ 219123 w 6420426"/>
              <a:gd name="connsiteY38" fmla="*/ 6192893 h 6443390"/>
              <a:gd name="connsiteX39" fmla="*/ 198378 w 6420426"/>
              <a:gd name="connsiteY39" fmla="*/ 6157021 h 6443390"/>
              <a:gd name="connsiteX40" fmla="*/ 179793 w 6420426"/>
              <a:gd name="connsiteY40" fmla="*/ 6122013 h 6443390"/>
              <a:gd name="connsiteX41" fmla="*/ 162506 w 6420426"/>
              <a:gd name="connsiteY41" fmla="*/ 6088734 h 6443390"/>
              <a:gd name="connsiteX42" fmla="*/ 147379 w 6420426"/>
              <a:gd name="connsiteY42" fmla="*/ 6057617 h 6443390"/>
              <a:gd name="connsiteX43" fmla="*/ 140463 w 6420426"/>
              <a:gd name="connsiteY43" fmla="*/ 6042490 h 6443390"/>
              <a:gd name="connsiteX44" fmla="*/ 133548 w 6420426"/>
              <a:gd name="connsiteY44" fmla="*/ 6025635 h 6443390"/>
              <a:gd name="connsiteX45" fmla="*/ 126201 w 6420426"/>
              <a:gd name="connsiteY45" fmla="*/ 6009211 h 6443390"/>
              <a:gd name="connsiteX46" fmla="*/ 119718 w 6420426"/>
              <a:gd name="connsiteY46" fmla="*/ 5991492 h 6443390"/>
              <a:gd name="connsiteX47" fmla="*/ 112371 w 6420426"/>
              <a:gd name="connsiteY47" fmla="*/ 5973339 h 6443390"/>
              <a:gd name="connsiteX48" fmla="*/ 105455 w 6420426"/>
              <a:gd name="connsiteY48" fmla="*/ 5954754 h 6443390"/>
              <a:gd name="connsiteX49" fmla="*/ 98973 w 6420426"/>
              <a:gd name="connsiteY49" fmla="*/ 5935738 h 6443390"/>
              <a:gd name="connsiteX50" fmla="*/ 92057 w 6420426"/>
              <a:gd name="connsiteY50" fmla="*/ 5916722 h 6443390"/>
              <a:gd name="connsiteX51" fmla="*/ 79957 w 6420426"/>
              <a:gd name="connsiteY51" fmla="*/ 5876095 h 6443390"/>
              <a:gd name="connsiteX52" fmla="*/ 67423 w 6420426"/>
              <a:gd name="connsiteY52" fmla="*/ 5834605 h 6443390"/>
              <a:gd name="connsiteX53" fmla="*/ 61804 w 6420426"/>
              <a:gd name="connsiteY53" fmla="*/ 5812996 h 6443390"/>
              <a:gd name="connsiteX54" fmla="*/ 55754 w 6420426"/>
              <a:gd name="connsiteY54" fmla="*/ 5791817 h 6443390"/>
              <a:gd name="connsiteX55" fmla="*/ 50135 w 6420426"/>
              <a:gd name="connsiteY55" fmla="*/ 5769777 h 6443390"/>
              <a:gd name="connsiteX56" fmla="*/ 44948 w 6420426"/>
              <a:gd name="connsiteY56" fmla="*/ 5747734 h 6443390"/>
              <a:gd name="connsiteX57" fmla="*/ 40195 w 6420426"/>
              <a:gd name="connsiteY57" fmla="*/ 5725692 h 6443390"/>
              <a:gd name="connsiteX58" fmla="*/ 35010 w 6420426"/>
              <a:gd name="connsiteY58" fmla="*/ 5702786 h 6443390"/>
              <a:gd name="connsiteX59" fmla="*/ 31119 w 6420426"/>
              <a:gd name="connsiteY59" fmla="*/ 5679880 h 6443390"/>
              <a:gd name="connsiteX60" fmla="*/ 26365 w 6420426"/>
              <a:gd name="connsiteY60" fmla="*/ 5657406 h 6443390"/>
              <a:gd name="connsiteX61" fmla="*/ 22907 w 6420426"/>
              <a:gd name="connsiteY61" fmla="*/ 5634500 h 6443390"/>
              <a:gd name="connsiteX62" fmla="*/ 18585 w 6420426"/>
              <a:gd name="connsiteY62" fmla="*/ 5611594 h 6443390"/>
              <a:gd name="connsiteX63" fmla="*/ 15559 w 6420426"/>
              <a:gd name="connsiteY63" fmla="*/ 5588255 h 6443390"/>
              <a:gd name="connsiteX64" fmla="*/ 12534 w 6420426"/>
              <a:gd name="connsiteY64" fmla="*/ 5565781 h 6443390"/>
              <a:gd name="connsiteX65" fmla="*/ 9509 w 6420426"/>
              <a:gd name="connsiteY65" fmla="*/ 5542875 h 6443390"/>
              <a:gd name="connsiteX66" fmla="*/ 7348 w 6420426"/>
              <a:gd name="connsiteY66" fmla="*/ 5519537 h 6443390"/>
              <a:gd name="connsiteX67" fmla="*/ 5187 w 6420426"/>
              <a:gd name="connsiteY67" fmla="*/ 5497063 h 6443390"/>
              <a:gd name="connsiteX68" fmla="*/ 3026 w 6420426"/>
              <a:gd name="connsiteY68" fmla="*/ 5474155 h 6443390"/>
              <a:gd name="connsiteX69" fmla="*/ 2161 w 6420426"/>
              <a:gd name="connsiteY69" fmla="*/ 5451249 h 6443390"/>
              <a:gd name="connsiteX70" fmla="*/ 866 w 6420426"/>
              <a:gd name="connsiteY70" fmla="*/ 5429209 h 6443390"/>
              <a:gd name="connsiteX71" fmla="*/ 0 w 6420426"/>
              <a:gd name="connsiteY71" fmla="*/ 5406735 h 6443390"/>
              <a:gd name="connsiteX72" fmla="*/ 0 w 6420426"/>
              <a:gd name="connsiteY72" fmla="*/ 5384692 h 6443390"/>
              <a:gd name="connsiteX73" fmla="*/ 0 w 6420426"/>
              <a:gd name="connsiteY73" fmla="*/ 2895260 h 6443390"/>
              <a:gd name="connsiteX74" fmla="*/ 0 w 6420426"/>
              <a:gd name="connsiteY74" fmla="*/ 2873220 h 6443390"/>
              <a:gd name="connsiteX75" fmla="*/ 866 w 6420426"/>
              <a:gd name="connsiteY75" fmla="*/ 2850314 h 6443390"/>
              <a:gd name="connsiteX76" fmla="*/ 2161 w 6420426"/>
              <a:gd name="connsiteY76" fmla="*/ 2827406 h 6443390"/>
              <a:gd name="connsiteX77" fmla="*/ 3026 w 6420426"/>
              <a:gd name="connsiteY77" fmla="*/ 2804932 h 6443390"/>
              <a:gd name="connsiteX78" fmla="*/ 5187 w 6420426"/>
              <a:gd name="connsiteY78" fmla="*/ 2781594 h 6443390"/>
              <a:gd name="connsiteX79" fmla="*/ 7348 w 6420426"/>
              <a:gd name="connsiteY79" fmla="*/ 2758688 h 6443390"/>
              <a:gd name="connsiteX80" fmla="*/ 9940 w 6420426"/>
              <a:gd name="connsiteY80" fmla="*/ 2735349 h 6443390"/>
              <a:gd name="connsiteX81" fmla="*/ 12534 w 6420426"/>
              <a:gd name="connsiteY81" fmla="*/ 2712011 h 6443390"/>
              <a:gd name="connsiteX82" fmla="*/ 15992 w 6420426"/>
              <a:gd name="connsiteY82" fmla="*/ 2688240 h 6443390"/>
              <a:gd name="connsiteX83" fmla="*/ 19017 w 6420426"/>
              <a:gd name="connsiteY83" fmla="*/ 2664902 h 6443390"/>
              <a:gd name="connsiteX84" fmla="*/ 23341 w 6420426"/>
              <a:gd name="connsiteY84" fmla="*/ 2641997 h 6443390"/>
              <a:gd name="connsiteX85" fmla="*/ 27661 w 6420426"/>
              <a:gd name="connsiteY85" fmla="*/ 2618657 h 6443390"/>
              <a:gd name="connsiteX86" fmla="*/ 31552 w 6420426"/>
              <a:gd name="connsiteY86" fmla="*/ 2595751 h 6443390"/>
              <a:gd name="connsiteX87" fmla="*/ 36306 w 6420426"/>
              <a:gd name="connsiteY87" fmla="*/ 2572413 h 6443390"/>
              <a:gd name="connsiteX88" fmla="*/ 41491 w 6420426"/>
              <a:gd name="connsiteY88" fmla="*/ 2549507 h 6443390"/>
              <a:gd name="connsiteX89" fmla="*/ 46677 w 6420426"/>
              <a:gd name="connsiteY89" fmla="*/ 2527033 h 6443390"/>
              <a:gd name="connsiteX90" fmla="*/ 51864 w 6420426"/>
              <a:gd name="connsiteY90" fmla="*/ 2504559 h 6443390"/>
              <a:gd name="connsiteX91" fmla="*/ 57483 w 6420426"/>
              <a:gd name="connsiteY91" fmla="*/ 2482517 h 6443390"/>
              <a:gd name="connsiteX92" fmla="*/ 63101 w 6420426"/>
              <a:gd name="connsiteY92" fmla="*/ 2460043 h 6443390"/>
              <a:gd name="connsiteX93" fmla="*/ 69584 w 6420426"/>
              <a:gd name="connsiteY93" fmla="*/ 2438432 h 6443390"/>
              <a:gd name="connsiteX94" fmla="*/ 75634 w 6420426"/>
              <a:gd name="connsiteY94" fmla="*/ 2417255 h 6443390"/>
              <a:gd name="connsiteX95" fmla="*/ 81686 w 6420426"/>
              <a:gd name="connsiteY95" fmla="*/ 2396510 h 6443390"/>
              <a:gd name="connsiteX96" fmla="*/ 88169 w 6420426"/>
              <a:gd name="connsiteY96" fmla="*/ 2375765 h 6443390"/>
              <a:gd name="connsiteX97" fmla="*/ 94650 w 6420426"/>
              <a:gd name="connsiteY97" fmla="*/ 2355452 h 6443390"/>
              <a:gd name="connsiteX98" fmla="*/ 101566 w 6420426"/>
              <a:gd name="connsiteY98" fmla="*/ 2336003 h 6443390"/>
              <a:gd name="connsiteX99" fmla="*/ 108913 w 6420426"/>
              <a:gd name="connsiteY99" fmla="*/ 2316987 h 6443390"/>
              <a:gd name="connsiteX100" fmla="*/ 115397 w 6420426"/>
              <a:gd name="connsiteY100" fmla="*/ 2298403 h 6443390"/>
              <a:gd name="connsiteX101" fmla="*/ 122743 w 6420426"/>
              <a:gd name="connsiteY101" fmla="*/ 2279387 h 6443390"/>
              <a:gd name="connsiteX102" fmla="*/ 130090 w 6420426"/>
              <a:gd name="connsiteY102" fmla="*/ 2262531 h 6443390"/>
              <a:gd name="connsiteX103" fmla="*/ 137437 w 6420426"/>
              <a:gd name="connsiteY103" fmla="*/ 2245243 h 6443390"/>
              <a:gd name="connsiteX104" fmla="*/ 144353 w 6420426"/>
              <a:gd name="connsiteY104" fmla="*/ 2228820 h 6443390"/>
              <a:gd name="connsiteX105" fmla="*/ 151702 w 6420426"/>
              <a:gd name="connsiteY105" fmla="*/ 2213261 h 6443390"/>
              <a:gd name="connsiteX106" fmla="*/ 169420 w 6420426"/>
              <a:gd name="connsiteY106" fmla="*/ 2178253 h 6443390"/>
              <a:gd name="connsiteX107" fmla="*/ 186275 w 6420426"/>
              <a:gd name="connsiteY107" fmla="*/ 2142813 h 6443390"/>
              <a:gd name="connsiteX108" fmla="*/ 203996 w 6420426"/>
              <a:gd name="connsiteY108" fmla="*/ 2108670 h 6443390"/>
              <a:gd name="connsiteX109" fmla="*/ 222581 w 6420426"/>
              <a:gd name="connsiteY109" fmla="*/ 2074527 h 6443390"/>
              <a:gd name="connsiteX110" fmla="*/ 232089 w 6420426"/>
              <a:gd name="connsiteY110" fmla="*/ 2058103 h 6443390"/>
              <a:gd name="connsiteX111" fmla="*/ 241164 w 6420426"/>
              <a:gd name="connsiteY111" fmla="*/ 2041679 h 6443390"/>
              <a:gd name="connsiteX112" fmla="*/ 251106 w 6420426"/>
              <a:gd name="connsiteY112" fmla="*/ 2025689 h 6443390"/>
              <a:gd name="connsiteX113" fmla="*/ 261045 w 6420426"/>
              <a:gd name="connsiteY113" fmla="*/ 2009265 h 6443390"/>
              <a:gd name="connsiteX114" fmla="*/ 271419 w 6420426"/>
              <a:gd name="connsiteY114" fmla="*/ 1993275 h 6443390"/>
              <a:gd name="connsiteX115" fmla="*/ 281790 w 6420426"/>
              <a:gd name="connsiteY115" fmla="*/ 1977715 h 6443390"/>
              <a:gd name="connsiteX116" fmla="*/ 292595 w 6420426"/>
              <a:gd name="connsiteY116" fmla="*/ 1962156 h 6443390"/>
              <a:gd name="connsiteX117" fmla="*/ 303399 w 6420426"/>
              <a:gd name="connsiteY117" fmla="*/ 1947893 h 6443390"/>
              <a:gd name="connsiteX118" fmla="*/ 315070 w 6420426"/>
              <a:gd name="connsiteY118" fmla="*/ 1932335 h 6443390"/>
              <a:gd name="connsiteX119" fmla="*/ 325873 w 6420426"/>
              <a:gd name="connsiteY119" fmla="*/ 1917208 h 6443390"/>
              <a:gd name="connsiteX120" fmla="*/ 336678 w 6420426"/>
              <a:gd name="connsiteY120" fmla="*/ 1901650 h 6443390"/>
              <a:gd name="connsiteX121" fmla="*/ 347915 w 6420426"/>
              <a:gd name="connsiteY121" fmla="*/ 1886955 h 6443390"/>
              <a:gd name="connsiteX122" fmla="*/ 358721 w 6420426"/>
              <a:gd name="connsiteY122" fmla="*/ 1871828 h 6443390"/>
              <a:gd name="connsiteX123" fmla="*/ 370389 w 6420426"/>
              <a:gd name="connsiteY123" fmla="*/ 1857133 h 6443390"/>
              <a:gd name="connsiteX124" fmla="*/ 382058 w 6420426"/>
              <a:gd name="connsiteY124" fmla="*/ 1843304 h 6443390"/>
              <a:gd name="connsiteX125" fmla="*/ 394593 w 6420426"/>
              <a:gd name="connsiteY125" fmla="*/ 1829906 h 6443390"/>
              <a:gd name="connsiteX126" fmla="*/ 424846 w 6420426"/>
              <a:gd name="connsiteY126" fmla="*/ 1797058 h 6443390"/>
              <a:gd name="connsiteX127" fmla="*/ 443863 w 6420426"/>
              <a:gd name="connsiteY127" fmla="*/ 1775450 h 6443390"/>
              <a:gd name="connsiteX128" fmla="*/ 455531 w 6420426"/>
              <a:gd name="connsiteY128" fmla="*/ 1760323 h 6443390"/>
              <a:gd name="connsiteX129" fmla="*/ 464607 w 6420426"/>
              <a:gd name="connsiteY129" fmla="*/ 1750381 h 6443390"/>
              <a:gd name="connsiteX130" fmla="*/ 469362 w 6420426"/>
              <a:gd name="connsiteY130" fmla="*/ 1745196 h 6443390"/>
              <a:gd name="connsiteX131" fmla="*/ 474549 w 6420426"/>
              <a:gd name="connsiteY131" fmla="*/ 1740441 h 6443390"/>
              <a:gd name="connsiteX132" fmla="*/ 480168 w 6420426"/>
              <a:gd name="connsiteY132" fmla="*/ 1733959 h 6443390"/>
              <a:gd name="connsiteX133" fmla="*/ 487947 w 6420426"/>
              <a:gd name="connsiteY133" fmla="*/ 1727475 h 6443390"/>
              <a:gd name="connsiteX134" fmla="*/ 509989 w 6420426"/>
              <a:gd name="connsiteY134" fmla="*/ 1708459 h 6443390"/>
              <a:gd name="connsiteX135" fmla="*/ 543698 w 6420426"/>
              <a:gd name="connsiteY135" fmla="*/ 1679935 h 6443390"/>
              <a:gd name="connsiteX136" fmla="*/ 551478 w 6420426"/>
              <a:gd name="connsiteY136" fmla="*/ 1672587 h 6443390"/>
              <a:gd name="connsiteX137" fmla="*/ 558825 w 6420426"/>
              <a:gd name="connsiteY137" fmla="*/ 1666537 h 6443390"/>
              <a:gd name="connsiteX138" fmla="*/ 564877 w 6420426"/>
              <a:gd name="connsiteY138" fmla="*/ 1660053 h 6443390"/>
              <a:gd name="connsiteX139" fmla="*/ 570496 w 6420426"/>
              <a:gd name="connsiteY139" fmla="*/ 1654003 h 6443390"/>
              <a:gd name="connsiteX140" fmla="*/ 582596 w 6420426"/>
              <a:gd name="connsiteY140" fmla="*/ 1641468 h 6443390"/>
              <a:gd name="connsiteX141" fmla="*/ 596426 w 6420426"/>
              <a:gd name="connsiteY141" fmla="*/ 1628071 h 6443390"/>
              <a:gd name="connsiteX142" fmla="*/ 775355 w 6420426"/>
              <a:gd name="connsiteY142" fmla="*/ 1493660 h 6443390"/>
              <a:gd name="connsiteX143" fmla="*/ 815548 w 6420426"/>
              <a:gd name="connsiteY143" fmla="*/ 1467296 h 6443390"/>
              <a:gd name="connsiteX144" fmla="*/ 857904 w 6420426"/>
              <a:gd name="connsiteY144" fmla="*/ 1441364 h 6443390"/>
              <a:gd name="connsiteX145" fmla="*/ 901555 w 6420426"/>
              <a:gd name="connsiteY145" fmla="*/ 1415000 h 6443390"/>
              <a:gd name="connsiteX146" fmla="*/ 946070 w 6420426"/>
              <a:gd name="connsiteY146" fmla="*/ 1388636 h 6443390"/>
              <a:gd name="connsiteX147" fmla="*/ 992315 w 6420426"/>
              <a:gd name="connsiteY147" fmla="*/ 1362705 h 6443390"/>
              <a:gd name="connsiteX148" fmla="*/ 1038127 w 6420426"/>
              <a:gd name="connsiteY148" fmla="*/ 1336773 h 6443390"/>
              <a:gd name="connsiteX149" fmla="*/ 1085238 w 6420426"/>
              <a:gd name="connsiteY149" fmla="*/ 1310842 h 6443390"/>
              <a:gd name="connsiteX150" fmla="*/ 1132347 w 6420426"/>
              <a:gd name="connsiteY150" fmla="*/ 1284911 h 6443390"/>
              <a:gd name="connsiteX151" fmla="*/ 1180319 w 6420426"/>
              <a:gd name="connsiteY151" fmla="*/ 1258979 h 6443390"/>
              <a:gd name="connsiteX152" fmla="*/ 1227428 w 6420426"/>
              <a:gd name="connsiteY152" fmla="*/ 1233047 h 6443390"/>
              <a:gd name="connsiteX153" fmla="*/ 1274537 w 6420426"/>
              <a:gd name="connsiteY153" fmla="*/ 1207980 h 6443390"/>
              <a:gd name="connsiteX154" fmla="*/ 1321214 w 6420426"/>
              <a:gd name="connsiteY154" fmla="*/ 1182480 h 6443390"/>
              <a:gd name="connsiteX155" fmla="*/ 1366594 w 6420426"/>
              <a:gd name="connsiteY155" fmla="*/ 1156982 h 6443390"/>
              <a:gd name="connsiteX156" fmla="*/ 1411111 w 6420426"/>
              <a:gd name="connsiteY156" fmla="*/ 1131913 h 6443390"/>
              <a:gd name="connsiteX157" fmla="*/ 1455193 w 6420426"/>
              <a:gd name="connsiteY157" fmla="*/ 1106415 h 6443390"/>
              <a:gd name="connsiteX158" fmla="*/ 1497117 w 6420426"/>
              <a:gd name="connsiteY158" fmla="*/ 1081780 h 6443390"/>
              <a:gd name="connsiteX159" fmla="*/ 1530829 w 6420426"/>
              <a:gd name="connsiteY159" fmla="*/ 1061467 h 6443390"/>
              <a:gd name="connsiteX160" fmla="*/ 1564106 w 6420426"/>
              <a:gd name="connsiteY160" fmla="*/ 1042882 h 6443390"/>
              <a:gd name="connsiteX161" fmla="*/ 1596954 w 6420426"/>
              <a:gd name="connsiteY161" fmla="*/ 1024298 h 6443390"/>
              <a:gd name="connsiteX162" fmla="*/ 1630233 w 6420426"/>
              <a:gd name="connsiteY162" fmla="*/ 1005281 h 6443390"/>
              <a:gd name="connsiteX163" fmla="*/ 1662647 w 6420426"/>
              <a:gd name="connsiteY163" fmla="*/ 987562 h 6443390"/>
              <a:gd name="connsiteX164" fmla="*/ 1695925 w 6420426"/>
              <a:gd name="connsiteY164" fmla="*/ 968544 h 6443390"/>
              <a:gd name="connsiteX165" fmla="*/ 1729636 w 6420426"/>
              <a:gd name="connsiteY165" fmla="*/ 949961 h 6443390"/>
              <a:gd name="connsiteX166" fmla="*/ 1763347 w 6420426"/>
              <a:gd name="connsiteY166" fmla="*/ 930080 h 6443390"/>
              <a:gd name="connsiteX167" fmla="*/ 1823422 w 6420426"/>
              <a:gd name="connsiteY167" fmla="*/ 893776 h 6443390"/>
              <a:gd name="connsiteX168" fmla="*/ 1893439 w 6420426"/>
              <a:gd name="connsiteY168" fmla="*/ 851852 h 6443390"/>
              <a:gd name="connsiteX169" fmla="*/ 1971664 w 6420426"/>
              <a:gd name="connsiteY169" fmla="*/ 805609 h 6443390"/>
              <a:gd name="connsiteX170" fmla="*/ 2055511 w 6420426"/>
              <a:gd name="connsiteY170" fmla="*/ 755474 h 6443390"/>
              <a:gd name="connsiteX171" fmla="*/ 2144973 w 6420426"/>
              <a:gd name="connsiteY171" fmla="*/ 702746 h 6443390"/>
              <a:gd name="connsiteX172" fmla="*/ 2238328 w 6420426"/>
              <a:gd name="connsiteY172" fmla="*/ 647858 h 6443390"/>
              <a:gd name="connsiteX173" fmla="*/ 2333843 w 6420426"/>
              <a:gd name="connsiteY173" fmla="*/ 591673 h 6443390"/>
              <a:gd name="connsiteX174" fmla="*/ 2430221 w 6420426"/>
              <a:gd name="connsiteY174" fmla="*/ 535056 h 6443390"/>
              <a:gd name="connsiteX175" fmla="*/ 2526600 w 6420426"/>
              <a:gd name="connsiteY175" fmla="*/ 479302 h 6443390"/>
              <a:gd name="connsiteX176" fmla="*/ 2620819 w 6420426"/>
              <a:gd name="connsiteY176" fmla="*/ 424846 h 6443390"/>
              <a:gd name="connsiteX177" fmla="*/ 2711579 w 6420426"/>
              <a:gd name="connsiteY177" fmla="*/ 372550 h 6443390"/>
              <a:gd name="connsiteX178" fmla="*/ 2798018 w 6420426"/>
              <a:gd name="connsiteY178" fmla="*/ 323281 h 6443390"/>
              <a:gd name="connsiteX179" fmla="*/ 2878406 w 6420426"/>
              <a:gd name="connsiteY179" fmla="*/ 278332 h 6443390"/>
              <a:gd name="connsiteX180" fmla="*/ 2951445 w 6420426"/>
              <a:gd name="connsiteY180" fmla="*/ 238571 h 6443390"/>
              <a:gd name="connsiteX181" fmla="*/ 2984293 w 6420426"/>
              <a:gd name="connsiteY181" fmla="*/ 220418 h 6443390"/>
              <a:gd name="connsiteX182" fmla="*/ 3014978 w 6420426"/>
              <a:gd name="connsiteY182" fmla="*/ 203996 h 6443390"/>
              <a:gd name="connsiteX183" fmla="*/ 3043502 w 6420426"/>
              <a:gd name="connsiteY183" fmla="*/ 188869 h 6443390"/>
              <a:gd name="connsiteX184" fmla="*/ 3069002 w 6420426"/>
              <a:gd name="connsiteY184" fmla="*/ 175903 h 6443390"/>
              <a:gd name="connsiteX185" fmla="*/ 3113519 w 6420426"/>
              <a:gd name="connsiteY185" fmla="*/ 154293 h 6443390"/>
              <a:gd name="connsiteX186" fmla="*/ 3158467 w 6420426"/>
              <a:gd name="connsiteY186" fmla="*/ 133979 h 6443390"/>
              <a:gd name="connsiteX187" fmla="*/ 3203847 w 6420426"/>
              <a:gd name="connsiteY187" fmla="*/ 115397 h 6443390"/>
              <a:gd name="connsiteX188" fmla="*/ 3249659 w 6420426"/>
              <a:gd name="connsiteY188" fmla="*/ 98541 h 6443390"/>
              <a:gd name="connsiteX189" fmla="*/ 3296336 w 6420426"/>
              <a:gd name="connsiteY189" fmla="*/ 82117 h 6443390"/>
              <a:gd name="connsiteX190" fmla="*/ 3342148 w 6420426"/>
              <a:gd name="connsiteY190" fmla="*/ 67854 h 6443390"/>
              <a:gd name="connsiteX191" fmla="*/ 3389257 w 6420426"/>
              <a:gd name="connsiteY191" fmla="*/ 54888 h 6443390"/>
              <a:gd name="connsiteX192" fmla="*/ 3436366 w 6420426"/>
              <a:gd name="connsiteY192" fmla="*/ 42788 h 6443390"/>
              <a:gd name="connsiteX193" fmla="*/ 3483476 w 6420426"/>
              <a:gd name="connsiteY193" fmla="*/ 32414 h 6443390"/>
              <a:gd name="connsiteX194" fmla="*/ 3531449 w 6420426"/>
              <a:gd name="connsiteY194" fmla="*/ 23771 h 6443390"/>
              <a:gd name="connsiteX195" fmla="*/ 3578990 w 6420426"/>
              <a:gd name="connsiteY195" fmla="*/ 16424 h 6443390"/>
              <a:gd name="connsiteX196" fmla="*/ 3626532 w 6420426"/>
              <a:gd name="connsiteY196" fmla="*/ 10374 h 6443390"/>
              <a:gd name="connsiteX197" fmla="*/ 3674504 w 6420426"/>
              <a:gd name="connsiteY197" fmla="*/ 5619 h 6443390"/>
              <a:gd name="connsiteX198" fmla="*/ 3722910 w 6420426"/>
              <a:gd name="connsiteY198" fmla="*/ 2594 h 6443390"/>
              <a:gd name="connsiteX199" fmla="*/ 3770883 w 6420426"/>
              <a:gd name="connsiteY199" fmla="*/ 432 h 644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6420426" h="6443390">
                <a:moveTo>
                  <a:pt x="3819289" y="0"/>
                </a:moveTo>
                <a:lnTo>
                  <a:pt x="3867264" y="866"/>
                </a:lnTo>
                <a:lnTo>
                  <a:pt x="3915668" y="3026"/>
                </a:lnTo>
                <a:lnTo>
                  <a:pt x="3963642" y="6916"/>
                </a:lnTo>
                <a:lnTo>
                  <a:pt x="4011182" y="12103"/>
                </a:lnTo>
                <a:lnTo>
                  <a:pt x="4059589" y="18585"/>
                </a:lnTo>
                <a:lnTo>
                  <a:pt x="4107129" y="26364"/>
                </a:lnTo>
                <a:lnTo>
                  <a:pt x="4154238" y="35872"/>
                </a:lnTo>
                <a:lnTo>
                  <a:pt x="4201781" y="46246"/>
                </a:lnTo>
                <a:lnTo>
                  <a:pt x="4248890" y="57914"/>
                </a:lnTo>
                <a:lnTo>
                  <a:pt x="4295567" y="71312"/>
                </a:lnTo>
                <a:lnTo>
                  <a:pt x="4342242" y="86439"/>
                </a:lnTo>
                <a:lnTo>
                  <a:pt x="4388488" y="102431"/>
                </a:lnTo>
                <a:lnTo>
                  <a:pt x="4433868" y="120150"/>
                </a:lnTo>
                <a:lnTo>
                  <a:pt x="4479248" y="138735"/>
                </a:lnTo>
                <a:lnTo>
                  <a:pt x="4524628" y="159048"/>
                </a:lnTo>
                <a:lnTo>
                  <a:pt x="4568712" y="180657"/>
                </a:lnTo>
                <a:lnTo>
                  <a:pt x="6139734" y="1086533"/>
                </a:lnTo>
                <a:lnTo>
                  <a:pt x="6156590" y="1096473"/>
                </a:lnTo>
                <a:lnTo>
                  <a:pt x="6173445" y="1105983"/>
                </a:lnTo>
                <a:lnTo>
                  <a:pt x="6190300" y="1115923"/>
                </a:lnTo>
                <a:lnTo>
                  <a:pt x="6207588" y="1124999"/>
                </a:lnTo>
                <a:lnTo>
                  <a:pt x="6224012" y="1134507"/>
                </a:lnTo>
                <a:lnTo>
                  <a:pt x="6241299" y="1143150"/>
                </a:lnTo>
                <a:lnTo>
                  <a:pt x="6257290" y="1152658"/>
                </a:lnTo>
                <a:lnTo>
                  <a:pt x="6273282" y="1161303"/>
                </a:lnTo>
                <a:lnTo>
                  <a:pt x="6420426" y="1247904"/>
                </a:lnTo>
                <a:lnTo>
                  <a:pt x="6420426" y="6443390"/>
                </a:lnTo>
                <a:lnTo>
                  <a:pt x="387571" y="6443390"/>
                </a:lnTo>
                <a:lnTo>
                  <a:pt x="379466" y="6433193"/>
                </a:lnTo>
                <a:lnTo>
                  <a:pt x="366068" y="6415472"/>
                </a:lnTo>
                <a:lnTo>
                  <a:pt x="352670" y="6397753"/>
                </a:lnTo>
                <a:lnTo>
                  <a:pt x="339273" y="6379600"/>
                </a:lnTo>
                <a:lnTo>
                  <a:pt x="326307" y="6361447"/>
                </a:lnTo>
                <a:lnTo>
                  <a:pt x="313341" y="6342865"/>
                </a:lnTo>
                <a:lnTo>
                  <a:pt x="287841" y="6305264"/>
                </a:lnTo>
                <a:lnTo>
                  <a:pt x="264071" y="6267229"/>
                </a:lnTo>
                <a:lnTo>
                  <a:pt x="240732" y="6230062"/>
                </a:lnTo>
                <a:lnTo>
                  <a:pt x="219123" y="6192893"/>
                </a:lnTo>
                <a:lnTo>
                  <a:pt x="198378" y="6157021"/>
                </a:lnTo>
                <a:lnTo>
                  <a:pt x="179793" y="6122013"/>
                </a:lnTo>
                <a:lnTo>
                  <a:pt x="162506" y="6088734"/>
                </a:lnTo>
                <a:lnTo>
                  <a:pt x="147379" y="6057617"/>
                </a:lnTo>
                <a:lnTo>
                  <a:pt x="140463" y="6042490"/>
                </a:lnTo>
                <a:lnTo>
                  <a:pt x="133548" y="6025635"/>
                </a:lnTo>
                <a:lnTo>
                  <a:pt x="126201" y="6009211"/>
                </a:lnTo>
                <a:lnTo>
                  <a:pt x="119718" y="5991492"/>
                </a:lnTo>
                <a:lnTo>
                  <a:pt x="112371" y="5973339"/>
                </a:lnTo>
                <a:lnTo>
                  <a:pt x="105455" y="5954754"/>
                </a:lnTo>
                <a:lnTo>
                  <a:pt x="98973" y="5935738"/>
                </a:lnTo>
                <a:lnTo>
                  <a:pt x="92057" y="5916722"/>
                </a:lnTo>
                <a:lnTo>
                  <a:pt x="79957" y="5876095"/>
                </a:lnTo>
                <a:lnTo>
                  <a:pt x="67423" y="5834605"/>
                </a:lnTo>
                <a:lnTo>
                  <a:pt x="61804" y="5812996"/>
                </a:lnTo>
                <a:lnTo>
                  <a:pt x="55754" y="5791817"/>
                </a:lnTo>
                <a:lnTo>
                  <a:pt x="50135" y="5769777"/>
                </a:lnTo>
                <a:lnTo>
                  <a:pt x="44948" y="5747734"/>
                </a:lnTo>
                <a:lnTo>
                  <a:pt x="40195" y="5725692"/>
                </a:lnTo>
                <a:lnTo>
                  <a:pt x="35010" y="5702786"/>
                </a:lnTo>
                <a:lnTo>
                  <a:pt x="31119" y="5679880"/>
                </a:lnTo>
                <a:lnTo>
                  <a:pt x="26365" y="5657406"/>
                </a:lnTo>
                <a:lnTo>
                  <a:pt x="22907" y="5634500"/>
                </a:lnTo>
                <a:lnTo>
                  <a:pt x="18585" y="5611594"/>
                </a:lnTo>
                <a:lnTo>
                  <a:pt x="15559" y="5588255"/>
                </a:lnTo>
                <a:lnTo>
                  <a:pt x="12534" y="5565781"/>
                </a:lnTo>
                <a:lnTo>
                  <a:pt x="9509" y="5542875"/>
                </a:lnTo>
                <a:lnTo>
                  <a:pt x="7348" y="5519537"/>
                </a:lnTo>
                <a:lnTo>
                  <a:pt x="5187" y="5497063"/>
                </a:lnTo>
                <a:lnTo>
                  <a:pt x="3026" y="5474155"/>
                </a:lnTo>
                <a:lnTo>
                  <a:pt x="2161" y="5451249"/>
                </a:lnTo>
                <a:lnTo>
                  <a:pt x="866" y="5429209"/>
                </a:lnTo>
                <a:lnTo>
                  <a:pt x="0" y="5406735"/>
                </a:lnTo>
                <a:lnTo>
                  <a:pt x="0" y="5384692"/>
                </a:lnTo>
                <a:lnTo>
                  <a:pt x="0" y="2895260"/>
                </a:lnTo>
                <a:lnTo>
                  <a:pt x="0" y="2873220"/>
                </a:lnTo>
                <a:lnTo>
                  <a:pt x="866" y="2850314"/>
                </a:lnTo>
                <a:lnTo>
                  <a:pt x="2161" y="2827406"/>
                </a:lnTo>
                <a:lnTo>
                  <a:pt x="3026" y="2804932"/>
                </a:lnTo>
                <a:lnTo>
                  <a:pt x="5187" y="2781594"/>
                </a:lnTo>
                <a:lnTo>
                  <a:pt x="7348" y="2758688"/>
                </a:lnTo>
                <a:lnTo>
                  <a:pt x="9940" y="2735349"/>
                </a:lnTo>
                <a:lnTo>
                  <a:pt x="12534" y="2712011"/>
                </a:lnTo>
                <a:lnTo>
                  <a:pt x="15992" y="2688240"/>
                </a:lnTo>
                <a:lnTo>
                  <a:pt x="19017" y="2664902"/>
                </a:lnTo>
                <a:lnTo>
                  <a:pt x="23341" y="2641997"/>
                </a:lnTo>
                <a:lnTo>
                  <a:pt x="27661" y="2618657"/>
                </a:lnTo>
                <a:lnTo>
                  <a:pt x="31552" y="2595751"/>
                </a:lnTo>
                <a:lnTo>
                  <a:pt x="36306" y="2572413"/>
                </a:lnTo>
                <a:lnTo>
                  <a:pt x="41491" y="2549507"/>
                </a:lnTo>
                <a:lnTo>
                  <a:pt x="46677" y="2527033"/>
                </a:lnTo>
                <a:lnTo>
                  <a:pt x="51864" y="2504559"/>
                </a:lnTo>
                <a:lnTo>
                  <a:pt x="57483" y="2482517"/>
                </a:lnTo>
                <a:lnTo>
                  <a:pt x="63101" y="2460043"/>
                </a:lnTo>
                <a:lnTo>
                  <a:pt x="69584" y="2438432"/>
                </a:lnTo>
                <a:lnTo>
                  <a:pt x="75634" y="2417255"/>
                </a:lnTo>
                <a:lnTo>
                  <a:pt x="81686" y="2396510"/>
                </a:lnTo>
                <a:lnTo>
                  <a:pt x="88169" y="2375765"/>
                </a:lnTo>
                <a:lnTo>
                  <a:pt x="94650" y="2355452"/>
                </a:lnTo>
                <a:lnTo>
                  <a:pt x="101566" y="2336003"/>
                </a:lnTo>
                <a:lnTo>
                  <a:pt x="108913" y="2316987"/>
                </a:lnTo>
                <a:lnTo>
                  <a:pt x="115397" y="2298403"/>
                </a:lnTo>
                <a:lnTo>
                  <a:pt x="122743" y="2279387"/>
                </a:lnTo>
                <a:lnTo>
                  <a:pt x="130090" y="2262531"/>
                </a:lnTo>
                <a:lnTo>
                  <a:pt x="137437" y="2245243"/>
                </a:lnTo>
                <a:lnTo>
                  <a:pt x="144353" y="2228820"/>
                </a:lnTo>
                <a:lnTo>
                  <a:pt x="151702" y="2213261"/>
                </a:lnTo>
                <a:lnTo>
                  <a:pt x="169420" y="2178253"/>
                </a:lnTo>
                <a:lnTo>
                  <a:pt x="186275" y="2142813"/>
                </a:lnTo>
                <a:lnTo>
                  <a:pt x="203996" y="2108670"/>
                </a:lnTo>
                <a:lnTo>
                  <a:pt x="222581" y="2074527"/>
                </a:lnTo>
                <a:lnTo>
                  <a:pt x="232089" y="2058103"/>
                </a:lnTo>
                <a:lnTo>
                  <a:pt x="241164" y="2041679"/>
                </a:lnTo>
                <a:lnTo>
                  <a:pt x="251106" y="2025689"/>
                </a:lnTo>
                <a:lnTo>
                  <a:pt x="261045" y="2009265"/>
                </a:lnTo>
                <a:lnTo>
                  <a:pt x="271419" y="1993275"/>
                </a:lnTo>
                <a:lnTo>
                  <a:pt x="281790" y="1977715"/>
                </a:lnTo>
                <a:lnTo>
                  <a:pt x="292595" y="1962156"/>
                </a:lnTo>
                <a:lnTo>
                  <a:pt x="303399" y="1947893"/>
                </a:lnTo>
                <a:lnTo>
                  <a:pt x="315070" y="1932335"/>
                </a:lnTo>
                <a:lnTo>
                  <a:pt x="325873" y="1917208"/>
                </a:lnTo>
                <a:lnTo>
                  <a:pt x="336678" y="1901650"/>
                </a:lnTo>
                <a:lnTo>
                  <a:pt x="347915" y="1886955"/>
                </a:lnTo>
                <a:lnTo>
                  <a:pt x="358721" y="1871828"/>
                </a:lnTo>
                <a:lnTo>
                  <a:pt x="370389" y="1857133"/>
                </a:lnTo>
                <a:lnTo>
                  <a:pt x="382058" y="1843304"/>
                </a:lnTo>
                <a:lnTo>
                  <a:pt x="394593" y="1829906"/>
                </a:lnTo>
                <a:lnTo>
                  <a:pt x="424846" y="1797058"/>
                </a:lnTo>
                <a:lnTo>
                  <a:pt x="443863" y="1775450"/>
                </a:lnTo>
                <a:lnTo>
                  <a:pt x="455531" y="1760323"/>
                </a:lnTo>
                <a:lnTo>
                  <a:pt x="464607" y="1750381"/>
                </a:lnTo>
                <a:lnTo>
                  <a:pt x="469362" y="1745196"/>
                </a:lnTo>
                <a:lnTo>
                  <a:pt x="474549" y="1740441"/>
                </a:lnTo>
                <a:lnTo>
                  <a:pt x="480168" y="1733959"/>
                </a:lnTo>
                <a:lnTo>
                  <a:pt x="487947" y="1727475"/>
                </a:lnTo>
                <a:lnTo>
                  <a:pt x="509989" y="1708459"/>
                </a:lnTo>
                <a:lnTo>
                  <a:pt x="543698" y="1679935"/>
                </a:lnTo>
                <a:lnTo>
                  <a:pt x="551478" y="1672587"/>
                </a:lnTo>
                <a:lnTo>
                  <a:pt x="558825" y="1666537"/>
                </a:lnTo>
                <a:lnTo>
                  <a:pt x="564877" y="1660053"/>
                </a:lnTo>
                <a:lnTo>
                  <a:pt x="570496" y="1654003"/>
                </a:lnTo>
                <a:lnTo>
                  <a:pt x="582596" y="1641468"/>
                </a:lnTo>
                <a:lnTo>
                  <a:pt x="596426" y="1628071"/>
                </a:lnTo>
                <a:lnTo>
                  <a:pt x="775355" y="1493660"/>
                </a:lnTo>
                <a:lnTo>
                  <a:pt x="815548" y="1467296"/>
                </a:lnTo>
                <a:lnTo>
                  <a:pt x="857904" y="1441364"/>
                </a:lnTo>
                <a:lnTo>
                  <a:pt x="901555" y="1415000"/>
                </a:lnTo>
                <a:lnTo>
                  <a:pt x="946070" y="1388636"/>
                </a:lnTo>
                <a:lnTo>
                  <a:pt x="992315" y="1362705"/>
                </a:lnTo>
                <a:lnTo>
                  <a:pt x="1038127" y="1336773"/>
                </a:lnTo>
                <a:lnTo>
                  <a:pt x="1085238" y="1310842"/>
                </a:lnTo>
                <a:lnTo>
                  <a:pt x="1132347" y="1284911"/>
                </a:lnTo>
                <a:lnTo>
                  <a:pt x="1180319" y="1258979"/>
                </a:lnTo>
                <a:lnTo>
                  <a:pt x="1227428" y="1233047"/>
                </a:lnTo>
                <a:lnTo>
                  <a:pt x="1274537" y="1207980"/>
                </a:lnTo>
                <a:lnTo>
                  <a:pt x="1321214" y="1182480"/>
                </a:lnTo>
                <a:lnTo>
                  <a:pt x="1366594" y="1156982"/>
                </a:lnTo>
                <a:lnTo>
                  <a:pt x="1411111" y="1131913"/>
                </a:lnTo>
                <a:lnTo>
                  <a:pt x="1455193" y="1106415"/>
                </a:lnTo>
                <a:lnTo>
                  <a:pt x="1497117" y="1081780"/>
                </a:lnTo>
                <a:lnTo>
                  <a:pt x="1530829" y="1061467"/>
                </a:lnTo>
                <a:lnTo>
                  <a:pt x="1564106" y="1042882"/>
                </a:lnTo>
                <a:lnTo>
                  <a:pt x="1596954" y="1024298"/>
                </a:lnTo>
                <a:lnTo>
                  <a:pt x="1630233" y="1005281"/>
                </a:lnTo>
                <a:lnTo>
                  <a:pt x="1662647" y="987562"/>
                </a:lnTo>
                <a:lnTo>
                  <a:pt x="1695925" y="968544"/>
                </a:lnTo>
                <a:lnTo>
                  <a:pt x="1729636" y="949961"/>
                </a:lnTo>
                <a:lnTo>
                  <a:pt x="1763347" y="930080"/>
                </a:lnTo>
                <a:lnTo>
                  <a:pt x="1823422" y="893776"/>
                </a:lnTo>
                <a:lnTo>
                  <a:pt x="1893439" y="851852"/>
                </a:lnTo>
                <a:lnTo>
                  <a:pt x="1971664" y="805609"/>
                </a:lnTo>
                <a:lnTo>
                  <a:pt x="2055511" y="755474"/>
                </a:lnTo>
                <a:lnTo>
                  <a:pt x="2144973" y="702746"/>
                </a:lnTo>
                <a:lnTo>
                  <a:pt x="2238328" y="647858"/>
                </a:lnTo>
                <a:lnTo>
                  <a:pt x="2333843" y="591673"/>
                </a:lnTo>
                <a:lnTo>
                  <a:pt x="2430221" y="535056"/>
                </a:lnTo>
                <a:lnTo>
                  <a:pt x="2526600" y="479302"/>
                </a:lnTo>
                <a:lnTo>
                  <a:pt x="2620819" y="424846"/>
                </a:lnTo>
                <a:lnTo>
                  <a:pt x="2711579" y="372550"/>
                </a:lnTo>
                <a:lnTo>
                  <a:pt x="2798018" y="323281"/>
                </a:lnTo>
                <a:lnTo>
                  <a:pt x="2878406" y="278332"/>
                </a:lnTo>
                <a:lnTo>
                  <a:pt x="2951445" y="238571"/>
                </a:lnTo>
                <a:lnTo>
                  <a:pt x="2984293" y="220418"/>
                </a:lnTo>
                <a:lnTo>
                  <a:pt x="3014978" y="203996"/>
                </a:lnTo>
                <a:lnTo>
                  <a:pt x="3043502" y="188869"/>
                </a:lnTo>
                <a:lnTo>
                  <a:pt x="3069002" y="175903"/>
                </a:lnTo>
                <a:lnTo>
                  <a:pt x="3113519" y="154293"/>
                </a:lnTo>
                <a:lnTo>
                  <a:pt x="3158467" y="133979"/>
                </a:lnTo>
                <a:lnTo>
                  <a:pt x="3203847" y="115397"/>
                </a:lnTo>
                <a:lnTo>
                  <a:pt x="3249659" y="98541"/>
                </a:lnTo>
                <a:lnTo>
                  <a:pt x="3296336" y="82117"/>
                </a:lnTo>
                <a:lnTo>
                  <a:pt x="3342148" y="67854"/>
                </a:lnTo>
                <a:lnTo>
                  <a:pt x="3389257" y="54888"/>
                </a:lnTo>
                <a:lnTo>
                  <a:pt x="3436366" y="42788"/>
                </a:lnTo>
                <a:lnTo>
                  <a:pt x="3483476" y="32414"/>
                </a:lnTo>
                <a:lnTo>
                  <a:pt x="3531449" y="23771"/>
                </a:lnTo>
                <a:lnTo>
                  <a:pt x="3578990" y="16424"/>
                </a:lnTo>
                <a:lnTo>
                  <a:pt x="3626532" y="10374"/>
                </a:lnTo>
                <a:lnTo>
                  <a:pt x="3674504" y="5619"/>
                </a:lnTo>
                <a:lnTo>
                  <a:pt x="3722910" y="2594"/>
                </a:lnTo>
                <a:lnTo>
                  <a:pt x="3770883" y="432"/>
                </a:lnTo>
                <a:close/>
              </a:path>
            </a:pathLst>
          </a:custGeom>
        </p:spPr>
      </p:pic>
    </p:spTree>
    <p:extLst>
      <p:ext uri="{BB962C8B-B14F-4D97-AF65-F5344CB8AC3E}">
        <p14:creationId xmlns:p14="http://schemas.microsoft.com/office/powerpoint/2010/main" val="375742344"/>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Tree>
    <p:extLst>
      <p:ext uri="{BB962C8B-B14F-4D97-AF65-F5344CB8AC3E}">
        <p14:creationId xmlns:p14="http://schemas.microsoft.com/office/powerpoint/2010/main" val="146105714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998801-CDE2-4893-9AF4-806CE832B6EA}"/>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13AEAA-D80D-4E60-B592-1887FBE0D1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BE6C8-31CB-4661-B1C6-5534348A9557}"/>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1FE56-D312-4867-AAAF-3A624FCDFACA}" type="datetimeFigureOut">
              <a:rPr lang="en-US" smtClean="0"/>
              <a:t>9/29/2020</a:t>
            </a:fld>
            <a:endParaRPr lang="en-US"/>
          </a:p>
        </p:txBody>
      </p:sp>
      <p:sp>
        <p:nvSpPr>
          <p:cNvPr id="5" name="Footer Placeholder 4">
            <a:extLst>
              <a:ext uri="{FF2B5EF4-FFF2-40B4-BE49-F238E27FC236}">
                <a16:creationId xmlns:a16="http://schemas.microsoft.com/office/drawing/2014/main" id="{9ADF8B7A-8A37-4520-8820-4447EC65FDD5}"/>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E93038-E44E-4DC8-BBA4-F45192A7E84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217CD2-750A-417D-8847-7E531BB3A063}" type="slidenum">
              <a:rPr lang="en-US" smtClean="0"/>
              <a:t>‹#›</a:t>
            </a:fld>
            <a:endParaRPr lang="en-US"/>
          </a:p>
        </p:txBody>
      </p:sp>
    </p:spTree>
    <p:extLst>
      <p:ext uri="{BB962C8B-B14F-4D97-AF65-F5344CB8AC3E}">
        <p14:creationId xmlns:p14="http://schemas.microsoft.com/office/powerpoint/2010/main" val="1815694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5" r:id="rId16"/>
    <p:sldLayoutId id="2147483667" r:id="rId17"/>
    <p:sldLayoutId id="2147483668" r:id="rId18"/>
    <p:sldLayoutId id="2147483669" r:id="rId19"/>
    <p:sldLayoutId id="2147483673" r:id="rId20"/>
    <p:sldLayoutId id="2147483674" r:id="rId21"/>
    <p:sldLayoutId id="2147483675" r:id="rId22"/>
    <p:sldLayoutId id="2147483676" r:id="rId23"/>
    <p:sldLayoutId id="2147483677" r:id="rId24"/>
    <p:sldLayoutId id="2147483678" r:id="rId25"/>
    <p:sldLayoutId id="2147483679" r:id="rId26"/>
    <p:sldLayoutId id="2147483682" r:id="rId27"/>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hayurhama.com/" TargetMode="External"/><Relationship Id="rId2" Type="http://schemas.openxmlformats.org/officeDocument/2006/relationships/hyperlink" Target="mailto:bhayurhama@fisip.upr.ac.id" TargetMode="Externa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www.bhayurhama.com/" TargetMode="Externa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04DA6C9C-259E-4893-A15D-4DD5DB2FEF0B}"/>
              </a:ext>
            </a:extLst>
          </p:cNvPr>
          <p:cNvSpPr/>
          <p:nvPr/>
        </p:nvSpPr>
        <p:spPr>
          <a:xfrm flipH="1" flipV="1">
            <a:off x="0" y="0"/>
            <a:ext cx="12192000" cy="6858000"/>
          </a:xfrm>
          <a:custGeom>
            <a:avLst/>
            <a:gdLst>
              <a:gd name="connsiteX0" fmla="*/ 2527388 w 12192000"/>
              <a:gd name="connsiteY0" fmla="*/ 6858000 h 6858000"/>
              <a:gd name="connsiteX1" fmla="*/ 0 w 12192000"/>
              <a:gd name="connsiteY1" fmla="*/ 6858000 h 6858000"/>
              <a:gd name="connsiteX2" fmla="*/ 0 w 12192000"/>
              <a:gd name="connsiteY2" fmla="*/ 0 h 6858000"/>
              <a:gd name="connsiteX3" fmla="*/ 12192000 w 12192000"/>
              <a:gd name="connsiteY3" fmla="*/ 0 h 6858000"/>
              <a:gd name="connsiteX4" fmla="*/ 12192000 w 12192000"/>
              <a:gd name="connsiteY4" fmla="*/ 700259 h 6858000"/>
              <a:gd name="connsiteX5" fmla="*/ 12079114 w 12192000"/>
              <a:gd name="connsiteY5" fmla="*/ 772075 h 6858000"/>
              <a:gd name="connsiteX6" fmla="*/ 6755090 w 12192000"/>
              <a:gd name="connsiteY6" fmla="*/ 2554433 h 6858000"/>
              <a:gd name="connsiteX7" fmla="*/ 3843164 w 12192000"/>
              <a:gd name="connsiteY7" fmla="*/ 5829631 h 6858000"/>
              <a:gd name="connsiteX8" fmla="*/ 2672273 w 12192000"/>
              <a:gd name="connsiteY8" fmla="*/ 67990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2527388" y="6858000"/>
                </a:moveTo>
                <a:lnTo>
                  <a:pt x="0" y="6858000"/>
                </a:lnTo>
                <a:lnTo>
                  <a:pt x="0" y="0"/>
                </a:lnTo>
                <a:lnTo>
                  <a:pt x="12192000" y="0"/>
                </a:lnTo>
                <a:lnTo>
                  <a:pt x="12192000" y="700259"/>
                </a:lnTo>
                <a:lnTo>
                  <a:pt x="12079114" y="772075"/>
                </a:lnTo>
                <a:cubicBezTo>
                  <a:pt x="10569381" y="1673581"/>
                  <a:pt x="7984610" y="1765004"/>
                  <a:pt x="6755090" y="2554433"/>
                </a:cubicBezTo>
                <a:cubicBezTo>
                  <a:pt x="5241835" y="3526038"/>
                  <a:pt x="4652755" y="4656402"/>
                  <a:pt x="3843164" y="5829631"/>
                </a:cubicBezTo>
                <a:cubicBezTo>
                  <a:pt x="3531227" y="6275893"/>
                  <a:pt x="3128609" y="6588977"/>
                  <a:pt x="2672273" y="6799043"/>
                </a:cubicBezTo>
                <a:close/>
              </a:path>
            </a:pathLst>
          </a:custGeom>
          <a:solidFill>
            <a:schemeClr val="tx2">
              <a:lumMod val="50000"/>
            </a:schemeClr>
          </a:solidFill>
          <a:ln>
            <a:noFill/>
          </a:ln>
          <a:effectLst>
            <a:outerShdw blurRad="4953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900" dirty="0"/>
              <a:t>c</a:t>
            </a:r>
            <a:endParaRPr lang="vi-VN" sz="900" dirty="0"/>
          </a:p>
        </p:txBody>
      </p:sp>
      <p:grpSp>
        <p:nvGrpSpPr>
          <p:cNvPr id="35" name="Group 34">
            <a:extLst>
              <a:ext uri="{FF2B5EF4-FFF2-40B4-BE49-F238E27FC236}">
                <a16:creationId xmlns:a16="http://schemas.microsoft.com/office/drawing/2014/main" id="{0E6ACD32-ACE7-4663-B30A-B79C44F1A378}"/>
              </a:ext>
            </a:extLst>
          </p:cNvPr>
          <p:cNvGrpSpPr/>
          <p:nvPr/>
        </p:nvGrpSpPr>
        <p:grpSpPr>
          <a:xfrm>
            <a:off x="7131493" y="631425"/>
            <a:ext cx="2060331" cy="2060331"/>
            <a:chOff x="1220118" y="2343274"/>
            <a:chExt cx="2450851" cy="2450851"/>
          </a:xfrm>
          <a:gradFill>
            <a:gsLst>
              <a:gs pos="0">
                <a:schemeClr val="accent1">
                  <a:lumMod val="100000"/>
                  <a:alpha val="70000"/>
                </a:schemeClr>
              </a:gs>
              <a:gs pos="100000">
                <a:schemeClr val="accent1">
                  <a:lumMod val="50000"/>
                </a:schemeClr>
              </a:gs>
            </a:gsLst>
            <a:lin ang="2700000" scaled="0"/>
          </a:gradFill>
          <a:effectLst>
            <a:outerShdw blurRad="406400" sx="102000" sy="102000" algn="ctr" rotWithShape="0">
              <a:prstClr val="black">
                <a:alpha val="70000"/>
              </a:prstClr>
            </a:outerShdw>
          </a:effectLst>
        </p:grpSpPr>
        <p:sp>
          <p:nvSpPr>
            <p:cNvPr id="36" name="Oval 35">
              <a:extLst>
                <a:ext uri="{FF2B5EF4-FFF2-40B4-BE49-F238E27FC236}">
                  <a16:creationId xmlns:a16="http://schemas.microsoft.com/office/drawing/2014/main" id="{5EFE2CB0-B261-4FEE-B52F-C87AAADA41B8}"/>
                </a:ext>
              </a:extLst>
            </p:cNvPr>
            <p:cNvSpPr/>
            <p:nvPr/>
          </p:nvSpPr>
          <p:spPr>
            <a:xfrm>
              <a:off x="1220118" y="2343274"/>
              <a:ext cx="2450851" cy="245085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052C703-BC75-4264-B88A-B686C63C75DF}"/>
                </a:ext>
              </a:extLst>
            </p:cNvPr>
            <p:cNvSpPr/>
            <p:nvPr/>
          </p:nvSpPr>
          <p:spPr>
            <a:xfrm>
              <a:off x="1395764" y="2518920"/>
              <a:ext cx="2099561" cy="209956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51A1139-BA97-4BEC-946E-AA1D0081AA16}"/>
                </a:ext>
              </a:extLst>
            </p:cNvPr>
            <p:cNvSpPr/>
            <p:nvPr/>
          </p:nvSpPr>
          <p:spPr>
            <a:xfrm>
              <a:off x="1580469" y="2703625"/>
              <a:ext cx="1730150" cy="17301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39" name="Group 38">
            <a:extLst>
              <a:ext uri="{FF2B5EF4-FFF2-40B4-BE49-F238E27FC236}">
                <a16:creationId xmlns:a16="http://schemas.microsoft.com/office/drawing/2014/main" id="{70D6CECF-75D0-4A8A-9063-36C9A0B0D7CA}"/>
              </a:ext>
            </a:extLst>
          </p:cNvPr>
          <p:cNvGrpSpPr/>
          <p:nvPr/>
        </p:nvGrpSpPr>
        <p:grpSpPr>
          <a:xfrm>
            <a:off x="7939286" y="1439218"/>
            <a:ext cx="444748" cy="444748"/>
            <a:chOff x="8204317" y="2115665"/>
            <a:chExt cx="464344" cy="464344"/>
          </a:xfrm>
          <a:solidFill>
            <a:schemeClr val="bg1"/>
          </a:solidFill>
        </p:grpSpPr>
        <p:sp>
          <p:nvSpPr>
            <p:cNvPr id="40" name="AutoShape 81">
              <a:extLst>
                <a:ext uri="{FF2B5EF4-FFF2-40B4-BE49-F238E27FC236}">
                  <a16:creationId xmlns:a16="http://schemas.microsoft.com/office/drawing/2014/main" id="{3F1C3B0F-DD92-4A53-8EF4-DEEE5FED8594}"/>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defTabSz="228594"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sp>
          <p:nvSpPr>
            <p:cNvPr id="41" name="AutoShape 82">
              <a:extLst>
                <a:ext uri="{FF2B5EF4-FFF2-40B4-BE49-F238E27FC236}">
                  <a16:creationId xmlns:a16="http://schemas.microsoft.com/office/drawing/2014/main" id="{5A7C5141-D76A-43EA-A18F-14262B956C97}"/>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defTabSz="228594"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grpSp>
      <p:sp>
        <p:nvSpPr>
          <p:cNvPr id="20" name="TextBox 19">
            <a:extLst>
              <a:ext uri="{FF2B5EF4-FFF2-40B4-BE49-F238E27FC236}">
                <a16:creationId xmlns:a16="http://schemas.microsoft.com/office/drawing/2014/main" id="{9C172FAE-3446-46CA-91AA-17CAAE30AE98}"/>
              </a:ext>
            </a:extLst>
          </p:cNvPr>
          <p:cNvSpPr txBox="1"/>
          <p:nvPr/>
        </p:nvSpPr>
        <p:spPr>
          <a:xfrm>
            <a:off x="6371303" y="2691756"/>
            <a:ext cx="5820697" cy="2072875"/>
          </a:xfrm>
          <a:prstGeom prst="rect">
            <a:avLst/>
          </a:prstGeom>
          <a:noFill/>
        </p:spPr>
        <p:txBody>
          <a:bodyPr wrap="square" rtlCol="0">
            <a:spAutoFit/>
          </a:bodyPr>
          <a:lstStyle/>
          <a:p>
            <a:pPr algn="r">
              <a:lnSpc>
                <a:spcPct val="70000"/>
              </a:lnSpc>
            </a:pPr>
            <a:r>
              <a:rPr lang="id-ID" sz="6000" dirty="0">
                <a:solidFill>
                  <a:schemeClr val="bg1"/>
                </a:solidFill>
              </a:rPr>
              <a:t>Campur Tangan IMF Dan Bank Dunia</a:t>
            </a:r>
            <a:endParaRPr lang="en-US" sz="6000" dirty="0">
              <a:solidFill>
                <a:schemeClr val="bg1"/>
              </a:solidFill>
            </a:endParaRPr>
          </a:p>
        </p:txBody>
      </p:sp>
      <p:sp>
        <p:nvSpPr>
          <p:cNvPr id="11" name="TextBox 1">
            <a:extLst>
              <a:ext uri="{FF2B5EF4-FFF2-40B4-BE49-F238E27FC236}">
                <a16:creationId xmlns:a16="http://schemas.microsoft.com/office/drawing/2014/main" id="{98F15CE1-8ACD-4D4D-99CE-7913870227EA}"/>
              </a:ext>
            </a:extLst>
          </p:cNvPr>
          <p:cNvSpPr txBox="1"/>
          <p:nvPr/>
        </p:nvSpPr>
        <p:spPr>
          <a:xfrm>
            <a:off x="5766620" y="4543806"/>
            <a:ext cx="6425381"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400" dirty="0" err="1">
                <a:solidFill>
                  <a:schemeClr val="bg1"/>
                </a:solidFill>
              </a:rPr>
              <a:t>Bhayu</a:t>
            </a:r>
            <a:r>
              <a:rPr lang="en-US" sz="2400" dirty="0">
                <a:solidFill>
                  <a:schemeClr val="bg1"/>
                </a:solidFill>
              </a:rPr>
              <a:t> </a:t>
            </a:r>
            <a:r>
              <a:rPr lang="en-US" sz="2400" dirty="0" err="1">
                <a:solidFill>
                  <a:schemeClr val="bg1"/>
                </a:solidFill>
              </a:rPr>
              <a:t>Rhama</a:t>
            </a:r>
            <a:r>
              <a:rPr lang="en-US" sz="2400" dirty="0">
                <a:solidFill>
                  <a:schemeClr val="bg1"/>
                </a:solidFill>
              </a:rPr>
              <a:t>, </a:t>
            </a:r>
            <a:r>
              <a:rPr lang="en-US" sz="2400" dirty="0" err="1">
                <a:solidFill>
                  <a:schemeClr val="bg1"/>
                </a:solidFill>
              </a:rPr>
              <a:t>Ph.D</a:t>
            </a:r>
            <a:endParaRPr lang="en-US" sz="2400" dirty="0">
              <a:solidFill>
                <a:schemeClr val="bg1"/>
              </a:solidFill>
            </a:endParaRPr>
          </a:p>
          <a:p>
            <a:pPr algn="r"/>
            <a:r>
              <a:rPr lang="en-US" sz="2400" dirty="0">
                <a:solidFill>
                  <a:schemeClr val="bg1"/>
                </a:solidFill>
                <a:hlinkClick r:id="rId2"/>
              </a:rPr>
              <a:t>bhayurhama@fisip.upr.ac.id</a:t>
            </a:r>
            <a:endParaRPr lang="en-US" sz="2400" dirty="0">
              <a:solidFill>
                <a:schemeClr val="bg1"/>
              </a:solidFill>
            </a:endParaRPr>
          </a:p>
          <a:p>
            <a:pPr algn="r"/>
            <a:r>
              <a:rPr lang="en-US" sz="2400" dirty="0">
                <a:solidFill>
                  <a:schemeClr val="bg1"/>
                </a:solidFill>
                <a:hlinkClick r:id="rId3"/>
              </a:rPr>
              <a:t>www.bhayurhama.com</a:t>
            </a:r>
            <a:endParaRPr lang="en-US" sz="2400" dirty="0">
              <a:solidFill>
                <a:schemeClr val="bg1"/>
              </a:solidFill>
            </a:endParaRPr>
          </a:p>
          <a:p>
            <a:pPr algn="r"/>
            <a:endParaRPr lang="en-US" sz="2400" dirty="0">
              <a:solidFill>
                <a:schemeClr val="bg1"/>
              </a:solidFill>
            </a:endParaRPr>
          </a:p>
          <a:p>
            <a:pPr algn="r"/>
            <a:r>
              <a:rPr lang="en-US" sz="2400" dirty="0" err="1">
                <a:solidFill>
                  <a:schemeClr val="bg1"/>
                </a:solidFill>
              </a:rPr>
              <a:t>Universitas</a:t>
            </a:r>
            <a:r>
              <a:rPr lang="en-US" sz="2400" dirty="0">
                <a:solidFill>
                  <a:schemeClr val="bg1"/>
                </a:solidFill>
              </a:rPr>
              <a:t> </a:t>
            </a:r>
            <a:r>
              <a:rPr lang="en-US" sz="2400" dirty="0" err="1">
                <a:solidFill>
                  <a:schemeClr val="bg1"/>
                </a:solidFill>
              </a:rPr>
              <a:t>Palangka</a:t>
            </a:r>
            <a:r>
              <a:rPr lang="en-US" sz="2400" dirty="0">
                <a:solidFill>
                  <a:schemeClr val="bg1"/>
                </a:solidFill>
              </a:rPr>
              <a:t> Raya</a:t>
            </a:r>
          </a:p>
          <a:p>
            <a:pPr algn="r"/>
            <a:r>
              <a:rPr lang="en-US" sz="2400" dirty="0" err="1">
                <a:solidFill>
                  <a:schemeClr val="bg1"/>
                </a:solidFill>
              </a:rPr>
              <a:t>Fakultas</a:t>
            </a:r>
            <a:r>
              <a:rPr lang="en-US" sz="2400" dirty="0">
                <a:solidFill>
                  <a:schemeClr val="bg1"/>
                </a:solidFill>
              </a:rPr>
              <a:t> </a:t>
            </a:r>
            <a:r>
              <a:rPr lang="en-US" sz="2400" dirty="0" err="1">
                <a:solidFill>
                  <a:schemeClr val="bg1"/>
                </a:solidFill>
              </a:rPr>
              <a:t>Ilmu</a:t>
            </a:r>
            <a:r>
              <a:rPr lang="en-US" sz="2400" dirty="0">
                <a:solidFill>
                  <a:schemeClr val="bg1"/>
                </a:solidFill>
              </a:rPr>
              <a:t> </a:t>
            </a:r>
            <a:r>
              <a:rPr lang="en-US" sz="2400" dirty="0" err="1">
                <a:solidFill>
                  <a:schemeClr val="bg1"/>
                </a:solidFill>
              </a:rPr>
              <a:t>Sosial</a:t>
            </a:r>
            <a:r>
              <a:rPr lang="en-US" sz="2400" dirty="0">
                <a:solidFill>
                  <a:schemeClr val="bg1"/>
                </a:solidFill>
              </a:rPr>
              <a:t> dan </a:t>
            </a:r>
            <a:r>
              <a:rPr lang="en-US" sz="2400" dirty="0" err="1">
                <a:solidFill>
                  <a:schemeClr val="bg1"/>
                </a:solidFill>
              </a:rPr>
              <a:t>Ilmu</a:t>
            </a:r>
            <a:r>
              <a:rPr lang="en-US" sz="2400" dirty="0">
                <a:solidFill>
                  <a:schemeClr val="bg1"/>
                </a:solidFill>
              </a:rPr>
              <a:t> </a:t>
            </a:r>
            <a:r>
              <a:rPr lang="en-US" sz="2400" dirty="0" err="1">
                <a:solidFill>
                  <a:schemeClr val="bg1"/>
                </a:solidFill>
              </a:rPr>
              <a:t>Politik</a:t>
            </a:r>
            <a:endParaRPr lang="en-US" sz="2400" dirty="0">
              <a:solidFill>
                <a:schemeClr val="bg1"/>
              </a:solidFill>
            </a:endParaRPr>
          </a:p>
        </p:txBody>
      </p:sp>
    </p:spTree>
    <p:extLst>
      <p:ext uri="{BB962C8B-B14F-4D97-AF65-F5344CB8AC3E}">
        <p14:creationId xmlns:p14="http://schemas.microsoft.com/office/powerpoint/2010/main" val="54855641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28D4EFA-F5CD-4DB8-849A-3DD8C39C57B2}"/>
              </a:ext>
            </a:extLst>
          </p:cNvPr>
          <p:cNvSpPr/>
          <p:nvPr/>
        </p:nvSpPr>
        <p:spPr>
          <a:xfrm>
            <a:off x="4362813" y="1239255"/>
            <a:ext cx="7568633" cy="1631216"/>
          </a:xfrm>
          <a:prstGeom prst="rect">
            <a:avLst/>
          </a:prstGeom>
        </p:spPr>
        <p:txBody>
          <a:bodyPr wrap="square">
            <a:spAutoFit/>
          </a:bodyPr>
          <a:lstStyle/>
          <a:p>
            <a:pPr algn="just"/>
            <a:r>
              <a:rPr lang="id-ID" sz="2000" dirty="0"/>
              <a:t>Untuk mengatasi masalah dalam bidang pembangunan ekonomi, dibentuk sebuah lembaga bernama Wor</a:t>
            </a:r>
            <a:r>
              <a:rPr lang="en-GB" sz="2000" dirty="0"/>
              <a:t>l</a:t>
            </a:r>
            <a:r>
              <a:rPr lang="id-ID" sz="2000" dirty="0"/>
              <a:t>d Band atau Bank Dunia. Bank Dunia menyediakan paket utang dan proyek-proyek atau program pembangunan infrastuktur,</a:t>
            </a:r>
            <a:r>
              <a:rPr lang="en-US" sz="2000" dirty="0"/>
              <a:t> </a:t>
            </a:r>
            <a:r>
              <a:rPr lang="id-ID" sz="2000" dirty="0"/>
              <a:t>pendidikan, pemberantasan kemiskinan,menj</a:t>
            </a:r>
            <a:r>
              <a:rPr lang="en-GB" sz="2000" dirty="0"/>
              <a:t>a</a:t>
            </a:r>
            <a:r>
              <a:rPr lang="id-ID" sz="2000" dirty="0"/>
              <a:t>ga lingkungan. </a:t>
            </a:r>
          </a:p>
        </p:txBody>
      </p:sp>
      <p:sp>
        <p:nvSpPr>
          <p:cNvPr id="17" name="Rectangle 16">
            <a:extLst>
              <a:ext uri="{FF2B5EF4-FFF2-40B4-BE49-F238E27FC236}">
                <a16:creationId xmlns:a16="http://schemas.microsoft.com/office/drawing/2014/main" id="{7CA16572-AAC6-4F64-B1D4-75B5AEAADBBB}"/>
              </a:ext>
            </a:extLst>
          </p:cNvPr>
          <p:cNvSpPr/>
          <p:nvPr/>
        </p:nvSpPr>
        <p:spPr>
          <a:xfrm>
            <a:off x="4362813" y="835997"/>
            <a:ext cx="649537" cy="461665"/>
          </a:xfrm>
          <a:prstGeom prst="rect">
            <a:avLst/>
          </a:prstGeom>
        </p:spPr>
        <p:txBody>
          <a:bodyPr wrap="none">
            <a:spAutoFit/>
          </a:bodyPr>
          <a:lstStyle/>
          <a:p>
            <a:r>
              <a:rPr lang="en-US" sz="2400" dirty="0">
                <a:solidFill>
                  <a:schemeClr val="tx1">
                    <a:lumMod val="65000"/>
                    <a:lumOff val="35000"/>
                  </a:schemeClr>
                </a:solidFill>
              </a:rPr>
              <a:t>#01</a:t>
            </a:r>
          </a:p>
        </p:txBody>
      </p:sp>
      <p:sp>
        <p:nvSpPr>
          <p:cNvPr id="18" name="Rectangle 17">
            <a:extLst>
              <a:ext uri="{FF2B5EF4-FFF2-40B4-BE49-F238E27FC236}">
                <a16:creationId xmlns:a16="http://schemas.microsoft.com/office/drawing/2014/main" id="{B457BAE9-4A66-404F-ABBB-5CB830BE2070}"/>
              </a:ext>
            </a:extLst>
          </p:cNvPr>
          <p:cNvSpPr/>
          <p:nvPr/>
        </p:nvSpPr>
        <p:spPr>
          <a:xfrm>
            <a:off x="6505033" y="4108940"/>
            <a:ext cx="5426413" cy="1938992"/>
          </a:xfrm>
          <a:prstGeom prst="rect">
            <a:avLst/>
          </a:prstGeom>
        </p:spPr>
        <p:txBody>
          <a:bodyPr wrap="square">
            <a:spAutoFit/>
          </a:bodyPr>
          <a:lstStyle/>
          <a:p>
            <a:pPr algn="just"/>
            <a:r>
              <a:rPr lang="id-ID" sz="2000" dirty="0"/>
              <a:t>Dalam bidang moneter dibentuk IMF dengan tugas sebagai pengatur sistem keuangan dan sistem nilai tukar internasional. IMF juga dirancang untuk menolong negara-negara yang mengalami kesulitan dalam neraca pembayaran dalam memberikan utang luar negeri. </a:t>
            </a:r>
          </a:p>
        </p:txBody>
      </p:sp>
      <p:sp>
        <p:nvSpPr>
          <p:cNvPr id="20" name="Rectangle 19">
            <a:extLst>
              <a:ext uri="{FF2B5EF4-FFF2-40B4-BE49-F238E27FC236}">
                <a16:creationId xmlns:a16="http://schemas.microsoft.com/office/drawing/2014/main" id="{C54093C2-C203-4B5C-B1A0-52BE513D1E37}"/>
              </a:ext>
            </a:extLst>
          </p:cNvPr>
          <p:cNvSpPr/>
          <p:nvPr/>
        </p:nvSpPr>
        <p:spPr>
          <a:xfrm>
            <a:off x="6505033" y="3525865"/>
            <a:ext cx="744497" cy="461665"/>
          </a:xfrm>
          <a:prstGeom prst="rect">
            <a:avLst/>
          </a:prstGeom>
        </p:spPr>
        <p:txBody>
          <a:bodyPr wrap="square">
            <a:spAutoFit/>
          </a:bodyPr>
          <a:lstStyle/>
          <a:p>
            <a:r>
              <a:rPr lang="en-US" sz="2400" dirty="0">
                <a:solidFill>
                  <a:schemeClr val="tx1">
                    <a:lumMod val="65000"/>
                    <a:lumOff val="35000"/>
                  </a:schemeClr>
                </a:solidFill>
              </a:rPr>
              <a:t>#02</a:t>
            </a:r>
          </a:p>
        </p:txBody>
      </p:sp>
      <p:sp>
        <p:nvSpPr>
          <p:cNvPr id="23" name="TextBox 22">
            <a:extLst>
              <a:ext uri="{FF2B5EF4-FFF2-40B4-BE49-F238E27FC236}">
                <a16:creationId xmlns:a16="http://schemas.microsoft.com/office/drawing/2014/main" id="{393A8CB4-DE1E-4F7D-BA0B-93DB4BB23BD2}"/>
              </a:ext>
            </a:extLst>
          </p:cNvPr>
          <p:cNvSpPr txBox="1"/>
          <p:nvPr/>
        </p:nvSpPr>
        <p:spPr>
          <a:xfrm>
            <a:off x="5093227" y="261776"/>
            <a:ext cx="4935676" cy="584775"/>
          </a:xfrm>
          <a:prstGeom prst="rect">
            <a:avLst/>
          </a:prstGeom>
          <a:noFill/>
        </p:spPr>
        <p:txBody>
          <a:bodyPr wrap="square" rtlCol="0">
            <a:spAutoFit/>
          </a:bodyPr>
          <a:lstStyle/>
          <a:p>
            <a:r>
              <a:rPr lang="id-ID" sz="3200" b="1" dirty="0"/>
              <a:t>Peran Bank Dunia Dan IMF</a:t>
            </a:r>
            <a:endParaRPr lang="en-US" sz="3200" b="1" dirty="0">
              <a:solidFill>
                <a:schemeClr val="accent1"/>
              </a:solidFill>
            </a:endParaRPr>
          </a:p>
        </p:txBody>
      </p:sp>
      <p:cxnSp>
        <p:nvCxnSpPr>
          <p:cNvPr id="24" name="Straight Connector 23">
            <a:extLst>
              <a:ext uri="{FF2B5EF4-FFF2-40B4-BE49-F238E27FC236}">
                <a16:creationId xmlns:a16="http://schemas.microsoft.com/office/drawing/2014/main" id="{0CC198DB-0C0F-4976-9D2C-8829225F8901}"/>
              </a:ext>
            </a:extLst>
          </p:cNvPr>
          <p:cNvCxnSpPr>
            <a:cxnSpLocks/>
          </p:cNvCxnSpPr>
          <p:nvPr/>
        </p:nvCxnSpPr>
        <p:spPr>
          <a:xfrm>
            <a:off x="4330133" y="576451"/>
            <a:ext cx="628059" cy="0"/>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976323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DE06DCD-D612-442B-A85E-28ACBC48D42F}"/>
              </a:ext>
            </a:extLst>
          </p:cNvPr>
          <p:cNvSpPr txBox="1"/>
          <p:nvPr/>
        </p:nvSpPr>
        <p:spPr>
          <a:xfrm>
            <a:off x="868215" y="130516"/>
            <a:ext cx="5705743" cy="584775"/>
          </a:xfrm>
          <a:prstGeom prst="rect">
            <a:avLst/>
          </a:prstGeom>
          <a:noFill/>
        </p:spPr>
        <p:txBody>
          <a:bodyPr wrap="square" rtlCol="0">
            <a:spAutoFit/>
          </a:bodyPr>
          <a:lstStyle/>
          <a:p>
            <a:r>
              <a:rPr lang="id-ID" sz="3200" b="1" dirty="0"/>
              <a:t>Krisis Multi Dimensi 1997/1998</a:t>
            </a:r>
            <a:endParaRPr lang="en-US" sz="3200" b="1" dirty="0">
              <a:solidFill>
                <a:schemeClr val="accent1"/>
              </a:solidFill>
            </a:endParaRPr>
          </a:p>
        </p:txBody>
      </p:sp>
      <p:cxnSp>
        <p:nvCxnSpPr>
          <p:cNvPr id="13" name="Straight Connector 12">
            <a:extLst>
              <a:ext uri="{FF2B5EF4-FFF2-40B4-BE49-F238E27FC236}">
                <a16:creationId xmlns:a16="http://schemas.microsoft.com/office/drawing/2014/main" id="{4FC63BA0-B3CD-4A00-BD05-F973D7ED7E74}"/>
              </a:ext>
            </a:extLst>
          </p:cNvPr>
          <p:cNvCxnSpPr>
            <a:cxnSpLocks/>
          </p:cNvCxnSpPr>
          <p:nvPr/>
        </p:nvCxnSpPr>
        <p:spPr>
          <a:xfrm>
            <a:off x="105121" y="445189"/>
            <a:ext cx="628059" cy="0"/>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5AAF32B-5F34-4BBD-9EA8-9B7287624601}"/>
              </a:ext>
            </a:extLst>
          </p:cNvPr>
          <p:cNvSpPr/>
          <p:nvPr/>
        </p:nvSpPr>
        <p:spPr>
          <a:xfrm>
            <a:off x="390257" y="805701"/>
            <a:ext cx="5705743" cy="1938992"/>
          </a:xfrm>
          <a:prstGeom prst="rect">
            <a:avLst/>
          </a:prstGeom>
        </p:spPr>
        <p:txBody>
          <a:bodyPr wrap="square">
            <a:spAutoFit/>
          </a:bodyPr>
          <a:lstStyle/>
          <a:p>
            <a:pPr algn="just"/>
            <a:r>
              <a:rPr lang="id-ID" sz="2000" dirty="0"/>
              <a:t>Pada tahun 1997 beberapa negara dikawasan Asia dihantam krisis.</a:t>
            </a:r>
            <a:r>
              <a:rPr lang="en-US" sz="2000" dirty="0"/>
              <a:t> </a:t>
            </a:r>
            <a:r>
              <a:rPr lang="id-ID" sz="2000" dirty="0"/>
              <a:t>Mata uang </a:t>
            </a:r>
            <a:r>
              <a:rPr lang="en-US" sz="2000" dirty="0"/>
              <a:t>T</a:t>
            </a:r>
            <a:r>
              <a:rPr lang="id-ID" sz="2000" dirty="0"/>
              <a:t>hailand,</a:t>
            </a:r>
            <a:r>
              <a:rPr lang="en-US" sz="2000" dirty="0"/>
              <a:t> M</a:t>
            </a:r>
            <a:r>
              <a:rPr lang="id-ID" sz="2000" dirty="0"/>
              <a:t>alaysia,</a:t>
            </a:r>
            <a:r>
              <a:rPr lang="en-US" sz="2000" dirty="0"/>
              <a:t> S</a:t>
            </a:r>
            <a:r>
              <a:rPr lang="id-ID" sz="2000" dirty="0"/>
              <a:t>ingapura,</a:t>
            </a:r>
            <a:r>
              <a:rPr lang="en-US" sz="2000" dirty="0"/>
              <a:t> I</a:t>
            </a:r>
            <a:r>
              <a:rPr lang="id-ID" sz="2000" dirty="0"/>
              <a:t>ndonesia,</a:t>
            </a:r>
            <a:r>
              <a:rPr lang="en-US" sz="2000" dirty="0"/>
              <a:t> K</a:t>
            </a:r>
            <a:r>
              <a:rPr lang="id-ID" sz="2000" dirty="0"/>
              <a:t>orea</a:t>
            </a:r>
            <a:r>
              <a:rPr lang="en-US" sz="2000" dirty="0"/>
              <a:t> Se</a:t>
            </a:r>
            <a:r>
              <a:rPr lang="id-ID" sz="2000" dirty="0"/>
              <a:t>latan,</a:t>
            </a:r>
            <a:r>
              <a:rPr lang="en-US" sz="2000" dirty="0"/>
              <a:t> </a:t>
            </a:r>
            <a:r>
              <a:rPr lang="id-ID" sz="2000" dirty="0"/>
              <a:t>mengalami guncangan yang sangat dasyat. yang mengalami fluktuasi paling parah adalah indonesia bergerak dalam kisaran Rp 2.600 – Rp 17.000.</a:t>
            </a:r>
          </a:p>
        </p:txBody>
      </p:sp>
      <p:sp>
        <p:nvSpPr>
          <p:cNvPr id="3" name="Rectangle 2">
            <a:extLst>
              <a:ext uri="{FF2B5EF4-FFF2-40B4-BE49-F238E27FC236}">
                <a16:creationId xmlns:a16="http://schemas.microsoft.com/office/drawing/2014/main" id="{F816F47A-4AA8-41A3-9167-36BD7767798F}"/>
              </a:ext>
            </a:extLst>
          </p:cNvPr>
          <p:cNvSpPr/>
          <p:nvPr/>
        </p:nvSpPr>
        <p:spPr>
          <a:xfrm>
            <a:off x="585480" y="3009215"/>
            <a:ext cx="4553298" cy="400110"/>
          </a:xfrm>
          <a:prstGeom prst="rect">
            <a:avLst/>
          </a:prstGeom>
        </p:spPr>
        <p:txBody>
          <a:bodyPr wrap="none">
            <a:spAutoFit/>
          </a:bodyPr>
          <a:lstStyle/>
          <a:p>
            <a:r>
              <a:rPr lang="id-ID" sz="2000" dirty="0"/>
              <a:t>Ada 3 pendekatan tentang krisis ekonomi:</a:t>
            </a:r>
            <a:endParaRPr lang="en-US" sz="2000" dirty="0"/>
          </a:p>
        </p:txBody>
      </p:sp>
      <p:sp>
        <p:nvSpPr>
          <p:cNvPr id="4" name="Rectangle 3">
            <a:extLst>
              <a:ext uri="{FF2B5EF4-FFF2-40B4-BE49-F238E27FC236}">
                <a16:creationId xmlns:a16="http://schemas.microsoft.com/office/drawing/2014/main" id="{CD2D1547-625E-4B68-B951-85686487B561}"/>
              </a:ext>
            </a:extLst>
          </p:cNvPr>
          <p:cNvSpPr/>
          <p:nvPr/>
        </p:nvSpPr>
        <p:spPr>
          <a:xfrm>
            <a:off x="486121" y="3673847"/>
            <a:ext cx="5514013" cy="2862322"/>
          </a:xfrm>
          <a:prstGeom prst="rect">
            <a:avLst/>
          </a:prstGeom>
          <a:noFill/>
          <a:ln w="38100"/>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marL="514338" indent="-514338">
              <a:buFont typeface="+mj-lt"/>
              <a:buAutoNum type="arabicPeriod"/>
            </a:pPr>
            <a:r>
              <a:rPr lang="id-ID" sz="2000" dirty="0"/>
              <a:t>Kondisi ketidaksimbangan fiskal dan cenderung tidak stabil sehingga menjadi pemicu serangan terhadap mata uang.</a:t>
            </a:r>
          </a:p>
          <a:p>
            <a:pPr marL="514338" indent="-514338">
              <a:buFont typeface="+mj-lt"/>
              <a:buAutoNum type="arabicPeriod"/>
            </a:pPr>
            <a:r>
              <a:rPr lang="id-ID" sz="2000" dirty="0"/>
              <a:t>Kondisi tr</a:t>
            </a:r>
            <a:r>
              <a:rPr lang="en-GB" sz="2000" dirty="0" err="1"/>
              <a:t>ade</a:t>
            </a:r>
            <a:r>
              <a:rPr lang="id-ID" sz="2000" dirty="0"/>
              <a:t> off yang dihadapi pemerintah memper</a:t>
            </a:r>
            <a:r>
              <a:rPr lang="en-GB" sz="2000" dirty="0"/>
              <a:t>t</a:t>
            </a:r>
            <a:r>
              <a:rPr lang="id-ID" sz="2000" dirty="0"/>
              <a:t>ahankan nilai tukar tetap dan menetapkan kebijakan moneter yang eks</a:t>
            </a:r>
            <a:r>
              <a:rPr lang="en-GB" sz="2000" dirty="0"/>
              <a:t>p</a:t>
            </a:r>
            <a:r>
              <a:rPr lang="id-ID" sz="2000" dirty="0"/>
              <a:t>ansif untuk mengurangi pengangguran.</a:t>
            </a:r>
          </a:p>
          <a:p>
            <a:pPr marL="514338" indent="-514338">
              <a:buFont typeface="+mj-lt"/>
              <a:buAutoNum type="arabicPeriod"/>
            </a:pPr>
            <a:r>
              <a:rPr lang="id-ID" sz="2000" dirty="0"/>
              <a:t>Peran moral bazard induced investmen d</a:t>
            </a:r>
            <a:r>
              <a:rPr lang="en-GB" sz="2000" dirty="0"/>
              <a:t>a</a:t>
            </a:r>
            <a:r>
              <a:rPr lang="id-ID" sz="2000" dirty="0"/>
              <a:t>lam menganalisis faktor-faktor penyebab krisis.</a:t>
            </a:r>
          </a:p>
        </p:txBody>
      </p:sp>
    </p:spTree>
    <p:extLst>
      <p:ext uri="{BB962C8B-B14F-4D97-AF65-F5344CB8AC3E}">
        <p14:creationId xmlns:p14="http://schemas.microsoft.com/office/powerpoint/2010/main" val="254384794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CE85A411-48AE-4950-8F6A-7DD8FEECF595}"/>
              </a:ext>
            </a:extLst>
          </p:cNvPr>
          <p:cNvSpPr txBox="1"/>
          <p:nvPr/>
        </p:nvSpPr>
        <p:spPr>
          <a:xfrm>
            <a:off x="6408877" y="284740"/>
            <a:ext cx="747820" cy="1107996"/>
          </a:xfrm>
          <a:prstGeom prst="rect">
            <a:avLst/>
          </a:prstGeom>
          <a:noFill/>
        </p:spPr>
        <p:txBody>
          <a:bodyPr wrap="square" rtlCol="0">
            <a:spAutoFit/>
          </a:bodyPr>
          <a:lstStyle/>
          <a:p>
            <a:pPr algn="r"/>
            <a:r>
              <a:rPr lang="en-US" sz="6600" dirty="0">
                <a:solidFill>
                  <a:schemeClr val="tx1">
                    <a:lumMod val="50000"/>
                    <a:lumOff val="50000"/>
                  </a:schemeClr>
                </a:solidFill>
              </a:rPr>
              <a:t>1</a:t>
            </a:r>
          </a:p>
        </p:txBody>
      </p:sp>
      <p:sp>
        <p:nvSpPr>
          <p:cNvPr id="19" name="TextBox 18">
            <a:extLst>
              <a:ext uri="{FF2B5EF4-FFF2-40B4-BE49-F238E27FC236}">
                <a16:creationId xmlns:a16="http://schemas.microsoft.com/office/drawing/2014/main" id="{DE40A75D-179A-4060-97E1-8EC1378759B3}"/>
              </a:ext>
            </a:extLst>
          </p:cNvPr>
          <p:cNvSpPr txBox="1"/>
          <p:nvPr/>
        </p:nvSpPr>
        <p:spPr>
          <a:xfrm>
            <a:off x="6408877" y="3055745"/>
            <a:ext cx="747820" cy="1107996"/>
          </a:xfrm>
          <a:prstGeom prst="rect">
            <a:avLst/>
          </a:prstGeom>
          <a:noFill/>
        </p:spPr>
        <p:txBody>
          <a:bodyPr wrap="square" rtlCol="0">
            <a:spAutoFit/>
          </a:bodyPr>
          <a:lstStyle/>
          <a:p>
            <a:pPr algn="r"/>
            <a:r>
              <a:rPr lang="en-US" sz="6600" dirty="0">
                <a:solidFill>
                  <a:schemeClr val="tx1">
                    <a:lumMod val="50000"/>
                    <a:lumOff val="50000"/>
                  </a:schemeClr>
                </a:solidFill>
              </a:rPr>
              <a:t>2</a:t>
            </a:r>
          </a:p>
        </p:txBody>
      </p:sp>
      <p:sp>
        <p:nvSpPr>
          <p:cNvPr id="22" name="TextBox 21">
            <a:extLst>
              <a:ext uri="{FF2B5EF4-FFF2-40B4-BE49-F238E27FC236}">
                <a16:creationId xmlns:a16="http://schemas.microsoft.com/office/drawing/2014/main" id="{9EF17353-0AE3-4B45-9345-527ECDB43F25}"/>
              </a:ext>
            </a:extLst>
          </p:cNvPr>
          <p:cNvSpPr txBox="1"/>
          <p:nvPr/>
        </p:nvSpPr>
        <p:spPr>
          <a:xfrm>
            <a:off x="7419865" y="416195"/>
            <a:ext cx="4774539" cy="2246769"/>
          </a:xfrm>
          <a:prstGeom prst="rect">
            <a:avLst/>
          </a:prstGeom>
          <a:noFill/>
        </p:spPr>
        <p:txBody>
          <a:bodyPr wrap="square" rtlCol="0">
            <a:spAutoFit/>
          </a:bodyPr>
          <a:lstStyle/>
          <a:p>
            <a:r>
              <a:rPr lang="id-ID" sz="2000" dirty="0"/>
              <a:t>IMF adalah akses terakhir dunia keuangan, dari bisnis iternasional bagi negara-negara berkembang yang membutuhkan dana. Tetapi IMF justru membuat masalah baru sebab bantuan IMF justru jadi biang masalah negara yang dibantu justru masuk dalam jebakan utang yang susah dilepaskan.</a:t>
            </a:r>
          </a:p>
        </p:txBody>
      </p:sp>
      <p:sp>
        <p:nvSpPr>
          <p:cNvPr id="24" name="TextBox 23">
            <a:extLst>
              <a:ext uri="{FF2B5EF4-FFF2-40B4-BE49-F238E27FC236}">
                <a16:creationId xmlns:a16="http://schemas.microsoft.com/office/drawing/2014/main" id="{3205FE57-60C3-40ED-96C6-68F2286639AB}"/>
              </a:ext>
            </a:extLst>
          </p:cNvPr>
          <p:cNvSpPr txBox="1"/>
          <p:nvPr/>
        </p:nvSpPr>
        <p:spPr>
          <a:xfrm>
            <a:off x="7537856" y="3072349"/>
            <a:ext cx="4774539" cy="3785652"/>
          </a:xfrm>
          <a:prstGeom prst="rect">
            <a:avLst/>
          </a:prstGeom>
          <a:noFill/>
        </p:spPr>
        <p:txBody>
          <a:bodyPr wrap="square" rtlCol="0">
            <a:spAutoFit/>
          </a:bodyPr>
          <a:lstStyle/>
          <a:p>
            <a:r>
              <a:rPr lang="id-ID" sz="2000" dirty="0"/>
              <a:t>Negara berkembang tidak akan mampu m</a:t>
            </a:r>
            <a:r>
              <a:rPr lang="en-GB" sz="2000" dirty="0" err="1"/>
              <a:t>em</a:t>
            </a:r>
            <a:r>
              <a:rPr lang="id-ID" sz="2000" dirty="0"/>
              <a:t>bayarnya karena bunga utang sekitar 10 tahun lalu berjumlah 1,8 milyar USD naik jadi 2,5 milyar USD. Pada tahun 1999 ketidakseimbangan lebih besar dimana negara membayar kreditor hampir 5 kali lebih besar dari apa yang mereka terima (hibah). Dapat dilihat kreditor tidak menyelesaikan permasalahan utang negara berkembang, yang mereka atur adalah kemampuan membayar bagaimana utang itu kembali tanpa peduli dampaknya</a:t>
            </a:r>
          </a:p>
        </p:txBody>
      </p:sp>
      <p:sp>
        <p:nvSpPr>
          <p:cNvPr id="27" name="Rectangle 26">
            <a:extLst>
              <a:ext uri="{FF2B5EF4-FFF2-40B4-BE49-F238E27FC236}">
                <a16:creationId xmlns:a16="http://schemas.microsoft.com/office/drawing/2014/main" id="{B6EE241E-B61B-4BEF-B7E7-C3EDEBC2FB52}"/>
              </a:ext>
            </a:extLst>
          </p:cNvPr>
          <p:cNvSpPr/>
          <p:nvPr/>
        </p:nvSpPr>
        <p:spPr>
          <a:xfrm>
            <a:off x="7142735" y="416195"/>
            <a:ext cx="98427" cy="956344"/>
          </a:xfrm>
          <a:prstGeom prst="rect">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28" name="Rectangle 27">
            <a:extLst>
              <a:ext uri="{FF2B5EF4-FFF2-40B4-BE49-F238E27FC236}">
                <a16:creationId xmlns:a16="http://schemas.microsoft.com/office/drawing/2014/main" id="{553E04B2-8989-4D1B-AB92-04188E4E31DB}"/>
              </a:ext>
            </a:extLst>
          </p:cNvPr>
          <p:cNvSpPr/>
          <p:nvPr/>
        </p:nvSpPr>
        <p:spPr>
          <a:xfrm>
            <a:off x="7142735" y="3186394"/>
            <a:ext cx="98427" cy="859359"/>
          </a:xfrm>
          <a:prstGeom prst="rect">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32" name="TextBox 31">
            <a:extLst>
              <a:ext uri="{FF2B5EF4-FFF2-40B4-BE49-F238E27FC236}">
                <a16:creationId xmlns:a16="http://schemas.microsoft.com/office/drawing/2014/main" id="{A00931D0-2670-4C30-B812-EEBFA0F2B4B3}"/>
              </a:ext>
            </a:extLst>
          </p:cNvPr>
          <p:cNvSpPr txBox="1"/>
          <p:nvPr/>
        </p:nvSpPr>
        <p:spPr>
          <a:xfrm>
            <a:off x="3120389" y="-6799"/>
            <a:ext cx="3893639" cy="1569660"/>
          </a:xfrm>
          <a:prstGeom prst="rect">
            <a:avLst/>
          </a:prstGeom>
          <a:noFill/>
        </p:spPr>
        <p:txBody>
          <a:bodyPr wrap="square" rtlCol="0">
            <a:spAutoFit/>
          </a:bodyPr>
          <a:lstStyle/>
          <a:p>
            <a:r>
              <a:rPr lang="id-ID" sz="3200" b="1" dirty="0"/>
              <a:t>IMF Dan</a:t>
            </a:r>
            <a:r>
              <a:rPr lang="en-US" sz="3200" b="1" dirty="0"/>
              <a:t> </a:t>
            </a:r>
            <a:r>
              <a:rPr lang="id-ID" sz="3200" b="1" dirty="0"/>
              <a:t>Penyelesaian Utang Luar Negeri Indonesia</a:t>
            </a:r>
            <a:endParaRPr lang="en-US" sz="3200" b="1" dirty="0">
              <a:solidFill>
                <a:schemeClr val="accent1"/>
              </a:solidFill>
            </a:endParaRPr>
          </a:p>
        </p:txBody>
      </p:sp>
    </p:spTree>
    <p:extLst>
      <p:ext uri="{BB962C8B-B14F-4D97-AF65-F5344CB8AC3E}">
        <p14:creationId xmlns:p14="http://schemas.microsoft.com/office/powerpoint/2010/main" val="63259722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13E9FB7A-6A2F-4D19-B1F2-E9CDE0261B81}"/>
              </a:ext>
            </a:extLst>
          </p:cNvPr>
          <p:cNvSpPr txBox="1"/>
          <p:nvPr/>
        </p:nvSpPr>
        <p:spPr>
          <a:xfrm>
            <a:off x="589937" y="99925"/>
            <a:ext cx="5506065" cy="1077218"/>
          </a:xfrm>
          <a:prstGeom prst="rect">
            <a:avLst/>
          </a:prstGeom>
          <a:noFill/>
        </p:spPr>
        <p:txBody>
          <a:bodyPr wrap="square" rtlCol="0">
            <a:spAutoFit/>
          </a:bodyPr>
          <a:lstStyle/>
          <a:p>
            <a:r>
              <a:rPr lang="id-ID" sz="3200" b="1" dirty="0"/>
              <a:t>IMF Dan Kebijakan Nilai Tukar Mata Uang Asing</a:t>
            </a:r>
            <a:endParaRPr lang="en-US" sz="3200" b="1" dirty="0">
              <a:solidFill>
                <a:schemeClr val="accent1"/>
              </a:solidFill>
            </a:endParaRPr>
          </a:p>
        </p:txBody>
      </p:sp>
      <p:sp>
        <p:nvSpPr>
          <p:cNvPr id="36" name="Rounded Rectangle 4">
            <a:extLst>
              <a:ext uri="{FF2B5EF4-FFF2-40B4-BE49-F238E27FC236}">
                <a16:creationId xmlns:a16="http://schemas.microsoft.com/office/drawing/2014/main" id="{7CFA64AF-1730-47CE-81E1-76FC501CE11F}"/>
              </a:ext>
            </a:extLst>
          </p:cNvPr>
          <p:cNvSpPr/>
          <p:nvPr/>
        </p:nvSpPr>
        <p:spPr>
          <a:xfrm>
            <a:off x="116580" y="1777751"/>
            <a:ext cx="6224849" cy="2249127"/>
          </a:xfrm>
          <a:prstGeom prst="roundRect">
            <a:avLst/>
          </a:prstGeom>
          <a:ln w="38100"/>
        </p:spPr>
        <p:style>
          <a:lnRef idx="2">
            <a:schemeClr val="accent4"/>
          </a:lnRef>
          <a:fillRef idx="1">
            <a:schemeClr val="lt1"/>
          </a:fillRef>
          <a:effectRef idx="0">
            <a:schemeClr val="accent4"/>
          </a:effectRef>
          <a:fontRef idx="minor">
            <a:schemeClr val="dk1"/>
          </a:fontRef>
        </p:style>
        <p:txBody>
          <a:bodyPr rtlCol="0" anchor="ctr"/>
          <a:lstStyle/>
          <a:p>
            <a:r>
              <a:rPr lang="id-ID" sz="2000" dirty="0"/>
              <a:t>Ada </a:t>
            </a:r>
            <a:r>
              <a:rPr lang="en-US" sz="2000" dirty="0"/>
              <a:t>2</a:t>
            </a:r>
            <a:r>
              <a:rPr lang="id-ID" sz="2000" dirty="0"/>
              <a:t> sistem mata uang yaitu:</a:t>
            </a:r>
          </a:p>
          <a:p>
            <a:pPr marL="457189" indent="-457189">
              <a:buFont typeface="Arial" panose="020B0604020202020204" pitchFamily="34" charset="0"/>
              <a:buChar char="•"/>
            </a:pPr>
            <a:r>
              <a:rPr lang="id-ID" sz="2000" dirty="0"/>
              <a:t>Sistem nilai tukar tetap</a:t>
            </a:r>
            <a:r>
              <a:rPr lang="en-US" sz="2000" dirty="0"/>
              <a:t> </a:t>
            </a:r>
            <a:r>
              <a:rPr lang="id-ID" sz="2000" b="1" i="1" dirty="0"/>
              <a:t>(</a:t>
            </a:r>
            <a:r>
              <a:rPr lang="en-US" sz="2000" b="1" i="1" dirty="0"/>
              <a:t>Fix</a:t>
            </a:r>
            <a:r>
              <a:rPr lang="id-ID" sz="2000" b="1" i="1" dirty="0"/>
              <a:t>ed atau </a:t>
            </a:r>
            <a:r>
              <a:rPr lang="en-US" sz="2000" b="1" i="1" dirty="0"/>
              <a:t>P</a:t>
            </a:r>
            <a:r>
              <a:rPr lang="id-ID" sz="2000" b="1" i="1" dirty="0"/>
              <a:t>egged </a:t>
            </a:r>
            <a:r>
              <a:rPr lang="en-US" sz="2000" b="1" i="1" dirty="0"/>
              <a:t>E</a:t>
            </a:r>
            <a:r>
              <a:rPr lang="id-ID" sz="2000" b="1" i="1" dirty="0"/>
              <a:t>xcange</a:t>
            </a:r>
            <a:r>
              <a:rPr lang="en-US" sz="2000" b="1" i="1" dirty="0"/>
              <a:t> R</a:t>
            </a:r>
            <a:r>
              <a:rPr lang="id-ID" sz="2000" b="1" i="1" dirty="0"/>
              <a:t>ate)</a:t>
            </a:r>
            <a:endParaRPr lang="en-US" sz="2000" b="1" i="1" dirty="0"/>
          </a:p>
          <a:p>
            <a:endParaRPr lang="id-ID" sz="2000" i="1" dirty="0"/>
          </a:p>
          <a:p>
            <a:pPr marL="457189" indent="-457189">
              <a:buFont typeface="Arial" panose="020B0604020202020204" pitchFamily="34" charset="0"/>
              <a:buChar char="•"/>
            </a:pPr>
            <a:r>
              <a:rPr lang="id-ID" sz="2000" dirty="0"/>
              <a:t> Sistem </a:t>
            </a:r>
            <a:r>
              <a:rPr lang="en-US" sz="2000" dirty="0"/>
              <a:t>N</a:t>
            </a:r>
            <a:r>
              <a:rPr lang="id-ID" sz="2000" dirty="0"/>
              <a:t>ilai </a:t>
            </a:r>
            <a:r>
              <a:rPr lang="en-US" sz="2000" dirty="0"/>
              <a:t>T</a:t>
            </a:r>
            <a:r>
              <a:rPr lang="id-ID" sz="2000" dirty="0"/>
              <a:t>ukar </a:t>
            </a:r>
            <a:r>
              <a:rPr lang="en-US" sz="2000" dirty="0"/>
              <a:t>M</a:t>
            </a:r>
            <a:r>
              <a:rPr lang="id-ID" sz="2000" dirty="0"/>
              <a:t>engambang</a:t>
            </a:r>
            <a:r>
              <a:rPr lang="id-ID" sz="2000" b="1" dirty="0"/>
              <a:t> (</a:t>
            </a:r>
            <a:r>
              <a:rPr lang="en-US" sz="2000" b="1" i="1" dirty="0"/>
              <a:t>F</a:t>
            </a:r>
            <a:r>
              <a:rPr lang="id-ID" sz="2000" b="1" i="1" dirty="0"/>
              <a:t>loating atau </a:t>
            </a:r>
            <a:r>
              <a:rPr lang="en-US" sz="2000" b="1" i="1" dirty="0"/>
              <a:t>F</a:t>
            </a:r>
            <a:r>
              <a:rPr lang="id-ID" sz="2000" b="1" i="1" dirty="0"/>
              <a:t>leksibel </a:t>
            </a:r>
            <a:r>
              <a:rPr lang="en-US" sz="2000" b="1" i="1" dirty="0"/>
              <a:t>E</a:t>
            </a:r>
            <a:r>
              <a:rPr lang="id-ID" sz="2000" b="1" i="1" dirty="0"/>
              <a:t>xcange </a:t>
            </a:r>
            <a:r>
              <a:rPr lang="en-US" sz="2000" b="1" i="1" dirty="0"/>
              <a:t>R</a:t>
            </a:r>
            <a:r>
              <a:rPr lang="id-ID" sz="2000" b="1" i="1" dirty="0"/>
              <a:t>ate)</a:t>
            </a:r>
            <a:endParaRPr lang="id-ID" sz="2000" b="1" dirty="0"/>
          </a:p>
        </p:txBody>
      </p:sp>
    </p:spTree>
    <p:extLst>
      <p:ext uri="{BB962C8B-B14F-4D97-AF65-F5344CB8AC3E}">
        <p14:creationId xmlns:p14="http://schemas.microsoft.com/office/powerpoint/2010/main" val="74000762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a:extLst>
              <a:ext uri="{FF2B5EF4-FFF2-40B4-BE49-F238E27FC236}">
                <a16:creationId xmlns:a16="http://schemas.microsoft.com/office/drawing/2014/main" id="{9E2D5629-2254-452A-9D19-639D568E19ED}"/>
              </a:ext>
            </a:extLst>
          </p:cNvPr>
          <p:cNvSpPr/>
          <p:nvPr/>
        </p:nvSpPr>
        <p:spPr>
          <a:xfrm>
            <a:off x="4029293" y="3573037"/>
            <a:ext cx="4307585" cy="3284963"/>
          </a:xfrm>
          <a:prstGeom prst="triangle">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FF9F5F0-DC69-469A-9DB3-84941EF1B5B2}"/>
              </a:ext>
            </a:extLst>
          </p:cNvPr>
          <p:cNvSpPr txBox="1"/>
          <p:nvPr/>
        </p:nvSpPr>
        <p:spPr>
          <a:xfrm flipH="1">
            <a:off x="5232400" y="1260974"/>
            <a:ext cx="6896099" cy="1015663"/>
          </a:xfrm>
          <a:prstGeom prst="rect">
            <a:avLst/>
          </a:prstGeom>
          <a:noFill/>
        </p:spPr>
        <p:txBody>
          <a:bodyPr wrap="square" rtlCol="0">
            <a:spAutoFit/>
          </a:bodyPr>
          <a:lstStyle/>
          <a:p>
            <a:pPr algn="just"/>
            <a:r>
              <a:rPr lang="id-ID" sz="2000" dirty="0"/>
              <a:t>Sejak desember 1995,BI menggunakan aturan baru tentang kurs dimana kurs rupiah terhadap dolar AS yang diiringi zona kurs batas atas dan batas bawah</a:t>
            </a:r>
            <a:r>
              <a:rPr lang="en-GB" sz="2000" dirty="0"/>
              <a:t> </a:t>
            </a:r>
            <a:r>
              <a:rPr lang="id-ID" sz="2000" dirty="0"/>
              <a:t>(</a:t>
            </a:r>
            <a:r>
              <a:rPr lang="id-ID" sz="2000" i="1" dirty="0"/>
              <a:t>intervensi)</a:t>
            </a:r>
          </a:p>
        </p:txBody>
      </p:sp>
      <p:sp>
        <p:nvSpPr>
          <p:cNvPr id="21" name="TextBox 20">
            <a:extLst>
              <a:ext uri="{FF2B5EF4-FFF2-40B4-BE49-F238E27FC236}">
                <a16:creationId xmlns:a16="http://schemas.microsoft.com/office/drawing/2014/main" id="{0E69221D-5A26-42C3-A2D9-223EE7AEFCC3}"/>
              </a:ext>
            </a:extLst>
          </p:cNvPr>
          <p:cNvSpPr txBox="1"/>
          <p:nvPr/>
        </p:nvSpPr>
        <p:spPr>
          <a:xfrm flipH="1">
            <a:off x="4267201" y="272349"/>
            <a:ext cx="7454900" cy="584775"/>
          </a:xfrm>
          <a:prstGeom prst="rect">
            <a:avLst/>
          </a:prstGeom>
          <a:noFill/>
        </p:spPr>
        <p:txBody>
          <a:bodyPr wrap="square" rtlCol="0">
            <a:spAutoFit/>
          </a:bodyPr>
          <a:lstStyle/>
          <a:p>
            <a:r>
              <a:rPr lang="id-ID" sz="3200" b="1" dirty="0"/>
              <a:t>Penerapan Sistem Kurs di Indonesia</a:t>
            </a:r>
            <a:endParaRPr lang="en-US" sz="3200" b="1" dirty="0">
              <a:solidFill>
                <a:schemeClr val="tx1">
                  <a:lumMod val="95000"/>
                  <a:lumOff val="5000"/>
                </a:schemeClr>
              </a:solidFill>
            </a:endParaRPr>
          </a:p>
        </p:txBody>
      </p:sp>
      <p:cxnSp>
        <p:nvCxnSpPr>
          <p:cNvPr id="22" name="Straight Connector 21">
            <a:extLst>
              <a:ext uri="{FF2B5EF4-FFF2-40B4-BE49-F238E27FC236}">
                <a16:creationId xmlns:a16="http://schemas.microsoft.com/office/drawing/2014/main" id="{B13A96D6-D869-4985-8496-24ADB9F298D0}"/>
              </a:ext>
            </a:extLst>
          </p:cNvPr>
          <p:cNvCxnSpPr>
            <a:cxnSpLocks/>
          </p:cNvCxnSpPr>
          <p:nvPr/>
        </p:nvCxnSpPr>
        <p:spPr>
          <a:xfrm flipH="1">
            <a:off x="4483102" y="857124"/>
            <a:ext cx="5826023" cy="0"/>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DA166EB-B34B-427B-9240-4F0084E98AFC}"/>
              </a:ext>
            </a:extLst>
          </p:cNvPr>
          <p:cNvSpPr txBox="1"/>
          <p:nvPr/>
        </p:nvSpPr>
        <p:spPr>
          <a:xfrm flipH="1">
            <a:off x="6183085" y="2950148"/>
            <a:ext cx="5987033" cy="1631216"/>
          </a:xfrm>
          <a:prstGeom prst="rect">
            <a:avLst/>
          </a:prstGeom>
          <a:noFill/>
        </p:spPr>
        <p:txBody>
          <a:bodyPr wrap="square" rtlCol="0">
            <a:spAutoFit/>
          </a:bodyPr>
          <a:lstStyle/>
          <a:p>
            <a:pPr algn="just"/>
            <a:r>
              <a:rPr lang="id-ID" sz="2000" dirty="0"/>
              <a:t>Sejak 14 agustus 1997 digunakan sistem kurs bebas,</a:t>
            </a:r>
            <a:r>
              <a:rPr lang="en-US" sz="2000" dirty="0"/>
              <a:t> </a:t>
            </a:r>
            <a:r>
              <a:rPr lang="id-ID" sz="2000" dirty="0"/>
              <a:t>tidak ada lagi batas intervensi dikarenakan BI merasakan sulit melakukan operasi pasar setiap kurs  terbatas ambang intervensi</a:t>
            </a:r>
            <a:r>
              <a:rPr lang="en-GB" sz="2000" dirty="0"/>
              <a:t> </a:t>
            </a:r>
            <a:r>
              <a:rPr lang="id-ID" sz="2000" dirty="0"/>
              <a:t>namun mengakibatkan da</a:t>
            </a:r>
            <a:r>
              <a:rPr lang="en-GB" sz="2000" dirty="0"/>
              <a:t>m</a:t>
            </a:r>
            <a:r>
              <a:rPr lang="id-ID" sz="2000" dirty="0"/>
              <a:t>pak krisis ekonomi.</a:t>
            </a:r>
            <a:endParaRPr lang="en-US" sz="2000" dirty="0">
              <a:latin typeface="Bahnschrift Light SemiCondensed" panose="020B0502040204020203" pitchFamily="34" charset="0"/>
            </a:endParaRPr>
          </a:p>
        </p:txBody>
      </p:sp>
    </p:spTree>
    <p:extLst>
      <p:ext uri="{BB962C8B-B14F-4D97-AF65-F5344CB8AC3E}">
        <p14:creationId xmlns:p14="http://schemas.microsoft.com/office/powerpoint/2010/main" val="263003632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Shape 35">
            <a:extLst>
              <a:ext uri="{FF2B5EF4-FFF2-40B4-BE49-F238E27FC236}">
                <a16:creationId xmlns:a16="http://schemas.microsoft.com/office/drawing/2014/main" id="{A8D7943B-1209-4B81-A959-B9856B371838}"/>
              </a:ext>
            </a:extLst>
          </p:cNvPr>
          <p:cNvSpPr/>
          <p:nvPr/>
        </p:nvSpPr>
        <p:spPr>
          <a:xfrm>
            <a:off x="7201144" y="1"/>
            <a:ext cx="4990856" cy="5106212"/>
          </a:xfrm>
          <a:custGeom>
            <a:avLst/>
            <a:gdLst>
              <a:gd name="connsiteX0" fmla="*/ 530781 w 4990856"/>
              <a:gd name="connsiteY0" fmla="*/ 0 h 5106212"/>
              <a:gd name="connsiteX1" fmla="*/ 1093053 w 4990856"/>
              <a:gd name="connsiteY1" fmla="*/ 0 h 5106212"/>
              <a:gd name="connsiteX2" fmla="*/ 944760 w 4990856"/>
              <a:gd name="connsiteY2" fmla="*/ 198309 h 5106212"/>
              <a:gd name="connsiteX3" fmla="*/ 457235 w 4990856"/>
              <a:gd name="connsiteY3" fmla="*/ 1794355 h 5106212"/>
              <a:gd name="connsiteX4" fmla="*/ 3311857 w 4990856"/>
              <a:gd name="connsiteY4" fmla="*/ 4648977 h 5106212"/>
              <a:gd name="connsiteX5" fmla="*/ 4907903 w 4990856"/>
              <a:gd name="connsiteY5" fmla="*/ 4161452 h 5106212"/>
              <a:gd name="connsiteX6" fmla="*/ 4990856 w 4990856"/>
              <a:gd name="connsiteY6" fmla="*/ 4099422 h 5106212"/>
              <a:gd name="connsiteX7" fmla="*/ 4990856 w 4990856"/>
              <a:gd name="connsiteY7" fmla="*/ 4645512 h 5106212"/>
              <a:gd name="connsiteX8" fmla="*/ 4890485 w 4990856"/>
              <a:gd name="connsiteY8" fmla="*/ 4706489 h 5106212"/>
              <a:gd name="connsiteX9" fmla="*/ 3311857 w 4990856"/>
              <a:gd name="connsiteY9" fmla="*/ 5106212 h 5106212"/>
              <a:gd name="connsiteX10" fmla="*/ 0 w 4990856"/>
              <a:gd name="connsiteY10" fmla="*/ 1794355 h 5106212"/>
              <a:gd name="connsiteX11" fmla="*/ 399724 w 4990856"/>
              <a:gd name="connsiteY11" fmla="*/ 215727 h 510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90856" h="5106212">
                <a:moveTo>
                  <a:pt x="530781" y="0"/>
                </a:moveTo>
                <a:lnTo>
                  <a:pt x="1093053" y="0"/>
                </a:lnTo>
                <a:lnTo>
                  <a:pt x="944760" y="198309"/>
                </a:lnTo>
                <a:cubicBezTo>
                  <a:pt x="636962" y="653910"/>
                  <a:pt x="457235" y="1203144"/>
                  <a:pt x="457235" y="1794355"/>
                </a:cubicBezTo>
                <a:cubicBezTo>
                  <a:pt x="457235" y="3370919"/>
                  <a:pt x="1735293" y="4648977"/>
                  <a:pt x="3311857" y="4648977"/>
                </a:cubicBezTo>
                <a:cubicBezTo>
                  <a:pt x="3903069" y="4648977"/>
                  <a:pt x="4452303" y="4469250"/>
                  <a:pt x="4907903" y="4161452"/>
                </a:cubicBezTo>
                <a:lnTo>
                  <a:pt x="4990856" y="4099422"/>
                </a:lnTo>
                <a:lnTo>
                  <a:pt x="4990856" y="4645512"/>
                </a:lnTo>
                <a:lnTo>
                  <a:pt x="4890485" y="4706489"/>
                </a:lnTo>
                <a:cubicBezTo>
                  <a:pt x="4421217" y="4961411"/>
                  <a:pt x="3883447" y="5106212"/>
                  <a:pt x="3311857" y="5106212"/>
                </a:cubicBezTo>
                <a:cubicBezTo>
                  <a:pt x="1482769" y="5106212"/>
                  <a:pt x="0" y="3623443"/>
                  <a:pt x="0" y="1794355"/>
                </a:cubicBezTo>
                <a:cubicBezTo>
                  <a:pt x="0" y="1222765"/>
                  <a:pt x="144802" y="684995"/>
                  <a:pt x="399724" y="215727"/>
                </a:cubicBezTo>
                <a:close/>
              </a:path>
            </a:pathLst>
          </a:custGeom>
          <a:gradFill>
            <a:gsLst>
              <a:gs pos="0">
                <a:srgbClr val="00B050"/>
              </a:gs>
              <a:gs pos="100000">
                <a:srgbClr val="92D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3" name="TextBox 22">
            <a:extLst>
              <a:ext uri="{FF2B5EF4-FFF2-40B4-BE49-F238E27FC236}">
                <a16:creationId xmlns:a16="http://schemas.microsoft.com/office/drawing/2014/main" id="{4A4B9E93-B1F7-4171-9C00-51014D9D4208}"/>
              </a:ext>
            </a:extLst>
          </p:cNvPr>
          <p:cNvSpPr txBox="1"/>
          <p:nvPr/>
        </p:nvSpPr>
        <p:spPr>
          <a:xfrm>
            <a:off x="1384784" y="2273837"/>
            <a:ext cx="5989183" cy="3170099"/>
          </a:xfrm>
          <a:prstGeom prst="rect">
            <a:avLst/>
          </a:prstGeom>
          <a:noFill/>
        </p:spPr>
        <p:txBody>
          <a:bodyPr wrap="square" rtlCol="0">
            <a:spAutoFit/>
          </a:bodyPr>
          <a:lstStyle/>
          <a:p>
            <a:pPr algn="just"/>
            <a:r>
              <a:rPr lang="id-ID" sz="2000" dirty="0"/>
              <a:t>IMF dan Bank Dunia termasuk yang setuju dengan rencana pe</a:t>
            </a:r>
            <a:r>
              <a:rPr lang="en-GB" sz="2000" dirty="0"/>
              <a:t>ne</a:t>
            </a:r>
            <a:r>
              <a:rPr lang="id-ID" sz="2000" dirty="0"/>
              <a:t>tapan CBS</a:t>
            </a:r>
            <a:r>
              <a:rPr lang="en-GB" sz="2000" dirty="0"/>
              <a:t> dan </a:t>
            </a:r>
            <a:r>
              <a:rPr lang="id-ID" sz="2000" dirty="0"/>
              <a:t>mengatakan bahwa penerapan CBS mensyaratkan sistem perbankan yang baik,</a:t>
            </a:r>
            <a:r>
              <a:rPr lang="en-GB" sz="2000" dirty="0"/>
              <a:t> </a:t>
            </a:r>
            <a:r>
              <a:rPr lang="id-ID" sz="2000" dirty="0"/>
              <a:t>situasi politik,</a:t>
            </a:r>
            <a:r>
              <a:rPr lang="en-GB" sz="2000" dirty="0"/>
              <a:t> </a:t>
            </a:r>
            <a:r>
              <a:rPr lang="id-ID" sz="2000" dirty="0"/>
              <a:t>cadangan devisa cukup dan kepercayaan pihak luar negeri terhadap keadaan ekonomi</a:t>
            </a:r>
            <a:r>
              <a:rPr lang="en-GB" sz="2000" dirty="0"/>
              <a:t> </a:t>
            </a:r>
            <a:r>
              <a:rPr lang="id-ID" sz="2000" dirty="0"/>
              <a:t>dalam negeri</a:t>
            </a:r>
            <a:r>
              <a:rPr lang="en-GB" sz="2000" dirty="0"/>
              <a:t>.</a:t>
            </a:r>
          </a:p>
          <a:p>
            <a:pPr algn="just"/>
            <a:endParaRPr lang="id-ID" sz="2000" dirty="0"/>
          </a:p>
          <a:p>
            <a:pPr algn="just"/>
            <a:r>
              <a:rPr lang="id-ID" sz="2000" dirty="0"/>
              <a:t>CBS diterapkan,</a:t>
            </a:r>
            <a:r>
              <a:rPr lang="en-GB" sz="2000" dirty="0"/>
              <a:t> </a:t>
            </a:r>
            <a:r>
              <a:rPr lang="id-ID" sz="2000" dirty="0"/>
              <a:t>kemudian terjadi </a:t>
            </a:r>
            <a:r>
              <a:rPr lang="id-ID" sz="2000" i="1" dirty="0"/>
              <a:t>rush,</a:t>
            </a:r>
            <a:r>
              <a:rPr lang="en-GB" sz="2000" i="1" dirty="0"/>
              <a:t> </a:t>
            </a:r>
            <a:r>
              <a:rPr lang="id-ID" sz="2000" dirty="0"/>
              <a:t>BI tak bisa berbuat banyak karena peraturannya begitu</a:t>
            </a:r>
            <a:r>
              <a:rPr lang="en-GB" sz="2000" dirty="0"/>
              <a:t>, </a:t>
            </a:r>
            <a:r>
              <a:rPr lang="id-ID" sz="2000" dirty="0"/>
              <a:t>akibatnya, akan banyak bank yang </a:t>
            </a:r>
            <a:r>
              <a:rPr lang="id-ID" sz="2000" i="1" dirty="0"/>
              <a:t>bangkrut</a:t>
            </a:r>
            <a:endParaRPr lang="id-ID" sz="2000" dirty="0"/>
          </a:p>
        </p:txBody>
      </p:sp>
      <p:sp>
        <p:nvSpPr>
          <p:cNvPr id="33" name="TextBox 32">
            <a:extLst>
              <a:ext uri="{FF2B5EF4-FFF2-40B4-BE49-F238E27FC236}">
                <a16:creationId xmlns:a16="http://schemas.microsoft.com/office/drawing/2014/main" id="{033B394E-F541-4C56-8DCB-DFB56D69BECF}"/>
              </a:ext>
            </a:extLst>
          </p:cNvPr>
          <p:cNvSpPr txBox="1"/>
          <p:nvPr/>
        </p:nvSpPr>
        <p:spPr>
          <a:xfrm>
            <a:off x="1211961" y="598310"/>
            <a:ext cx="5989183" cy="1077218"/>
          </a:xfrm>
          <a:prstGeom prst="rect">
            <a:avLst/>
          </a:prstGeom>
          <a:noFill/>
        </p:spPr>
        <p:txBody>
          <a:bodyPr wrap="square" rtlCol="0">
            <a:spAutoFit/>
          </a:bodyPr>
          <a:lstStyle/>
          <a:p>
            <a:r>
              <a:rPr lang="id-ID" sz="3200" b="1" dirty="0"/>
              <a:t>Rencana Penerapan Currency Board System</a:t>
            </a:r>
            <a:endParaRPr lang="en-US" sz="3200" b="1" dirty="0">
              <a:solidFill>
                <a:schemeClr val="accent1"/>
              </a:solidFill>
            </a:endParaRPr>
          </a:p>
        </p:txBody>
      </p:sp>
      <p:cxnSp>
        <p:nvCxnSpPr>
          <p:cNvPr id="34" name="Straight Connector 33">
            <a:extLst>
              <a:ext uri="{FF2B5EF4-FFF2-40B4-BE49-F238E27FC236}">
                <a16:creationId xmlns:a16="http://schemas.microsoft.com/office/drawing/2014/main" id="{19F37888-86AF-45F1-ADDE-CE3FE244C4F1}"/>
              </a:ext>
            </a:extLst>
          </p:cNvPr>
          <p:cNvCxnSpPr>
            <a:cxnSpLocks/>
          </p:cNvCxnSpPr>
          <p:nvPr/>
        </p:nvCxnSpPr>
        <p:spPr>
          <a:xfrm>
            <a:off x="480804" y="349653"/>
            <a:ext cx="628059" cy="0"/>
          </a:xfrm>
          <a:prstGeom prst="line">
            <a:avLst/>
          </a:prstGeom>
          <a:ln w="38100" cap="rnd">
            <a:solidFill>
              <a:schemeClr val="accent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856898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5A78BF-FA26-424A-9AF6-F7BD5967A5B5}"/>
              </a:ext>
            </a:extLst>
          </p:cNvPr>
          <p:cNvSpPr/>
          <p:nvPr/>
        </p:nvSpPr>
        <p:spPr>
          <a:xfrm>
            <a:off x="2596246" y="849086"/>
            <a:ext cx="1736271" cy="5159829"/>
          </a:xfrm>
          <a:prstGeom prst="rect">
            <a:avLst/>
          </a:prstGeom>
          <a:gradFill>
            <a:gsLst>
              <a:gs pos="0">
                <a:schemeClr val="accent2"/>
              </a:gs>
              <a:gs pos="100000">
                <a:schemeClr val="accent3"/>
              </a:gs>
            </a:gsLst>
            <a:lin ang="5400000" scaled="1"/>
          </a:gradFill>
          <a:ln>
            <a:noFill/>
          </a:ln>
          <a:effectLst>
            <a:outerShdw blurRad="368300" sx="102000" sy="102000" algn="c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19E2CEA-6763-42CE-BE96-294FA4268F79}"/>
              </a:ext>
            </a:extLst>
          </p:cNvPr>
          <p:cNvSpPr txBox="1"/>
          <p:nvPr/>
        </p:nvSpPr>
        <p:spPr>
          <a:xfrm rot="5400000">
            <a:off x="884464" y="2967337"/>
            <a:ext cx="5159829" cy="923330"/>
          </a:xfrm>
          <a:prstGeom prst="rect">
            <a:avLst/>
          </a:prstGeom>
          <a:noFill/>
        </p:spPr>
        <p:txBody>
          <a:bodyPr wrap="square" rtlCol="0">
            <a:spAutoFit/>
          </a:bodyPr>
          <a:lstStyle/>
          <a:p>
            <a:pPr algn="ctr"/>
            <a:r>
              <a:rPr lang="en-US" sz="5400" b="1" dirty="0" err="1">
                <a:solidFill>
                  <a:schemeClr val="bg1"/>
                </a:solidFill>
              </a:rPr>
              <a:t>Enrichie</a:t>
            </a:r>
            <a:r>
              <a:rPr lang="en-US" sz="5400" b="1" dirty="0">
                <a:solidFill>
                  <a:schemeClr val="bg1"/>
                </a:solidFill>
              </a:rPr>
              <a:t> Slide</a:t>
            </a:r>
          </a:p>
        </p:txBody>
      </p:sp>
      <p:sp>
        <p:nvSpPr>
          <p:cNvPr id="11" name="TextBox 10">
            <a:extLst>
              <a:ext uri="{FF2B5EF4-FFF2-40B4-BE49-F238E27FC236}">
                <a16:creationId xmlns:a16="http://schemas.microsoft.com/office/drawing/2014/main" id="{FF0D72DB-167E-4E51-8774-A697D96C08B0}"/>
              </a:ext>
            </a:extLst>
          </p:cNvPr>
          <p:cNvSpPr txBox="1"/>
          <p:nvPr/>
        </p:nvSpPr>
        <p:spPr>
          <a:xfrm>
            <a:off x="7344697" y="1728536"/>
            <a:ext cx="4403147" cy="3170099"/>
          </a:xfrm>
          <a:prstGeom prst="rect">
            <a:avLst/>
          </a:prstGeom>
          <a:noFill/>
        </p:spPr>
        <p:txBody>
          <a:bodyPr wrap="square" rtlCol="0">
            <a:spAutoFit/>
          </a:bodyPr>
          <a:lstStyle/>
          <a:p>
            <a:pPr algn="just"/>
            <a:r>
              <a:rPr lang="id-ID" sz="2000" dirty="0"/>
              <a:t>Argentina memberlakuan CBS dengan dolar AS sejak 1991 untuk mengatasi inflasi yang maha da</a:t>
            </a:r>
            <a:r>
              <a:rPr lang="en-GB" sz="2000" dirty="0"/>
              <a:t>h</a:t>
            </a:r>
            <a:r>
              <a:rPr lang="id-ID" sz="2000" dirty="0"/>
              <a:t>syat tahun</a:t>
            </a:r>
            <a:r>
              <a:rPr lang="en-US" sz="2000" dirty="0"/>
              <a:t> </a:t>
            </a:r>
            <a:r>
              <a:rPr lang="id-ID" sz="2000" dirty="0"/>
              <a:t>1990. Walau penerapan CBS sangat berhasil dalam mengendalikan inflasi, hal tersebut memerlukan disiplin anggaran yang super ketat.</a:t>
            </a:r>
            <a:r>
              <a:rPr lang="en-US" sz="2000" dirty="0"/>
              <a:t> </a:t>
            </a:r>
            <a:r>
              <a:rPr lang="id-ID" sz="2000" dirty="0"/>
              <a:t>Bank Sentral Argentina diharapkan menyediakan sejumlah dolar yang sama dengan nilai Peso.</a:t>
            </a:r>
          </a:p>
          <a:p>
            <a:pPr algn="just"/>
            <a:endParaRPr lang="id-ID" sz="2000" dirty="0"/>
          </a:p>
        </p:txBody>
      </p:sp>
      <p:sp>
        <p:nvSpPr>
          <p:cNvPr id="19" name="TextBox 18">
            <a:extLst>
              <a:ext uri="{FF2B5EF4-FFF2-40B4-BE49-F238E27FC236}">
                <a16:creationId xmlns:a16="http://schemas.microsoft.com/office/drawing/2014/main" id="{F19BE8A4-CC24-4A2C-83A4-DC118765CFFD}"/>
              </a:ext>
            </a:extLst>
          </p:cNvPr>
          <p:cNvSpPr txBox="1"/>
          <p:nvPr/>
        </p:nvSpPr>
        <p:spPr>
          <a:xfrm>
            <a:off x="8106122" y="15099"/>
            <a:ext cx="3057343" cy="2062103"/>
          </a:xfrm>
          <a:prstGeom prst="rect">
            <a:avLst/>
          </a:prstGeom>
          <a:noFill/>
        </p:spPr>
        <p:txBody>
          <a:bodyPr wrap="square" rtlCol="0">
            <a:spAutoFit/>
          </a:bodyPr>
          <a:lstStyle/>
          <a:p>
            <a:pPr algn="ctr"/>
            <a:r>
              <a:rPr lang="id-ID" sz="3200" b="1" dirty="0"/>
              <a:t>Pengalaman Penera</a:t>
            </a:r>
            <a:r>
              <a:rPr lang="en-GB" sz="3200" b="1" dirty="0"/>
              <a:t>p</a:t>
            </a:r>
            <a:r>
              <a:rPr lang="id-ID" sz="3200" b="1" dirty="0"/>
              <a:t>an CBS di Argentina</a:t>
            </a:r>
            <a:br>
              <a:rPr lang="id-ID" sz="3200" dirty="0"/>
            </a:br>
            <a:endParaRPr lang="en-US" sz="3200" b="1" dirty="0">
              <a:solidFill>
                <a:schemeClr val="accent1"/>
              </a:solidFill>
            </a:endParaRPr>
          </a:p>
        </p:txBody>
      </p:sp>
    </p:spTree>
    <p:extLst>
      <p:ext uri="{BB962C8B-B14F-4D97-AF65-F5344CB8AC3E}">
        <p14:creationId xmlns:p14="http://schemas.microsoft.com/office/powerpoint/2010/main" val="92860828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B6A3FF00-A2EC-4174-94A9-736D3A93079D}"/>
              </a:ext>
            </a:extLst>
          </p:cNvPr>
          <p:cNvSpPr txBox="1"/>
          <p:nvPr/>
        </p:nvSpPr>
        <p:spPr>
          <a:xfrm>
            <a:off x="1186340" y="1012323"/>
            <a:ext cx="4565531" cy="2554545"/>
          </a:xfrm>
          <a:prstGeom prst="rect">
            <a:avLst/>
          </a:prstGeom>
          <a:noFill/>
        </p:spPr>
        <p:txBody>
          <a:bodyPr wrap="square" rtlCol="0">
            <a:spAutoFit/>
          </a:bodyPr>
          <a:lstStyle/>
          <a:p>
            <a:pPr algn="just"/>
            <a:r>
              <a:rPr lang="id-ID" sz="2000" dirty="0"/>
              <a:t>IMF mendikte Indonesia dalam hal sistem nilai tukar mata uang asing dengan Indonesia dalam hal sistem nilai tukar mata uang asing dan sistem perbankan. Padahal, situasi keuangan Internasional ini tidak mempunyai  analisis dan strategi yang jitu untuk memperbaiki sistem perbankan. </a:t>
            </a:r>
          </a:p>
        </p:txBody>
      </p:sp>
      <p:sp>
        <p:nvSpPr>
          <p:cNvPr id="26" name="TextBox 25">
            <a:extLst>
              <a:ext uri="{FF2B5EF4-FFF2-40B4-BE49-F238E27FC236}">
                <a16:creationId xmlns:a16="http://schemas.microsoft.com/office/drawing/2014/main" id="{A9898E22-420D-4D04-B5CD-EA48CFFC5F71}"/>
              </a:ext>
            </a:extLst>
          </p:cNvPr>
          <p:cNvSpPr txBox="1"/>
          <p:nvPr/>
        </p:nvSpPr>
        <p:spPr>
          <a:xfrm>
            <a:off x="1186341" y="3791667"/>
            <a:ext cx="3921880" cy="2246769"/>
          </a:xfrm>
          <a:prstGeom prst="rect">
            <a:avLst/>
          </a:prstGeom>
          <a:noFill/>
        </p:spPr>
        <p:txBody>
          <a:bodyPr wrap="square" rtlCol="0">
            <a:spAutoFit/>
          </a:bodyPr>
          <a:lstStyle/>
          <a:p>
            <a:pPr algn="just"/>
            <a:r>
              <a:rPr lang="id-ID" sz="2000" dirty="0"/>
              <a:t>IMF bukan berusaha memperbaiki kinerja perbankan, melai</a:t>
            </a:r>
            <a:r>
              <a:rPr lang="en-GB" sz="2000" dirty="0" err="1"/>
              <a:t>nk</a:t>
            </a:r>
            <a:r>
              <a:rPr lang="id-ID" sz="2000" dirty="0"/>
              <a:t>an dengan enteng menyarankan untuk menutup 16 bank di Indonesia pada 1 November 1997, sehingga menimbulkan kepanikan yang luar biasa ditengah tengan masyarakat.</a:t>
            </a:r>
          </a:p>
        </p:txBody>
      </p:sp>
      <p:sp>
        <p:nvSpPr>
          <p:cNvPr id="29" name="Rectangle 28">
            <a:extLst>
              <a:ext uri="{FF2B5EF4-FFF2-40B4-BE49-F238E27FC236}">
                <a16:creationId xmlns:a16="http://schemas.microsoft.com/office/drawing/2014/main" id="{A219E04B-3CA6-4710-895E-3DF1EE1F143D}"/>
              </a:ext>
            </a:extLst>
          </p:cNvPr>
          <p:cNvSpPr/>
          <p:nvPr/>
        </p:nvSpPr>
        <p:spPr>
          <a:xfrm>
            <a:off x="909212" y="1125012"/>
            <a:ext cx="80849" cy="704187"/>
          </a:xfrm>
          <a:prstGeom prst="rect">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30" name="Rectangle 29">
            <a:extLst>
              <a:ext uri="{FF2B5EF4-FFF2-40B4-BE49-F238E27FC236}">
                <a16:creationId xmlns:a16="http://schemas.microsoft.com/office/drawing/2014/main" id="{6D10C645-894B-42C7-BFB0-6E3D4CCCF7D8}"/>
              </a:ext>
            </a:extLst>
          </p:cNvPr>
          <p:cNvSpPr/>
          <p:nvPr/>
        </p:nvSpPr>
        <p:spPr>
          <a:xfrm>
            <a:off x="909212" y="3924399"/>
            <a:ext cx="80849" cy="704187"/>
          </a:xfrm>
          <a:prstGeom prst="rect">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32" name="TextBox 31">
            <a:extLst>
              <a:ext uri="{FF2B5EF4-FFF2-40B4-BE49-F238E27FC236}">
                <a16:creationId xmlns:a16="http://schemas.microsoft.com/office/drawing/2014/main" id="{77F5420B-57F2-4E65-8C0B-884C93B45C38}"/>
              </a:ext>
            </a:extLst>
          </p:cNvPr>
          <p:cNvSpPr txBox="1"/>
          <p:nvPr/>
        </p:nvSpPr>
        <p:spPr>
          <a:xfrm>
            <a:off x="1186341" y="171853"/>
            <a:ext cx="3644339" cy="584775"/>
          </a:xfrm>
          <a:prstGeom prst="rect">
            <a:avLst/>
          </a:prstGeom>
          <a:noFill/>
        </p:spPr>
        <p:txBody>
          <a:bodyPr wrap="square" rtlCol="0">
            <a:spAutoFit/>
          </a:bodyPr>
          <a:lstStyle/>
          <a:p>
            <a:r>
              <a:rPr lang="id-ID" sz="3200" b="1" dirty="0"/>
              <a:t>Tekanan Oleh IMF</a:t>
            </a:r>
            <a:endParaRPr lang="en-US" sz="3200" b="1" dirty="0">
              <a:solidFill>
                <a:schemeClr val="accent1"/>
              </a:solidFill>
            </a:endParaRPr>
          </a:p>
        </p:txBody>
      </p:sp>
    </p:spTree>
    <p:extLst>
      <p:ext uri="{BB962C8B-B14F-4D97-AF65-F5344CB8AC3E}">
        <p14:creationId xmlns:p14="http://schemas.microsoft.com/office/powerpoint/2010/main" val="41811204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a:extLst>
              <a:ext uri="{FF2B5EF4-FFF2-40B4-BE49-F238E27FC236}">
                <a16:creationId xmlns:a16="http://schemas.microsoft.com/office/drawing/2014/main" id="{9C829F3D-7489-462E-8B26-85E41E97D5EB}"/>
              </a:ext>
            </a:extLst>
          </p:cNvPr>
          <p:cNvSpPr txBox="1"/>
          <p:nvPr/>
        </p:nvSpPr>
        <p:spPr>
          <a:xfrm>
            <a:off x="339212" y="1308876"/>
            <a:ext cx="5978013" cy="3785652"/>
          </a:xfrm>
          <a:prstGeom prst="rect">
            <a:avLst/>
          </a:prstGeom>
          <a:noFill/>
        </p:spPr>
        <p:txBody>
          <a:bodyPr wrap="square" rtlCol="0">
            <a:spAutoFit/>
          </a:bodyPr>
          <a:lstStyle/>
          <a:p>
            <a:pPr algn="just"/>
            <a:r>
              <a:rPr lang="id-ID" sz="2000" dirty="0"/>
              <a:t>Kekeliruan yang paling mendasar dalam IMF dan Bank Dunia ialah dalam hal squencing dan pacing. Jika misalnya pasar dibuka untuk persaingan dengan terlalu cepat sebelum diciptakan institusi-institusi yang kuat, kesempatan kerja akan hancur lebih cepat ketimbang pekerjaan baru yang diciptakannya</a:t>
            </a:r>
          </a:p>
          <a:p>
            <a:pPr algn="just"/>
            <a:r>
              <a:rPr lang="id-ID" sz="2000" dirty="0"/>
              <a:t>Program privatisasi yang disarankan IMF dan Bank Dunia lebih tepat disebut sebagai salah satu bentuk kolonialisasi baru. Didalamnya ada unsur dominasi dan pemaksaan yang menempatkan kelompok masyarakat paling lemah dan rentan.</a:t>
            </a:r>
          </a:p>
          <a:p>
            <a:pPr algn="just"/>
            <a:endParaRPr lang="id-ID" sz="2000" dirty="0"/>
          </a:p>
        </p:txBody>
      </p:sp>
      <p:sp>
        <p:nvSpPr>
          <p:cNvPr id="33" name="TextBox 32">
            <a:extLst>
              <a:ext uri="{FF2B5EF4-FFF2-40B4-BE49-F238E27FC236}">
                <a16:creationId xmlns:a16="http://schemas.microsoft.com/office/drawing/2014/main" id="{26AD162E-4294-4CFE-B9E3-FA6A93299128}"/>
              </a:ext>
            </a:extLst>
          </p:cNvPr>
          <p:cNvSpPr txBox="1"/>
          <p:nvPr/>
        </p:nvSpPr>
        <p:spPr>
          <a:xfrm>
            <a:off x="850376" y="231659"/>
            <a:ext cx="5203309" cy="1077218"/>
          </a:xfrm>
          <a:prstGeom prst="rect">
            <a:avLst/>
          </a:prstGeom>
          <a:noFill/>
        </p:spPr>
        <p:txBody>
          <a:bodyPr wrap="square" rtlCol="0">
            <a:spAutoFit/>
          </a:bodyPr>
          <a:lstStyle/>
          <a:p>
            <a:pPr algn="ctr"/>
            <a:r>
              <a:rPr lang="id-ID" sz="3200" b="1" dirty="0"/>
              <a:t>Kontroversi Kebijakan IMF dan Bank Dunia</a:t>
            </a:r>
            <a:endParaRPr lang="en-US" sz="3200" b="1" dirty="0">
              <a:solidFill>
                <a:schemeClr val="tx1">
                  <a:lumMod val="85000"/>
                  <a:lumOff val="15000"/>
                </a:schemeClr>
              </a:solidFill>
            </a:endParaRPr>
          </a:p>
        </p:txBody>
      </p:sp>
    </p:spTree>
    <p:extLst>
      <p:ext uri="{BB962C8B-B14F-4D97-AF65-F5344CB8AC3E}">
        <p14:creationId xmlns:p14="http://schemas.microsoft.com/office/powerpoint/2010/main" val="1695724016"/>
      </p:ext>
    </p:extLst>
  </p:cSld>
  <p:clrMapOvr>
    <a:masterClrMapping/>
  </p:clrMapOvr>
  <p:transition spd="slow" advClick="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1329649" y="1076563"/>
            <a:ext cx="9989548" cy="1621401"/>
          </a:xfrm>
          <a:prstGeom prst="rect">
            <a:avLst/>
          </a:prstGeom>
          <a:noFill/>
        </p:spPr>
        <p:txBody>
          <a:bodyPr wrap="square" rIns="144000" bIns="36000" numCol="1" spcCol="360000" rtlCol="0">
            <a:spAutoFit/>
          </a:bodyPr>
          <a:lstStyle/>
          <a:p>
            <a:pPr marL="236533" indent="-236533">
              <a:buFont typeface="Arial" panose="020B0604020202020204" pitchFamily="34" charset="0"/>
              <a:buChar char="•"/>
            </a:pPr>
            <a:r>
              <a:rPr lang="id-ID" sz="2000" dirty="0"/>
              <a:t>Banyak kritik bahwa konsultan IMF adalah ekonom kelas tiga dan sama sekali tidak memiliki pengalaman dinegara yang dibantu dan dasar kebijakan juga buruk dan model matematika yang dipakai sudah usang.</a:t>
            </a:r>
          </a:p>
          <a:p>
            <a:pPr marL="236533" indent="-236533">
              <a:buFont typeface="Arial" panose="020B0604020202020204" pitchFamily="34" charset="0"/>
              <a:buChar char="•"/>
            </a:pPr>
            <a:r>
              <a:rPr lang="id-ID" sz="2000" dirty="0"/>
              <a:t>Cara yang ditetapkan IMF banyak yang keliru. Sehingga dari penjelasan diatas IMF dan Bank Dunia telah terbukti gagal megatasi multikritis yang terjadi ditanah air. </a:t>
            </a:r>
          </a:p>
        </p:txBody>
      </p:sp>
      <p:sp>
        <p:nvSpPr>
          <p:cNvPr id="54" name="TextBox 53">
            <a:extLst>
              <a:ext uri="{FF2B5EF4-FFF2-40B4-BE49-F238E27FC236}">
                <a16:creationId xmlns:a16="http://schemas.microsoft.com/office/drawing/2014/main" id="{C22CCF75-87FD-4CBF-B5D9-D89FDF5D5309}"/>
              </a:ext>
            </a:extLst>
          </p:cNvPr>
          <p:cNvSpPr txBox="1"/>
          <p:nvPr/>
        </p:nvSpPr>
        <p:spPr>
          <a:xfrm>
            <a:off x="3290572" y="13949"/>
            <a:ext cx="5203309" cy="1077218"/>
          </a:xfrm>
          <a:prstGeom prst="rect">
            <a:avLst/>
          </a:prstGeom>
          <a:noFill/>
        </p:spPr>
        <p:txBody>
          <a:bodyPr wrap="square" rtlCol="0">
            <a:spAutoFit/>
          </a:bodyPr>
          <a:lstStyle/>
          <a:p>
            <a:pPr algn="ctr"/>
            <a:r>
              <a:rPr lang="id-ID" sz="3200" b="1" dirty="0"/>
              <a:t>Berbagai Kecaman terhadap Kebijakan IMF</a:t>
            </a:r>
            <a:endParaRPr lang="en-US" sz="3200" b="1" dirty="0">
              <a:solidFill>
                <a:schemeClr val="tx1">
                  <a:lumMod val="85000"/>
                  <a:lumOff val="15000"/>
                </a:schemeClr>
              </a:solidFill>
            </a:endParaRPr>
          </a:p>
        </p:txBody>
      </p:sp>
      <p:sp>
        <p:nvSpPr>
          <p:cNvPr id="45" name="Isosceles Triangle 26">
            <a:extLst>
              <a:ext uri="{FF2B5EF4-FFF2-40B4-BE49-F238E27FC236}">
                <a16:creationId xmlns:a16="http://schemas.microsoft.com/office/drawing/2014/main" id="{F5880BAD-80BD-4279-B78F-54ED5FBEB4AC}"/>
              </a:ext>
            </a:extLst>
          </p:cNvPr>
          <p:cNvSpPr/>
          <p:nvPr/>
        </p:nvSpPr>
        <p:spPr>
          <a:xfrm>
            <a:off x="910339" y="4700179"/>
            <a:ext cx="4233024" cy="2157824"/>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1">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676" dirty="0">
              <a:latin typeface="+mj-lt"/>
            </a:endParaRPr>
          </a:p>
        </p:txBody>
      </p:sp>
      <p:sp>
        <p:nvSpPr>
          <p:cNvPr id="46" name="Isosceles Triangle 26">
            <a:extLst>
              <a:ext uri="{FF2B5EF4-FFF2-40B4-BE49-F238E27FC236}">
                <a16:creationId xmlns:a16="http://schemas.microsoft.com/office/drawing/2014/main" id="{89AB6537-BD76-437D-9966-4C1808533842}"/>
              </a:ext>
            </a:extLst>
          </p:cNvPr>
          <p:cNvSpPr/>
          <p:nvPr/>
        </p:nvSpPr>
        <p:spPr>
          <a:xfrm>
            <a:off x="2949355" y="5207708"/>
            <a:ext cx="3006660" cy="1650297"/>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676" dirty="0">
              <a:latin typeface="+mj-lt"/>
            </a:endParaRPr>
          </a:p>
        </p:txBody>
      </p:sp>
      <p:sp>
        <p:nvSpPr>
          <p:cNvPr id="47" name="Isosceles Triangle 26">
            <a:extLst>
              <a:ext uri="{FF2B5EF4-FFF2-40B4-BE49-F238E27FC236}">
                <a16:creationId xmlns:a16="http://schemas.microsoft.com/office/drawing/2014/main" id="{C2122AC8-830A-45B4-AA76-7BD766FAF9C0}"/>
              </a:ext>
            </a:extLst>
          </p:cNvPr>
          <p:cNvSpPr/>
          <p:nvPr/>
        </p:nvSpPr>
        <p:spPr>
          <a:xfrm>
            <a:off x="3616838" y="6017242"/>
            <a:ext cx="3565540" cy="84076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3">
              <a:alpha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676" dirty="0">
              <a:latin typeface="+mj-lt"/>
            </a:endParaRPr>
          </a:p>
        </p:txBody>
      </p:sp>
      <p:sp>
        <p:nvSpPr>
          <p:cNvPr id="56" name="Isosceles Triangle 26">
            <a:extLst>
              <a:ext uri="{FF2B5EF4-FFF2-40B4-BE49-F238E27FC236}">
                <a16:creationId xmlns:a16="http://schemas.microsoft.com/office/drawing/2014/main" id="{62E40182-6249-48A8-AC09-182F40CC5926}"/>
              </a:ext>
            </a:extLst>
          </p:cNvPr>
          <p:cNvSpPr/>
          <p:nvPr/>
        </p:nvSpPr>
        <p:spPr>
          <a:xfrm>
            <a:off x="4971979" y="5779087"/>
            <a:ext cx="3565540" cy="1078916"/>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4">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676" dirty="0">
              <a:latin typeface="+mj-lt"/>
            </a:endParaRPr>
          </a:p>
        </p:txBody>
      </p:sp>
      <p:sp>
        <p:nvSpPr>
          <p:cNvPr id="57" name="Isosceles Triangle 26">
            <a:extLst>
              <a:ext uri="{FF2B5EF4-FFF2-40B4-BE49-F238E27FC236}">
                <a16:creationId xmlns:a16="http://schemas.microsoft.com/office/drawing/2014/main" id="{1E09E0E1-DC3E-4D93-AB72-9680E0EA672B}"/>
              </a:ext>
            </a:extLst>
          </p:cNvPr>
          <p:cNvSpPr/>
          <p:nvPr/>
        </p:nvSpPr>
        <p:spPr>
          <a:xfrm>
            <a:off x="6262733" y="5612475"/>
            <a:ext cx="3565540" cy="1245528"/>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5">
              <a:alpha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676" dirty="0">
              <a:latin typeface="+mj-lt"/>
            </a:endParaRPr>
          </a:p>
        </p:txBody>
      </p:sp>
      <p:sp>
        <p:nvSpPr>
          <p:cNvPr id="58" name="Isosceles Triangle 26">
            <a:extLst>
              <a:ext uri="{FF2B5EF4-FFF2-40B4-BE49-F238E27FC236}">
                <a16:creationId xmlns:a16="http://schemas.microsoft.com/office/drawing/2014/main" id="{6E1EF0F6-C1DE-48ED-A934-1A5793F4D022}"/>
              </a:ext>
            </a:extLst>
          </p:cNvPr>
          <p:cNvSpPr/>
          <p:nvPr/>
        </p:nvSpPr>
        <p:spPr>
          <a:xfrm>
            <a:off x="7753657" y="5779085"/>
            <a:ext cx="3565540" cy="1078916"/>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676" dirty="0">
              <a:latin typeface="+mj-lt"/>
            </a:endParaRPr>
          </a:p>
        </p:txBody>
      </p:sp>
      <p:sp>
        <p:nvSpPr>
          <p:cNvPr id="68" name="TextBox 67">
            <a:extLst>
              <a:ext uri="{FF2B5EF4-FFF2-40B4-BE49-F238E27FC236}">
                <a16:creationId xmlns:a16="http://schemas.microsoft.com/office/drawing/2014/main" id="{4209B24F-339D-422E-AF18-AC562E40CE62}"/>
              </a:ext>
            </a:extLst>
          </p:cNvPr>
          <p:cNvSpPr txBox="1"/>
          <p:nvPr/>
        </p:nvSpPr>
        <p:spPr>
          <a:xfrm>
            <a:off x="3156691" y="2963842"/>
            <a:ext cx="5203309" cy="584775"/>
          </a:xfrm>
          <a:prstGeom prst="rect">
            <a:avLst/>
          </a:prstGeom>
          <a:noFill/>
        </p:spPr>
        <p:txBody>
          <a:bodyPr wrap="square" rtlCol="0">
            <a:spAutoFit/>
          </a:bodyPr>
          <a:lstStyle/>
          <a:p>
            <a:pPr algn="ctr"/>
            <a:r>
              <a:rPr lang="id-ID" sz="3200" b="1" dirty="0"/>
              <a:t>Sika</a:t>
            </a:r>
            <a:r>
              <a:rPr lang="en-US" sz="3200" b="1" dirty="0"/>
              <a:t>p</a:t>
            </a:r>
            <a:r>
              <a:rPr lang="id-ID" sz="3200" b="1" dirty="0"/>
              <a:t> Terhadap IMF</a:t>
            </a:r>
            <a:endParaRPr lang="en-US" sz="3200" b="1" dirty="0">
              <a:solidFill>
                <a:schemeClr val="tx1">
                  <a:lumMod val="85000"/>
                  <a:lumOff val="15000"/>
                </a:schemeClr>
              </a:solidFill>
            </a:endParaRPr>
          </a:p>
        </p:txBody>
      </p:sp>
      <p:sp>
        <p:nvSpPr>
          <p:cNvPr id="69" name="Rectangle 68">
            <a:extLst>
              <a:ext uri="{FF2B5EF4-FFF2-40B4-BE49-F238E27FC236}">
                <a16:creationId xmlns:a16="http://schemas.microsoft.com/office/drawing/2014/main" id="{9E0E44DE-E7DB-4086-A98B-175B73061403}"/>
              </a:ext>
            </a:extLst>
          </p:cNvPr>
          <p:cNvSpPr/>
          <p:nvPr/>
        </p:nvSpPr>
        <p:spPr>
          <a:xfrm>
            <a:off x="1263090" y="3770182"/>
            <a:ext cx="10658855" cy="707886"/>
          </a:xfrm>
          <a:prstGeom prst="rect">
            <a:avLst/>
          </a:prstGeom>
        </p:spPr>
        <p:txBody>
          <a:bodyPr wrap="square">
            <a:spAutoFit/>
          </a:bodyPr>
          <a:lstStyle/>
          <a:p>
            <a:pPr marL="285744" indent="-285744">
              <a:buFont typeface="Arial" panose="020B0604020202020204" pitchFamily="34" charset="0"/>
              <a:buChar char="•"/>
            </a:pPr>
            <a:r>
              <a:rPr lang="id-ID" sz="2000" dirty="0"/>
              <a:t>Sikap pemerintah sendiri selalu tidak tegas dan bahkan terkesan tunduk pada setiap perintah IMF. </a:t>
            </a:r>
          </a:p>
          <a:p>
            <a:pPr marL="285744" indent="-285744">
              <a:buFont typeface="Arial" panose="020B0604020202020204" pitchFamily="34" charset="0"/>
              <a:buChar char="•"/>
            </a:pPr>
            <a:r>
              <a:rPr lang="id-ID" sz="2000" dirty="0"/>
              <a:t>Masyarakat seharusnya memiliki sifat tegas.</a:t>
            </a:r>
          </a:p>
        </p:txBody>
      </p:sp>
    </p:spTree>
    <p:extLst>
      <p:ext uri="{BB962C8B-B14F-4D97-AF65-F5344CB8AC3E}">
        <p14:creationId xmlns:p14="http://schemas.microsoft.com/office/powerpoint/2010/main" val="243415197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04DA6C9C-259E-4893-A15D-4DD5DB2FEF0B}"/>
              </a:ext>
            </a:extLst>
          </p:cNvPr>
          <p:cNvSpPr/>
          <p:nvPr/>
        </p:nvSpPr>
        <p:spPr>
          <a:xfrm flipH="1" flipV="1">
            <a:off x="0" y="0"/>
            <a:ext cx="12192000" cy="6858000"/>
          </a:xfrm>
          <a:custGeom>
            <a:avLst/>
            <a:gdLst>
              <a:gd name="connsiteX0" fmla="*/ 2527388 w 12192000"/>
              <a:gd name="connsiteY0" fmla="*/ 6858000 h 6858000"/>
              <a:gd name="connsiteX1" fmla="*/ 0 w 12192000"/>
              <a:gd name="connsiteY1" fmla="*/ 6858000 h 6858000"/>
              <a:gd name="connsiteX2" fmla="*/ 0 w 12192000"/>
              <a:gd name="connsiteY2" fmla="*/ 0 h 6858000"/>
              <a:gd name="connsiteX3" fmla="*/ 12192000 w 12192000"/>
              <a:gd name="connsiteY3" fmla="*/ 0 h 6858000"/>
              <a:gd name="connsiteX4" fmla="*/ 12192000 w 12192000"/>
              <a:gd name="connsiteY4" fmla="*/ 700259 h 6858000"/>
              <a:gd name="connsiteX5" fmla="*/ 12079114 w 12192000"/>
              <a:gd name="connsiteY5" fmla="*/ 772075 h 6858000"/>
              <a:gd name="connsiteX6" fmla="*/ 6755090 w 12192000"/>
              <a:gd name="connsiteY6" fmla="*/ 2554433 h 6858000"/>
              <a:gd name="connsiteX7" fmla="*/ 3843164 w 12192000"/>
              <a:gd name="connsiteY7" fmla="*/ 5829631 h 6858000"/>
              <a:gd name="connsiteX8" fmla="*/ 2672273 w 12192000"/>
              <a:gd name="connsiteY8" fmla="*/ 67990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2527388" y="6858000"/>
                </a:moveTo>
                <a:lnTo>
                  <a:pt x="0" y="6858000"/>
                </a:lnTo>
                <a:lnTo>
                  <a:pt x="0" y="0"/>
                </a:lnTo>
                <a:lnTo>
                  <a:pt x="12192000" y="0"/>
                </a:lnTo>
                <a:lnTo>
                  <a:pt x="12192000" y="700259"/>
                </a:lnTo>
                <a:lnTo>
                  <a:pt x="12079114" y="772075"/>
                </a:lnTo>
                <a:cubicBezTo>
                  <a:pt x="10569381" y="1673581"/>
                  <a:pt x="7984610" y="1765004"/>
                  <a:pt x="6755090" y="2554433"/>
                </a:cubicBezTo>
                <a:cubicBezTo>
                  <a:pt x="5241835" y="3526038"/>
                  <a:pt x="4652755" y="4656402"/>
                  <a:pt x="3843164" y="5829631"/>
                </a:cubicBezTo>
                <a:cubicBezTo>
                  <a:pt x="3531227" y="6275893"/>
                  <a:pt x="3128609" y="6588977"/>
                  <a:pt x="2672273" y="6799043"/>
                </a:cubicBezTo>
                <a:close/>
              </a:path>
            </a:pathLst>
          </a:custGeom>
          <a:solidFill>
            <a:schemeClr val="tx2">
              <a:lumMod val="50000"/>
            </a:schemeClr>
          </a:solidFill>
          <a:ln>
            <a:noFill/>
          </a:ln>
          <a:effectLst>
            <a:outerShdw blurRad="4953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900" dirty="0"/>
              <a:t>c</a:t>
            </a:r>
            <a:endParaRPr lang="vi-VN" sz="900" dirty="0"/>
          </a:p>
        </p:txBody>
      </p:sp>
      <p:grpSp>
        <p:nvGrpSpPr>
          <p:cNvPr id="35" name="Group 34">
            <a:extLst>
              <a:ext uri="{FF2B5EF4-FFF2-40B4-BE49-F238E27FC236}">
                <a16:creationId xmlns:a16="http://schemas.microsoft.com/office/drawing/2014/main" id="{0E6ACD32-ACE7-4663-B30A-B79C44F1A378}"/>
              </a:ext>
            </a:extLst>
          </p:cNvPr>
          <p:cNvGrpSpPr/>
          <p:nvPr/>
        </p:nvGrpSpPr>
        <p:grpSpPr>
          <a:xfrm>
            <a:off x="7131493" y="631425"/>
            <a:ext cx="2060331" cy="2060331"/>
            <a:chOff x="1220118" y="2343274"/>
            <a:chExt cx="2450851" cy="2450851"/>
          </a:xfrm>
          <a:gradFill>
            <a:gsLst>
              <a:gs pos="0">
                <a:schemeClr val="accent1">
                  <a:lumMod val="100000"/>
                  <a:alpha val="70000"/>
                </a:schemeClr>
              </a:gs>
              <a:gs pos="100000">
                <a:schemeClr val="accent1">
                  <a:lumMod val="50000"/>
                </a:schemeClr>
              </a:gs>
            </a:gsLst>
            <a:lin ang="2700000" scaled="0"/>
          </a:gradFill>
          <a:effectLst>
            <a:outerShdw blurRad="406400" sx="102000" sy="102000" algn="ctr" rotWithShape="0">
              <a:prstClr val="black">
                <a:alpha val="70000"/>
              </a:prstClr>
            </a:outerShdw>
          </a:effectLst>
        </p:grpSpPr>
        <p:sp>
          <p:nvSpPr>
            <p:cNvPr id="36" name="Oval 35">
              <a:extLst>
                <a:ext uri="{FF2B5EF4-FFF2-40B4-BE49-F238E27FC236}">
                  <a16:creationId xmlns:a16="http://schemas.microsoft.com/office/drawing/2014/main" id="{5EFE2CB0-B261-4FEE-B52F-C87AAADA41B8}"/>
                </a:ext>
              </a:extLst>
            </p:cNvPr>
            <p:cNvSpPr/>
            <p:nvPr/>
          </p:nvSpPr>
          <p:spPr>
            <a:xfrm>
              <a:off x="1220118" y="2343274"/>
              <a:ext cx="2450851" cy="245085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052C703-BC75-4264-B88A-B686C63C75DF}"/>
                </a:ext>
              </a:extLst>
            </p:cNvPr>
            <p:cNvSpPr/>
            <p:nvPr/>
          </p:nvSpPr>
          <p:spPr>
            <a:xfrm>
              <a:off x="1395764" y="2518920"/>
              <a:ext cx="2099561" cy="209956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51A1139-BA97-4BEC-946E-AA1D0081AA16}"/>
                </a:ext>
              </a:extLst>
            </p:cNvPr>
            <p:cNvSpPr/>
            <p:nvPr/>
          </p:nvSpPr>
          <p:spPr>
            <a:xfrm>
              <a:off x="1580469" y="2703625"/>
              <a:ext cx="1730150" cy="17301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39" name="Group 38">
            <a:extLst>
              <a:ext uri="{FF2B5EF4-FFF2-40B4-BE49-F238E27FC236}">
                <a16:creationId xmlns:a16="http://schemas.microsoft.com/office/drawing/2014/main" id="{70D6CECF-75D0-4A8A-9063-36C9A0B0D7CA}"/>
              </a:ext>
            </a:extLst>
          </p:cNvPr>
          <p:cNvGrpSpPr/>
          <p:nvPr/>
        </p:nvGrpSpPr>
        <p:grpSpPr>
          <a:xfrm>
            <a:off x="7939286" y="1439218"/>
            <a:ext cx="444748" cy="444748"/>
            <a:chOff x="8204317" y="2115665"/>
            <a:chExt cx="464344" cy="464344"/>
          </a:xfrm>
          <a:solidFill>
            <a:schemeClr val="bg1"/>
          </a:solidFill>
        </p:grpSpPr>
        <p:sp>
          <p:nvSpPr>
            <p:cNvPr id="40" name="AutoShape 81">
              <a:extLst>
                <a:ext uri="{FF2B5EF4-FFF2-40B4-BE49-F238E27FC236}">
                  <a16:creationId xmlns:a16="http://schemas.microsoft.com/office/drawing/2014/main" id="{3F1C3B0F-DD92-4A53-8EF4-DEEE5FED8594}"/>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defTabSz="228594"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sp>
          <p:nvSpPr>
            <p:cNvPr id="41" name="AutoShape 82">
              <a:extLst>
                <a:ext uri="{FF2B5EF4-FFF2-40B4-BE49-F238E27FC236}">
                  <a16:creationId xmlns:a16="http://schemas.microsoft.com/office/drawing/2014/main" id="{5A7C5141-D76A-43EA-A18F-14262B956C97}"/>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defTabSz="228594" fontAlgn="base" hangingPunct="0">
                <a:spcBef>
                  <a:spcPct val="0"/>
                </a:spcBef>
                <a:spcAft>
                  <a:spcPct val="0"/>
                </a:spcAft>
              </a:pPr>
              <a:endParaRPr lang="en-US" sz="1500" dirty="0">
                <a:solidFill>
                  <a:schemeClr val="bg1"/>
                </a:solidFill>
                <a:effectLst>
                  <a:outerShdw blurRad="38100" dist="38100" dir="2700000" algn="tl">
                    <a:srgbClr val="000000"/>
                  </a:outerShdw>
                </a:effectLst>
                <a:sym typeface="Gill Sans" charset="0"/>
              </a:endParaRPr>
            </a:p>
          </p:txBody>
        </p:sp>
      </p:grpSp>
      <p:sp>
        <p:nvSpPr>
          <p:cNvPr id="20" name="TextBox 19">
            <a:extLst>
              <a:ext uri="{FF2B5EF4-FFF2-40B4-BE49-F238E27FC236}">
                <a16:creationId xmlns:a16="http://schemas.microsoft.com/office/drawing/2014/main" id="{9C172FAE-3446-46CA-91AA-17CAAE30AE98}"/>
              </a:ext>
            </a:extLst>
          </p:cNvPr>
          <p:cNvSpPr txBox="1"/>
          <p:nvPr/>
        </p:nvSpPr>
        <p:spPr>
          <a:xfrm>
            <a:off x="6573198" y="2635062"/>
            <a:ext cx="5075128" cy="1426544"/>
          </a:xfrm>
          <a:prstGeom prst="rect">
            <a:avLst/>
          </a:prstGeom>
          <a:noFill/>
        </p:spPr>
        <p:txBody>
          <a:bodyPr wrap="square" rtlCol="0">
            <a:spAutoFit/>
          </a:bodyPr>
          <a:lstStyle/>
          <a:p>
            <a:pPr algn="r">
              <a:lnSpc>
                <a:spcPct val="70000"/>
              </a:lnSpc>
            </a:pPr>
            <a:r>
              <a:rPr lang="id-ID" sz="6000" dirty="0">
                <a:solidFill>
                  <a:schemeClr val="bg1"/>
                </a:solidFill>
              </a:rPr>
              <a:t>Terima</a:t>
            </a:r>
          </a:p>
          <a:p>
            <a:pPr algn="r">
              <a:lnSpc>
                <a:spcPct val="70000"/>
              </a:lnSpc>
            </a:pPr>
            <a:r>
              <a:rPr lang="id-ID" sz="6000" dirty="0">
                <a:solidFill>
                  <a:schemeClr val="bg1"/>
                </a:solidFill>
              </a:rPr>
              <a:t>Kasih</a:t>
            </a:r>
            <a:endParaRPr lang="en-US" sz="6000" dirty="0">
              <a:solidFill>
                <a:schemeClr val="bg1"/>
              </a:solidFill>
            </a:endParaRPr>
          </a:p>
        </p:txBody>
      </p:sp>
      <p:sp>
        <p:nvSpPr>
          <p:cNvPr id="11" name="TextBox 10">
            <a:extLst>
              <a:ext uri="{FF2B5EF4-FFF2-40B4-BE49-F238E27FC236}">
                <a16:creationId xmlns:a16="http://schemas.microsoft.com/office/drawing/2014/main" id="{98845298-6793-4F1E-BF40-37DFAA3C6430}"/>
              </a:ext>
            </a:extLst>
          </p:cNvPr>
          <p:cNvSpPr txBox="1">
            <a:spLocks noChangeArrowheads="1"/>
          </p:cNvSpPr>
          <p:nvPr/>
        </p:nvSpPr>
        <p:spPr bwMode="auto">
          <a:xfrm>
            <a:off x="5780926" y="4392461"/>
            <a:ext cx="5867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buClr>
                <a:srgbClr val="000000"/>
              </a:buClr>
              <a:buSzPct val="100000"/>
            </a:pPr>
            <a:r>
              <a:rPr lang="en-US" sz="2400" b="1" dirty="0" err="1">
                <a:solidFill>
                  <a:schemeClr val="bg1"/>
                </a:solidFill>
                <a:latin typeface="+mn-lt"/>
                <a:ea typeface="Tahoma" pitchFamily="34" charset="0"/>
                <a:cs typeface="Tahoma" pitchFamily="34" charset="0"/>
              </a:rPr>
              <a:t>Bhayu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Rhama</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Ph.D</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r>
              <a:rPr lang="en-US" sz="2400" b="1" dirty="0">
                <a:solidFill>
                  <a:schemeClr val="bg1"/>
                </a:solidFill>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bg1">
                    <a:lumMod val="95000"/>
                  </a:schemeClr>
                </a:solidFill>
                <a:latin typeface="+mn-lt"/>
                <a:ea typeface="Tahoma" pitchFamily="34" charset="0"/>
                <a:cs typeface="Tahoma" pitchFamily="34" charset="0"/>
                <a:hlinkClick r:id="rId2"/>
              </a:rPr>
              <a:t>www.bhayurhama.com</a:t>
            </a:r>
            <a:endParaRPr lang="en-US" sz="2400" b="1" dirty="0">
              <a:solidFill>
                <a:schemeClr val="bg1">
                  <a:lumMod val="95000"/>
                </a:schemeClr>
              </a:solidFill>
              <a:latin typeface="+mn-lt"/>
              <a:ea typeface="Tahoma" pitchFamily="34" charset="0"/>
              <a:cs typeface="Tahoma" pitchFamily="34" charset="0"/>
            </a:endParaRPr>
          </a:p>
          <a:p>
            <a:pPr algn="r" eaLnBrk="1" hangingPunct="1">
              <a:buClr>
                <a:srgbClr val="000000"/>
              </a:buClr>
              <a:buSzPct val="100000"/>
            </a:pPr>
            <a:endParaRPr lang="en-US" sz="2400" b="1" dirty="0">
              <a:latin typeface="+mn-lt"/>
              <a:ea typeface="Tahoma" pitchFamily="34" charset="0"/>
              <a:cs typeface="Tahoma" pitchFamily="34" charset="0"/>
            </a:endParaRPr>
          </a:p>
          <a:p>
            <a:pPr algn="r" defTabSz="914400" eaLnBrk="1" hangingPunct="1"/>
            <a:r>
              <a:rPr lang="en-US" sz="2400" b="1" dirty="0" err="1">
                <a:solidFill>
                  <a:schemeClr val="bg1"/>
                </a:solidFill>
                <a:latin typeface="+mn-lt"/>
                <a:ea typeface="Tahoma" pitchFamily="34" charset="0"/>
                <a:cs typeface="Tahoma" pitchFamily="34" charset="0"/>
              </a:rPr>
              <a:t>Universitas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Palangka</a:t>
            </a:r>
            <a:r>
              <a:rPr lang="en-US" sz="2400" b="1" dirty="0">
                <a:solidFill>
                  <a:schemeClr val="bg1"/>
                </a:solidFill>
                <a:latin typeface="+mn-lt"/>
                <a:ea typeface="Tahoma" pitchFamily="34" charset="0"/>
                <a:cs typeface="Tahoma" pitchFamily="34" charset="0"/>
              </a:rPr>
              <a:t> Raya</a:t>
            </a:r>
          </a:p>
          <a:p>
            <a:pPr algn="r" defTabSz="914400" eaLnBrk="1" hangingPunct="1"/>
            <a:r>
              <a:rPr lang="en-US" sz="2400" b="1" dirty="0" err="1">
                <a:solidFill>
                  <a:schemeClr val="bg1"/>
                </a:solidFill>
                <a:latin typeface="+mn-lt"/>
                <a:ea typeface="Tahoma" pitchFamily="34" charset="0"/>
                <a:cs typeface="Tahoma" pitchFamily="34" charset="0"/>
              </a:rPr>
              <a:t>Fakultas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Sosial</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dan</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Politik</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latin typeface="+mn-lt"/>
              <a:ea typeface="Tahoma" pitchFamily="34" charset="0"/>
              <a:cs typeface="Tahoma" pitchFamily="34" charset="0"/>
            </a:endParaRPr>
          </a:p>
        </p:txBody>
      </p:sp>
    </p:spTree>
    <p:extLst>
      <p:ext uri="{BB962C8B-B14F-4D97-AF65-F5344CB8AC3E}">
        <p14:creationId xmlns:p14="http://schemas.microsoft.com/office/powerpoint/2010/main" val="180743377"/>
      </p:ext>
    </p:extLst>
  </p:cSld>
  <p:clrMapOvr>
    <a:masterClrMapping/>
  </p:clrMapOvr>
  <p:transition spd="slow">
    <p:push dir="u"/>
  </p:transition>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TotalTime>
  <Words>885</Words>
  <Application>Microsoft Office PowerPoint</Application>
  <PresentationFormat>Widescreen</PresentationFormat>
  <Paragraphs>61</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Bahnschrift Light SemiCondensed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Rani Maranita</dc:creator>
  <cp:lastModifiedBy>bhayu</cp:lastModifiedBy>
  <cp:revision>49</cp:revision>
  <dcterms:created xsi:type="dcterms:W3CDTF">2018-11-26T13:19:10Z</dcterms:created>
  <dcterms:modified xsi:type="dcterms:W3CDTF">2020-09-29T14:57:04Z</dcterms:modified>
</cp:coreProperties>
</file>