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8" r:id="rId3"/>
    <p:sldId id="311" r:id="rId4"/>
    <p:sldId id="312" r:id="rId5"/>
    <p:sldId id="313" r:id="rId6"/>
    <p:sldId id="314" r:id="rId7"/>
    <p:sldId id="309" r:id="rId8"/>
    <p:sldId id="282" r:id="rId9"/>
    <p:sldId id="318" r:id="rId10"/>
    <p:sldId id="319" r:id="rId11"/>
    <p:sldId id="310" r:id="rId12"/>
    <p:sldId id="320" r:id="rId13"/>
    <p:sldId id="323" r:id="rId14"/>
    <p:sldId id="321" r:id="rId15"/>
    <p:sldId id="328" r:id="rId16"/>
    <p:sldId id="324" r:id="rId17"/>
    <p:sldId id="317" r:id="rId1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4" autoAdjust="0"/>
    <p:restoredTop sz="94671" autoAdjust="0"/>
  </p:normalViewPr>
  <p:slideViewPr>
    <p:cSldViewPr>
      <p:cViewPr varScale="1">
        <p:scale>
          <a:sx n="82" d="100"/>
          <a:sy n="82" d="100"/>
        </p:scale>
        <p:origin x="72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83A6-3AA6-4C29-8D5D-CF42318956F8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E54FD-71D8-4340-9A46-E64F007AB9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0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E54FD-71D8-4340-9A46-E64F007AB90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2109" y="889888"/>
            <a:ext cx="70421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4120" y="1661540"/>
            <a:ext cx="9763760" cy="4291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27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ri Manasai Satukan Perbedaan - MULTIMEDIA CENTER PROVINSI KALIMANTAN  TENGAH">
            <a:extLst>
              <a:ext uri="{FF2B5EF4-FFF2-40B4-BE49-F238E27FC236}">
                <a16:creationId xmlns:a16="http://schemas.microsoft.com/office/drawing/2014/main" id="{098632E9-A865-4A55-AAB4-1F91408873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3" b="4040"/>
          <a:stretch/>
        </p:blipFill>
        <p:spPr bwMode="auto">
          <a:xfrm>
            <a:off x="1" y="-1442"/>
            <a:ext cx="12192000" cy="662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 descr="D:\PEBRI\SOP BARAMA\King-Bab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1430"/>
            <a:ext cx="12213771" cy="6412230"/>
          </a:xfrm>
          <a:prstGeom prst="rect">
            <a:avLst/>
          </a:prstGeom>
          <a:noFill/>
        </p:spPr>
      </p:pic>
      <p:sp>
        <p:nvSpPr>
          <p:cNvPr id="3" name="object 3"/>
          <p:cNvSpPr/>
          <p:nvPr/>
        </p:nvSpPr>
        <p:spPr>
          <a:xfrm>
            <a:off x="8340470" y="3577334"/>
            <a:ext cx="3851529" cy="3280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6B3407-0139-4E46-BA5B-34F7F0C0AF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5"/>
          <a:stretch/>
        </p:blipFill>
        <p:spPr>
          <a:xfrm>
            <a:off x="0" y="3071325"/>
            <a:ext cx="12213770" cy="375731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6300" y="235120"/>
            <a:ext cx="10782300" cy="124393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id-ID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“Strategi Percepatan </a:t>
            </a:r>
            <a:r>
              <a:rPr lang="en-GB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id-ID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enerapan Protokol </a:t>
            </a:r>
            <a:r>
              <a:rPr lang="en-GB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id-ID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esehatan </a:t>
            </a:r>
            <a:r>
              <a:rPr lang="en-GB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id-ID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erbasis CHSE </a:t>
            </a:r>
            <a:r>
              <a:rPr lang="en-GB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id-ID" sz="4000" spc="-32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agi Industri Pariwisata”</a:t>
            </a:r>
            <a:endParaRPr sz="40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6300" y="5329161"/>
            <a:ext cx="7734300" cy="106824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lang="en-US" sz="1800" b="1" i="1" spc="-185" dirty="0">
                <a:latin typeface="Arial"/>
                <a:cs typeface="Arial"/>
              </a:rPr>
              <a:t>Bhayu </a:t>
            </a:r>
            <a:r>
              <a:rPr lang="en-US" sz="1800" b="1" i="1" spc="-185" dirty="0" err="1">
                <a:latin typeface="Arial"/>
                <a:cs typeface="Arial"/>
              </a:rPr>
              <a:t>Rhama</a:t>
            </a:r>
            <a:r>
              <a:rPr lang="en-US" sz="1800" b="1" i="1" spc="-185" dirty="0">
                <a:latin typeface="Arial"/>
                <a:cs typeface="Arial"/>
              </a:rPr>
              <a:t>, Ph. D, 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35"/>
              </a:spcBef>
            </a:pPr>
            <a:r>
              <a:rPr lang="en-GB" sz="1400" b="1" i="1" spc="-145" dirty="0">
                <a:latin typeface="Arial"/>
                <a:cs typeface="Arial"/>
              </a:rPr>
              <a:t>B</a:t>
            </a:r>
            <a:r>
              <a:rPr lang="id-ID" sz="1400" b="1" i="1" spc="-145" dirty="0">
                <a:latin typeface="Arial"/>
                <a:cs typeface="Arial"/>
              </a:rPr>
              <a:t>imbingan Teknis  Program CHSE  Tahun 2020</a:t>
            </a:r>
            <a:endParaRPr lang="en-US" sz="1400" b="1" i="1" spc="-17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35"/>
              </a:spcBef>
            </a:pPr>
            <a:r>
              <a:rPr lang="id-ID" sz="1400" b="1" i="1" spc="-145" dirty="0">
                <a:latin typeface="Arial"/>
                <a:cs typeface="Arial"/>
              </a:rPr>
              <a:t>PROGRAM CSHE, DINAS  PARIWISATA, KEBUDAYAAN,  KEPEMUDAAN DAN OLAHRAGA PALANGKA RAYA</a:t>
            </a:r>
            <a:endParaRPr sz="140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GB" sz="1400" b="1" i="1" spc="-130" dirty="0">
                <a:latin typeface="Arial"/>
                <a:cs typeface="Arial"/>
              </a:rPr>
              <a:t>8 DESEMBER 2020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2355504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34" name="AutoShape 2" descr="5 Pakaian Adat Khas Kalimantan Barat - Borneo 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5 Pakaian Adat Khas Kalimantan Barat - Borneo 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405" y="6172200"/>
            <a:ext cx="1454728" cy="533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D47EB88-396C-46AB-8E4D-C2B67C6DA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2057400"/>
            <a:ext cx="99218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b="1" dirty="0"/>
              <a:t>Pendidikan </a:t>
            </a:r>
            <a:r>
              <a:rPr lang="en-GB" altLang="en-US" b="1" dirty="0" err="1"/>
              <a:t>Terakhir</a:t>
            </a:r>
            <a:r>
              <a:rPr lang="en-GB" altLang="en-US" b="1" dirty="0"/>
              <a:t>:</a:t>
            </a:r>
          </a:p>
          <a:p>
            <a:pPr eaLnBrk="1" hangingPunct="1"/>
            <a:r>
              <a:rPr lang="en-GB" altLang="en-US" dirty="0"/>
              <a:t>S3 </a:t>
            </a:r>
            <a:r>
              <a:rPr lang="en-GB" altLang="en-US" dirty="0" err="1"/>
              <a:t>Kebijakan</a:t>
            </a:r>
            <a:r>
              <a:rPr lang="en-GB" altLang="en-US" dirty="0"/>
              <a:t> </a:t>
            </a:r>
            <a:r>
              <a:rPr lang="en-GB" altLang="en-US" dirty="0" err="1"/>
              <a:t>Pariwisata</a:t>
            </a:r>
            <a:r>
              <a:rPr lang="en-GB" altLang="en-US" dirty="0"/>
              <a:t>, University of Central Lancashire, United Kingdom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b="1" dirty="0" err="1"/>
              <a:t>Pekerjaan</a:t>
            </a:r>
            <a:r>
              <a:rPr lang="en-GB" altLang="en-US" b="1" dirty="0"/>
              <a:t> </a:t>
            </a:r>
            <a:r>
              <a:rPr lang="en-GB" altLang="en-US" b="1" dirty="0" err="1"/>
              <a:t>Saat</a:t>
            </a:r>
            <a:r>
              <a:rPr lang="en-GB" altLang="en-US" b="1" dirty="0"/>
              <a:t> </a:t>
            </a:r>
            <a:r>
              <a:rPr lang="en-GB" altLang="en-US" b="1" dirty="0" err="1"/>
              <a:t>Ini</a:t>
            </a:r>
            <a:r>
              <a:rPr lang="en-GB" altLang="en-US" b="1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2020 –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sekarang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Wakil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Dekan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Bidang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Umum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&amp;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Keuangan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FISIP Universitas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Palangka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Raya</a:t>
            </a:r>
            <a:endParaRPr lang="en-GB" altLang="en-US" dirty="0"/>
          </a:p>
          <a:p>
            <a:pPr eaLnBrk="1" hangingPunct="1"/>
            <a:r>
              <a:rPr lang="en-GB" altLang="en-US" dirty="0"/>
              <a:t>2019 – </a:t>
            </a:r>
            <a:r>
              <a:rPr lang="en-GB" altLang="en-US" dirty="0" err="1"/>
              <a:t>sekarang</a:t>
            </a:r>
            <a:r>
              <a:rPr lang="en-GB" altLang="en-US" dirty="0"/>
              <a:t>: </a:t>
            </a:r>
            <a:r>
              <a:rPr lang="en-GB" altLang="en-US" dirty="0" err="1"/>
              <a:t>Staf</a:t>
            </a:r>
            <a:r>
              <a:rPr lang="en-GB" altLang="en-US" dirty="0"/>
              <a:t> Ahli </a:t>
            </a:r>
            <a:r>
              <a:rPr lang="en-GB" altLang="en-US" dirty="0" err="1"/>
              <a:t>Rektor</a:t>
            </a:r>
            <a:r>
              <a:rPr lang="en-GB" altLang="en-US" dirty="0"/>
              <a:t> </a:t>
            </a:r>
            <a:r>
              <a:rPr lang="en-GB" altLang="en-US" dirty="0" err="1"/>
              <a:t>Bidang</a:t>
            </a:r>
            <a:r>
              <a:rPr lang="en-GB" altLang="en-US" dirty="0"/>
              <a:t> </a:t>
            </a:r>
            <a:r>
              <a:rPr lang="en-GB" altLang="en-US" dirty="0" err="1"/>
              <a:t>Kebijakan</a:t>
            </a:r>
            <a:r>
              <a:rPr lang="en-GB" altLang="en-US" dirty="0"/>
              <a:t> </a:t>
            </a:r>
            <a:r>
              <a:rPr lang="en-GB" altLang="en-US" dirty="0" err="1"/>
              <a:t>Publik</a:t>
            </a:r>
            <a:r>
              <a:rPr lang="en-GB" altLang="en-US" dirty="0"/>
              <a:t>, Universitas </a:t>
            </a:r>
            <a:r>
              <a:rPr lang="en-GB" altLang="en-US" dirty="0" err="1"/>
              <a:t>Palangka</a:t>
            </a:r>
            <a:r>
              <a:rPr lang="en-GB" altLang="en-US" dirty="0"/>
              <a:t> Raya</a:t>
            </a:r>
          </a:p>
          <a:p>
            <a:pPr eaLnBrk="1" hangingPunct="1"/>
            <a:r>
              <a:rPr lang="en-GB" altLang="en-US" dirty="0"/>
              <a:t>2004 – </a:t>
            </a:r>
            <a:r>
              <a:rPr lang="en-GB" altLang="en-US" dirty="0" err="1"/>
              <a:t>sekarang</a:t>
            </a:r>
            <a:r>
              <a:rPr lang="en-GB" altLang="en-US" dirty="0"/>
              <a:t>: </a:t>
            </a:r>
            <a:r>
              <a:rPr lang="en-GB" altLang="en-US" dirty="0" err="1"/>
              <a:t>Direktur</a:t>
            </a:r>
            <a:r>
              <a:rPr lang="en-GB" altLang="en-US" dirty="0"/>
              <a:t>  PT. </a:t>
            </a:r>
            <a:r>
              <a:rPr lang="en-GB" altLang="en-US" dirty="0" err="1"/>
              <a:t>Barama</a:t>
            </a:r>
            <a:r>
              <a:rPr lang="en-GB" altLang="en-US" dirty="0"/>
              <a:t> Intercity Tour &amp; Travel</a:t>
            </a:r>
          </a:p>
          <a:p>
            <a:pPr eaLnBrk="1" hangingPunct="1"/>
            <a:r>
              <a:rPr lang="en-GB" altLang="en-US" dirty="0"/>
              <a:t>2010 – </a:t>
            </a:r>
            <a:r>
              <a:rPr lang="en-GB" altLang="en-US" dirty="0" err="1"/>
              <a:t>sekarang</a:t>
            </a:r>
            <a:r>
              <a:rPr lang="en-GB" altLang="en-US" dirty="0"/>
              <a:t>: </a:t>
            </a:r>
            <a:r>
              <a:rPr lang="en-GB" altLang="en-US" dirty="0" err="1"/>
              <a:t>Dosen</a:t>
            </a:r>
            <a:r>
              <a:rPr lang="en-GB" altLang="en-US" dirty="0"/>
              <a:t> </a:t>
            </a:r>
            <a:r>
              <a:rPr lang="en-GB" altLang="en-US" dirty="0" err="1"/>
              <a:t>Kebijakan</a:t>
            </a:r>
            <a:r>
              <a:rPr lang="en-GB" altLang="en-US" dirty="0"/>
              <a:t> </a:t>
            </a:r>
            <a:r>
              <a:rPr lang="en-GB" altLang="en-US" dirty="0" err="1"/>
              <a:t>Pariwisata</a:t>
            </a:r>
            <a:r>
              <a:rPr lang="en-GB" altLang="en-US" dirty="0"/>
              <a:t>, FISIP Universitas </a:t>
            </a:r>
            <a:r>
              <a:rPr lang="en-GB" altLang="en-US" dirty="0" err="1"/>
              <a:t>Palangka</a:t>
            </a:r>
            <a:r>
              <a:rPr lang="en-GB" altLang="en-US" dirty="0"/>
              <a:t> Raya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b="1" dirty="0" err="1"/>
              <a:t>Organisasi</a:t>
            </a:r>
            <a:r>
              <a:rPr lang="en-GB" altLang="en-US" b="1" dirty="0"/>
              <a:t>:</a:t>
            </a:r>
          </a:p>
          <a:p>
            <a:pPr eaLnBrk="1" hangingPunct="1"/>
            <a:r>
              <a:rPr lang="en-GB" altLang="en-US" dirty="0"/>
              <a:t>2020 – 2025: </a:t>
            </a:r>
            <a:r>
              <a:rPr lang="en-GB" altLang="en-US" dirty="0" err="1"/>
              <a:t>Ketua</a:t>
            </a:r>
            <a:r>
              <a:rPr lang="en-GB" altLang="en-US" dirty="0"/>
              <a:t> DPC </a:t>
            </a:r>
            <a:r>
              <a:rPr lang="en-GB" altLang="en-US" dirty="0" err="1"/>
              <a:t>Komite</a:t>
            </a:r>
            <a:r>
              <a:rPr lang="en-GB" altLang="en-US" dirty="0"/>
              <a:t> </a:t>
            </a:r>
            <a:r>
              <a:rPr lang="en-GB" altLang="en-US" dirty="0" err="1"/>
              <a:t>Seni</a:t>
            </a:r>
            <a:r>
              <a:rPr lang="en-GB" altLang="en-US" dirty="0"/>
              <a:t> </a:t>
            </a:r>
            <a:r>
              <a:rPr lang="en-GB" altLang="en-US" dirty="0" err="1"/>
              <a:t>Budaya</a:t>
            </a:r>
            <a:r>
              <a:rPr lang="en-GB" altLang="en-US" dirty="0"/>
              <a:t> Nusantara (KSBN) Kota </a:t>
            </a:r>
            <a:r>
              <a:rPr lang="en-GB" altLang="en-US" dirty="0" err="1"/>
              <a:t>Palangka</a:t>
            </a:r>
            <a:r>
              <a:rPr lang="en-GB" altLang="en-US" dirty="0"/>
              <a:t> Raya</a:t>
            </a:r>
          </a:p>
          <a:p>
            <a:pPr eaLnBrk="1" hangingPunct="1"/>
            <a:r>
              <a:rPr lang="en-GB" altLang="en-US" dirty="0"/>
              <a:t>2018 – 2023: </a:t>
            </a:r>
            <a:r>
              <a:rPr lang="en-GB" altLang="en-US" dirty="0" err="1"/>
              <a:t>Ketua</a:t>
            </a:r>
            <a:r>
              <a:rPr lang="en-GB" altLang="en-US" dirty="0"/>
              <a:t> DPD Association of Indonesian Tours &amp; Travel Agencies (ASITA) Kalimantan Tengah </a:t>
            </a:r>
          </a:p>
          <a:p>
            <a:pPr eaLnBrk="1" hangingPunct="1"/>
            <a:r>
              <a:rPr lang="en-GB" altLang="en-US" dirty="0"/>
              <a:t>2016 – 2020: </a:t>
            </a:r>
            <a:r>
              <a:rPr lang="en-GB" altLang="en-US" dirty="0" err="1"/>
              <a:t>Direktur</a:t>
            </a:r>
            <a:r>
              <a:rPr lang="en-GB" altLang="en-US" dirty="0"/>
              <a:t> </a:t>
            </a:r>
            <a:r>
              <a:rPr lang="en-GB" altLang="en-US" dirty="0" err="1"/>
              <a:t>Eksekutif</a:t>
            </a:r>
            <a:r>
              <a:rPr lang="en-GB" altLang="en-US" dirty="0"/>
              <a:t> Badan </a:t>
            </a:r>
            <a:r>
              <a:rPr lang="en-GB" altLang="en-US" dirty="0" err="1"/>
              <a:t>Promosi</a:t>
            </a:r>
            <a:r>
              <a:rPr lang="en-GB" altLang="en-US" dirty="0"/>
              <a:t> </a:t>
            </a:r>
            <a:r>
              <a:rPr lang="en-GB" altLang="en-US" dirty="0" err="1"/>
              <a:t>Pariwisata</a:t>
            </a:r>
            <a:r>
              <a:rPr lang="en-GB" altLang="en-US" dirty="0"/>
              <a:t> Kota </a:t>
            </a:r>
            <a:r>
              <a:rPr lang="en-GB" altLang="en-US" dirty="0" err="1"/>
              <a:t>Palangka</a:t>
            </a:r>
            <a:r>
              <a:rPr lang="en-GB" altLang="en-US" dirty="0"/>
              <a:t> Raya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b="1" dirty="0"/>
              <a:t>Website:</a:t>
            </a:r>
          </a:p>
          <a:p>
            <a:pPr eaLnBrk="1" hangingPunct="1"/>
            <a:r>
              <a:rPr lang="en-GB" altLang="en-US" dirty="0"/>
              <a:t>www.bhayurhama.com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89056F1C-4BC7-4FED-8A7B-99C4CB981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838200"/>
            <a:ext cx="4572000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3600" b="1" dirty="0"/>
              <a:t>BHAYU RHAMA, PH.D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AB093A4-C424-4DAB-BA84-0B6AE93C3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542" y="638145"/>
            <a:ext cx="2178104" cy="3321070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E4EE826D-F051-42EE-9CE9-C004D6694093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227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E7B2EC-8CE1-43AD-9B74-1181298A221F}"/>
              </a:ext>
            </a:extLst>
          </p:cNvPr>
          <p:cNvSpPr txBox="1"/>
          <p:nvPr/>
        </p:nvSpPr>
        <p:spPr>
          <a:xfrm>
            <a:off x="4191000" y="24825"/>
            <a:ext cx="2763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err="1">
                <a:latin typeface="Cambria" pitchFamily="18" charset="0"/>
              </a:rPr>
              <a:t>Situasi</a:t>
            </a:r>
            <a:r>
              <a:rPr lang="en-GB" sz="3200" b="1" dirty="0">
                <a:latin typeface="Cambria" pitchFamily="18" charset="0"/>
              </a:rPr>
              <a:t> Global</a:t>
            </a:r>
            <a:endParaRPr lang="en-ID" sz="3200" b="1" dirty="0">
              <a:latin typeface="Cambria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F024D5-DBF6-42D7-AEA6-F012653675D5}"/>
              </a:ext>
            </a:extLst>
          </p:cNvPr>
          <p:cNvSpPr txBox="1"/>
          <p:nvPr/>
        </p:nvSpPr>
        <p:spPr>
          <a:xfrm>
            <a:off x="4220309" y="3861132"/>
            <a:ext cx="522849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000" b="1" dirty="0" err="1">
                <a:latin typeface="Cambria" pitchFamily="18" charset="0"/>
              </a:rPr>
              <a:t>Periode</a:t>
            </a:r>
            <a:r>
              <a:rPr lang="en-GB" sz="2000" b="1" dirty="0">
                <a:latin typeface="Cambria" pitchFamily="18" charset="0"/>
              </a:rPr>
              <a:t> </a:t>
            </a:r>
            <a:r>
              <a:rPr lang="id-ID" sz="2000" b="1" dirty="0">
                <a:latin typeface="Cambria" pitchFamily="18" charset="0"/>
              </a:rPr>
              <a:t>2015-2019 sektor </a:t>
            </a:r>
            <a:r>
              <a:rPr lang="en-GB" sz="2000" b="1" dirty="0">
                <a:latin typeface="Cambria" pitchFamily="18" charset="0"/>
              </a:rPr>
              <a:t>p</a:t>
            </a:r>
            <a:r>
              <a:rPr lang="id-ID" sz="2000" b="1" dirty="0">
                <a:latin typeface="Cambria" pitchFamily="18" charset="0"/>
              </a:rPr>
              <a:t>ariwisata Indonesia mengalami pertumbuhan yang signifikan sehingga menjadi </a:t>
            </a:r>
            <a:r>
              <a:rPr lang="id-ID" sz="2000" b="1" i="1" dirty="0">
                <a:latin typeface="Cambria" pitchFamily="18" charset="0"/>
              </a:rPr>
              <a:t>leading sector </a:t>
            </a:r>
            <a:r>
              <a:rPr lang="id-ID" sz="2000" b="1" dirty="0">
                <a:latin typeface="Cambria" pitchFamily="18" charset="0"/>
              </a:rPr>
              <a:t>terhadap pendapatan devisa terbesar setelah sawit.</a:t>
            </a:r>
          </a:p>
          <a:p>
            <a:pPr algn="just"/>
            <a:endParaRPr lang="id-ID" sz="2000" b="1" dirty="0">
              <a:latin typeface="Cambria" pitchFamily="18" charset="0"/>
            </a:endParaRPr>
          </a:p>
          <a:p>
            <a:pPr algn="just"/>
            <a:r>
              <a:rPr lang="en-GB" sz="2000" b="1" dirty="0">
                <a:latin typeface="Cambria" pitchFamily="18" charset="0"/>
              </a:rPr>
              <a:t>P</a:t>
            </a:r>
            <a:r>
              <a:rPr lang="id-ID" sz="2000" b="1" dirty="0">
                <a:latin typeface="Cambria" pitchFamily="18" charset="0"/>
              </a:rPr>
              <a:t>ada awal tahun 2020 munculnya Pandemi COVID-19 telah melumpuhkan </a:t>
            </a:r>
            <a:r>
              <a:rPr lang="en-GB" sz="2000" b="1" dirty="0" err="1">
                <a:latin typeface="Cambria" pitchFamily="18" charset="0"/>
              </a:rPr>
              <a:t>pariwisata</a:t>
            </a:r>
            <a:r>
              <a:rPr lang="id-ID" sz="2000" b="1" dirty="0">
                <a:latin typeface="Cambria" pitchFamily="18" charset="0"/>
              </a:rPr>
              <a:t> diseluruh dunia. </a:t>
            </a:r>
            <a:endParaRPr lang="en-ID" sz="2000" b="1" dirty="0">
              <a:latin typeface="Cambria" pitchFamily="18" charset="0"/>
            </a:endParaRPr>
          </a:p>
        </p:txBody>
      </p:sp>
      <p:pic>
        <p:nvPicPr>
          <p:cNvPr id="3074" name="Picture 2" descr="Tertekan Covid-19, Ekonomi Indonesia Masih Untung Dibanding Negara Lain :  Okezone Econom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45587"/>
            <a:ext cx="5181600" cy="3080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erekonomian RI Bakal Minus 2% | Padek.c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418167" y="1418167"/>
            <a:ext cx="6874936" cy="40385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9602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33CDF-7D8C-4D1B-B89B-7DCC17370173}"/>
              </a:ext>
            </a:extLst>
          </p:cNvPr>
          <p:cNvSpPr txBox="1"/>
          <p:nvPr/>
        </p:nvSpPr>
        <p:spPr>
          <a:xfrm>
            <a:off x="876317" y="470861"/>
            <a:ext cx="6213560" cy="5847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id-ID" sz="3200" dirty="0">
                <a:latin typeface="Cambria" pitchFamily="18" charset="0"/>
              </a:rPr>
              <a:t>UNWTO, PANDEMI &amp; PARIWISATA</a:t>
            </a:r>
            <a:endParaRPr lang="en-ID" sz="3200" dirty="0">
              <a:latin typeface="Cambria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B68EB-509D-414B-BF1A-31F350E34C52}"/>
              </a:ext>
            </a:extLst>
          </p:cNvPr>
          <p:cNvSpPr txBox="1"/>
          <p:nvPr/>
        </p:nvSpPr>
        <p:spPr>
          <a:xfrm>
            <a:off x="4945901" y="4419600"/>
            <a:ext cx="5905482" cy="120032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ambria" pitchFamily="18" charset="0"/>
                <a:ea typeface="FangSong" pitchFamily="49" charset="-122"/>
              </a:rPr>
              <a:t>Sektor pariwisata membangun komitmen untuk mencip</a:t>
            </a:r>
            <a:r>
              <a:rPr lang="en-GB" sz="2400" dirty="0">
                <a:latin typeface="Cambria" pitchFamily="18" charset="0"/>
                <a:ea typeface="FangSong" pitchFamily="49" charset="-122"/>
              </a:rPr>
              <a:t>ta</a:t>
            </a:r>
            <a:r>
              <a:rPr lang="id-ID" sz="2400" dirty="0">
                <a:latin typeface="Cambria" pitchFamily="18" charset="0"/>
                <a:ea typeface="FangSong" pitchFamily="49" charset="-122"/>
              </a:rPr>
              <a:t>kan rasa aman, nyaman dan sehat bagi masyarakat dunia, </a:t>
            </a:r>
            <a:endParaRPr lang="en-ID" sz="2400" dirty="0">
              <a:latin typeface="Cambria" pitchFamily="18" charset="0"/>
              <a:ea typeface="FangSong" pitchFamily="49" charset="-122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FCDC6552-BF7F-475B-8FAE-A5476BDC224C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00" name="Picture 4" descr="UNWTO memimpin delegasi tinggi di markas WHO terkait COVID-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7" y="3581400"/>
            <a:ext cx="3543283" cy="2514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2" name="Picture 6" descr="UNWTO Rilis Panduan Pemulihan Pariwisata – Portal Berita Bisnis Wisata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899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-381000"/>
            <a:ext cx="4829141" cy="48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953C0A-00F2-4DA0-843A-B3B01EB5A050}"/>
              </a:ext>
            </a:extLst>
          </p:cNvPr>
          <p:cNvSpPr txBox="1"/>
          <p:nvPr/>
        </p:nvSpPr>
        <p:spPr>
          <a:xfrm>
            <a:off x="876317" y="1526496"/>
            <a:ext cx="69961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d-ID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FangSong" pitchFamily="49" charset="-122"/>
                <a:cs typeface="+mn-cs"/>
              </a:rPr>
              <a:t>Pandemi COVID-19 setidaknya telah menyebabkan penurunan jumlah wisatawan internasional sebesar 70% dari 700 juta wisatawan global dan merugi US$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FangSong" pitchFamily="49" charset="-122"/>
                <a:cs typeface="+mn-cs"/>
              </a:rPr>
              <a:t> </a:t>
            </a:r>
            <a:r>
              <a:rPr kumimoji="0" lang="id-ID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FangSong" pitchFamily="49" charset="-122"/>
                <a:cs typeface="+mn-cs"/>
              </a:rPr>
              <a:t>730 Miliar dari pariwisata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FangSong" pitchFamily="49" charset="-122"/>
                <a:cs typeface="+mn-cs"/>
              </a:rPr>
              <a:t>i</a:t>
            </a:r>
            <a:r>
              <a:rPr kumimoji="0" lang="id-ID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FangSong" pitchFamily="49" charset="-122"/>
                <a:cs typeface="+mn-cs"/>
              </a:rPr>
              <a:t>nternasional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44967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22FE8104-54ED-44D6-A63C-B85E924AEA5F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1F6A88-3F7B-45D6-9FC7-2E3206943161}"/>
              </a:ext>
            </a:extLst>
          </p:cNvPr>
          <p:cNvSpPr/>
          <p:nvPr/>
        </p:nvSpPr>
        <p:spPr>
          <a:xfrm>
            <a:off x="609600" y="329625"/>
            <a:ext cx="11201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dirty="0">
                <a:ln w="13462">
                  <a:solidFill>
                    <a:schemeClr val="bg1"/>
                  </a:solidFill>
                  <a:prstDash val="solid"/>
                </a:ln>
                <a:latin typeface="Cambria" pitchFamily="18" charset="0"/>
              </a:rPr>
              <a:t>Kebijakan Pemerintah Indonesia menghadapi Pandemi</a:t>
            </a:r>
            <a:endParaRPr lang="en-ID" sz="3200" b="1" cap="none" spc="0" dirty="0">
              <a:ln w="13462">
                <a:solidFill>
                  <a:schemeClr val="bg1"/>
                </a:solidFill>
                <a:prstDash val="solid"/>
              </a:ln>
              <a:latin typeface="Cambria" pitchFamily="18" charset="0"/>
            </a:endParaRPr>
          </a:p>
        </p:txBody>
      </p:sp>
      <p:pic>
        <p:nvPicPr>
          <p:cNvPr id="5126" name="Picture 6" descr="Virus corona: Akankah pembatasan sosial berskala besar tekan penyebaran  wabah di Indonesia? - BBC News Indones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66850"/>
            <a:ext cx="6463598" cy="401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9B68EB-509D-414B-BF1A-31F350E34C52}"/>
              </a:ext>
            </a:extLst>
          </p:cNvPr>
          <p:cNvSpPr txBox="1"/>
          <p:nvPr/>
        </p:nvSpPr>
        <p:spPr>
          <a:xfrm>
            <a:off x="7467601" y="2023497"/>
            <a:ext cx="4343399" cy="267765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Cambria" pitchFamily="18" charset="0"/>
                <a:ea typeface="FangSong" pitchFamily="49" charset="-122"/>
              </a:rPr>
              <a:t>Kebijakan tersebut berdampak pada penurunan permintaan pariwisata secara drastis yang dirasakan </a:t>
            </a:r>
            <a:r>
              <a:rPr lang="en-GB" sz="2400" dirty="0" err="1">
                <a:latin typeface="Cambria" pitchFamily="18" charset="0"/>
                <a:ea typeface="FangSong" pitchFamily="49" charset="-122"/>
              </a:rPr>
              <a:t>i</a:t>
            </a:r>
            <a:r>
              <a:rPr lang="id-ID" sz="2400" dirty="0">
                <a:latin typeface="Cambria" pitchFamily="18" charset="0"/>
                <a:ea typeface="FangSong" pitchFamily="49" charset="-122"/>
              </a:rPr>
              <a:t>ndustri penyedia akomodasi dan makanan minuman, UMKM, Transportasi dan Perdagangan.</a:t>
            </a:r>
            <a:endParaRPr lang="en-ID" sz="2400" dirty="0">
              <a:latin typeface="Cambria" pitchFamily="18" charset="0"/>
              <a:ea typeface="FangSong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605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9F340156-BD52-49EF-BEBB-3AEB985AE1E8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2EFBD1-C4B1-40F3-AA4C-7979D16CE17A}"/>
              </a:ext>
            </a:extLst>
          </p:cNvPr>
          <p:cNvSpPr/>
          <p:nvPr/>
        </p:nvSpPr>
        <p:spPr>
          <a:xfrm>
            <a:off x="685799" y="195215"/>
            <a:ext cx="1127760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SRATEGI PEMERINTAH DALAM MEMULIHKAN PEREKONOMIAN PADA SAAT PANDEMI</a:t>
            </a:r>
            <a:endParaRPr lang="en-ID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Cambria" pitchFamily="18" charset="0"/>
            </a:endParaRPr>
          </a:p>
        </p:txBody>
      </p:sp>
      <p:pic>
        <p:nvPicPr>
          <p:cNvPr id="6146" name="Picture 2" descr="INFOGRAFIS: Program Perlindungan Sosial RI Saat Pandemi | merdeka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274010"/>
            <a:ext cx="7010399" cy="533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9B68EB-509D-414B-BF1A-31F350E34C52}"/>
              </a:ext>
            </a:extLst>
          </p:cNvPr>
          <p:cNvSpPr txBox="1"/>
          <p:nvPr/>
        </p:nvSpPr>
        <p:spPr>
          <a:xfrm>
            <a:off x="7696200" y="1326952"/>
            <a:ext cx="4343400" cy="317009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d-ID" sz="2000" b="1" dirty="0">
                <a:latin typeface="Cambria" pitchFamily="18" charset="0"/>
              </a:rPr>
              <a:t>Pelatihan dan pengkaryaan daring, pembuatan virtual tour, penerapan protokol adaptasi kebiasaan baru atau CHSE (Clean, Health, Safety and Environmental Sustainability) </a:t>
            </a:r>
            <a:r>
              <a:rPr lang="id-ID" sz="2000" dirty="0">
                <a:latin typeface="Cambria" pitchFamily="18" charset="0"/>
              </a:rPr>
              <a:t>pada industri pariwisata guna memulihkan kembali pariwisata dan mengembalikan kepercayaan masyarakat untuk berwisata dengan aman, nyaman, dan sehat.</a:t>
            </a:r>
            <a:endParaRPr lang="en-ID" sz="2000" dirty="0">
              <a:latin typeface="Cambria" pitchFamily="18" charset="0"/>
              <a:ea typeface="FangSong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8770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AF8CEE-E832-4903-997B-AD1649189820}"/>
              </a:ext>
            </a:extLst>
          </p:cNvPr>
          <p:cNvSpPr txBox="1"/>
          <p:nvPr/>
        </p:nvSpPr>
        <p:spPr>
          <a:xfrm>
            <a:off x="6313278" y="837218"/>
            <a:ext cx="57263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b="1" dirty="0">
                <a:effectLst/>
                <a:latin typeface="Cambria" pitchFamily="18" charset="0"/>
                <a:ea typeface="FangSong" pitchFamily="49" charset="-122"/>
              </a:rPr>
              <a:t>CHSE (Clean, Health, Safety, &amp; Environmental Sustainability</a:t>
            </a:r>
            <a:r>
              <a:rPr lang="en-GB" sz="2800" b="1" dirty="0">
                <a:effectLst/>
                <a:latin typeface="Cambria" pitchFamily="18" charset="0"/>
                <a:ea typeface="FangSong" pitchFamily="49" charset="-122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42E54-FA93-41DC-896F-558CF269C6AB}"/>
              </a:ext>
            </a:extLst>
          </p:cNvPr>
          <p:cNvSpPr txBox="1"/>
          <p:nvPr/>
        </p:nvSpPr>
        <p:spPr>
          <a:xfrm>
            <a:off x="6324600" y="2533471"/>
            <a:ext cx="54019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/>
            <a:r>
              <a:rPr lang="en-GB" sz="2400" dirty="0">
                <a:latin typeface="Cambria" pitchFamily="18" charset="0"/>
                <a:cs typeface="Times New Roman" pitchFamily="18" charset="0"/>
              </a:rPr>
              <a:t>Strategi p</a:t>
            </a:r>
            <a:r>
              <a:rPr lang="id-ID" sz="2400" dirty="0">
                <a:latin typeface="Cambria" pitchFamily="18" charset="0"/>
                <a:cs typeface="Times New Roman" pitchFamily="18" charset="0"/>
              </a:rPr>
              <a:t>rotokol kesehatan </a:t>
            </a:r>
            <a:r>
              <a:rPr lang="en-GB" sz="2400" dirty="0" err="1">
                <a:latin typeface="Cambria" pitchFamily="18" charset="0"/>
                <a:cs typeface="Times New Roman" pitchFamily="18" charset="0"/>
              </a:rPr>
              <a:t>dari</a:t>
            </a:r>
            <a:r>
              <a:rPr lang="id-ID" sz="2400" dirty="0">
                <a:latin typeface="Cambria" pitchFamily="18" charset="0"/>
                <a:cs typeface="Times New Roman" pitchFamily="18" charset="0"/>
              </a:rPr>
              <a:t> Kemenparekraf dalam memulihkan perekonomian pariwisata Nasional </a:t>
            </a:r>
            <a:r>
              <a:rPr lang="en-GB" sz="2400" dirty="0" err="1">
                <a:latin typeface="Cambria" pitchFamily="18" charset="0"/>
                <a:cs typeface="Times New Roman" pitchFamily="18" charset="0"/>
              </a:rPr>
              <a:t>akibat</a:t>
            </a:r>
            <a:r>
              <a:rPr lang="en-GB" sz="2400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Cambria" pitchFamily="18" charset="0"/>
                <a:cs typeface="Times New Roman" pitchFamily="18" charset="0"/>
              </a:rPr>
              <a:t>pandemi COVID-19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29576BEE-2557-4C99-8CAB-6E0F4B28588F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AutoShape 2" descr="Indonesia Care - Indonesia Trav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7937"/>
            <a:ext cx="5624303" cy="6850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084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010400" y="2079342"/>
            <a:ext cx="512686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id-ID" sz="2000" dirty="0">
                <a:latin typeface="Cambria" pitchFamily="18" charset="0"/>
              </a:rPr>
              <a:t>Strategi Penerapan Protokol CHSE mengacu pada Keputusan Menteri Kesehatan Nomor HK.01.07/Menkes/382/2020 dan juga Panduan WHO serta WTTC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7578428" y="609600"/>
            <a:ext cx="3931910" cy="83099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mbria" pitchFamily="18" charset="0"/>
              </a:rPr>
              <a:t>T</a:t>
            </a:r>
            <a:r>
              <a:rPr lang="id-ID" sz="4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mbria" pitchFamily="18" charset="0"/>
              </a:rPr>
              <a:t>ujuan CHSE</a:t>
            </a:r>
            <a:endParaRPr lang="en-US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mbria" pitchFamily="18" charset="0"/>
            </a:endParaRPr>
          </a:p>
        </p:txBody>
      </p:sp>
      <p:pic>
        <p:nvPicPr>
          <p:cNvPr id="7172" name="Picture 4" descr="Pemulihan Sektor Pariwisata, SUCOFINDO Melayani Audit CHSE Secara Gratis -  InfoBrand.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00149"/>
            <a:ext cx="6172200" cy="55054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6B4ACC-51C1-4EC4-A856-8663A92A6385}"/>
              </a:ext>
            </a:extLst>
          </p:cNvPr>
          <p:cNvSpPr txBox="1"/>
          <p:nvPr/>
        </p:nvSpPr>
        <p:spPr>
          <a:xfrm>
            <a:off x="6896768" y="3534729"/>
            <a:ext cx="49904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Cambria" pitchFamily="18" charset="0"/>
              </a:rPr>
              <a:t>M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emberikan pengetahuan kepada industri parwisata atau pelaku parwisata dalam menciptakan parwisata yang mengutamakan Kebersihan, Kesehatan, Keselamatan, serta Kelestarian Lingkungan di masa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p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andemi</a:t>
            </a:r>
            <a:endParaRPr lang="en-ID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010400" y="2286000"/>
            <a:ext cx="4916459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id-ID" sz="2400" dirty="0">
                <a:latin typeface="Cambria" pitchFamily="18" charset="0"/>
              </a:rPr>
              <a:t>CHSE diterapkan pada Daya Tarik Wisata, Pelaku usaha hotel, homestay, restoran, wisata minat khusus seperti golf, arung jeram, selam hingga MICE, </a:t>
            </a:r>
            <a:r>
              <a:rPr lang="en-GB" sz="2400" dirty="0" err="1">
                <a:latin typeface="Cambria" pitchFamily="18" charset="0"/>
              </a:rPr>
              <a:t>dimana</a:t>
            </a:r>
            <a:r>
              <a:rPr lang="en-GB" sz="2400" dirty="0">
                <a:latin typeface="Cambria" pitchFamily="18" charset="0"/>
              </a:rPr>
              <a:t> </a:t>
            </a:r>
            <a:r>
              <a:rPr lang="id-ID" sz="2400" dirty="0">
                <a:latin typeface="Cambria" pitchFamily="18" charset="0"/>
              </a:rPr>
              <a:t>pelaku usaha  pariwisata mendapatkan verifikasi dan sertifikasi untuk penerapan protokol CHSE pada usahanya.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6553200" y="903982"/>
            <a:ext cx="5373659" cy="58477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mbria" pitchFamily="18" charset="0"/>
              </a:rPr>
              <a:t>PELAKU </a:t>
            </a:r>
            <a:r>
              <a:rPr lang="id-ID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mbria" pitchFamily="18" charset="0"/>
              </a:rPr>
              <a:t>CHSE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mbria" pitchFamily="18" charset="0"/>
            </a:endParaRPr>
          </a:p>
        </p:txBody>
      </p:sp>
      <p:pic>
        <p:nvPicPr>
          <p:cNvPr id="9218" name="Picture 2" descr="Pengertian Pariwisata sebagai suatu Industri - Lentera Bisn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03982"/>
            <a:ext cx="6096000" cy="52682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4376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010400" y="1600200"/>
            <a:ext cx="5126864" cy="4110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000" b="1" dirty="0" err="1">
                <a:latin typeface="Cambria" pitchFamily="18" charset="0"/>
              </a:rPr>
              <a:t>Tahap</a:t>
            </a:r>
            <a:r>
              <a:rPr lang="id-ID" sz="2000" b="1" dirty="0">
                <a:latin typeface="Cambria" pitchFamily="18" charset="0"/>
              </a:rPr>
              <a:t> Penyusunan</a:t>
            </a:r>
            <a:r>
              <a:rPr lang="id-ID" sz="2000" dirty="0">
                <a:latin typeface="Cambria" pitchFamily="18" charset="0"/>
              </a:rPr>
              <a:t>; Kolaborasi pemerintah menyusun protokol kesehatan berbasis CHSE;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000" b="1" dirty="0" err="1">
                <a:latin typeface="Cambria" pitchFamily="18" charset="0"/>
              </a:rPr>
              <a:t>Tahap</a:t>
            </a:r>
            <a:r>
              <a:rPr lang="id-ID" sz="2000" b="1" dirty="0">
                <a:latin typeface="Cambria" pitchFamily="18" charset="0"/>
              </a:rPr>
              <a:t> Implementasi; </a:t>
            </a:r>
            <a:r>
              <a:rPr lang="id-ID" sz="2000" dirty="0">
                <a:latin typeface="Cambria" pitchFamily="18" charset="0"/>
              </a:rPr>
              <a:t>Sosialisasi protokol kesehatan berbasis CHSE ke Daerah;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000" b="1" dirty="0" err="1">
                <a:latin typeface="Cambria" pitchFamily="18" charset="0"/>
              </a:rPr>
              <a:t>Tahap</a:t>
            </a:r>
            <a:r>
              <a:rPr lang="id-ID" sz="2000" b="1" dirty="0">
                <a:latin typeface="Cambria" pitchFamily="18" charset="0"/>
              </a:rPr>
              <a:t> Pemantauan; </a:t>
            </a:r>
            <a:r>
              <a:rPr lang="id-ID" sz="2000" dirty="0">
                <a:latin typeface="Cambria" pitchFamily="18" charset="0"/>
              </a:rPr>
              <a:t>peninjauan dan penilaian CHSE terhadap Industri Pariwisata yang akan terdaftar sesuai dengan kriteria yang ditentukan.</a:t>
            </a:r>
            <a:endParaRPr lang="id-ID" sz="2000" b="1" dirty="0">
              <a:latin typeface="Cambria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6742141" y="381000"/>
            <a:ext cx="5373659" cy="1077218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Verifikasi dan Serti</a:t>
            </a:r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f</a:t>
            </a:r>
            <a:r>
              <a:rPr lang="id-ID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ikasi CHSE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Cambria" pitchFamily="18" charset="0"/>
            </a:endParaRPr>
          </a:p>
        </p:txBody>
      </p:sp>
      <p:pic>
        <p:nvPicPr>
          <p:cNvPr id="8194" name="Picture 2" descr="Program Sertifikasi CHSE dan Program Hibah Pariwisata – Dinas Pariwisata  Dan Kebudayaan Purworej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76200"/>
            <a:ext cx="6610350" cy="6692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4638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B6F8D2-B8B0-4481-9671-44BFAE591A7D}"/>
              </a:ext>
            </a:extLst>
          </p:cNvPr>
          <p:cNvSpPr txBox="1"/>
          <p:nvPr/>
        </p:nvSpPr>
        <p:spPr>
          <a:xfrm>
            <a:off x="8458199" y="1371600"/>
            <a:ext cx="35814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dirty="0">
                <a:latin typeface="Cambria" pitchFamily="18" charset="0"/>
              </a:rPr>
              <a:t>Kemenparekraf mendapatkan dana hiba</a:t>
            </a:r>
            <a:r>
              <a:rPr lang="en-GB" sz="2400" dirty="0">
                <a:latin typeface="Cambria" pitchFamily="18" charset="0"/>
              </a:rPr>
              <a:t>h Rp. </a:t>
            </a:r>
            <a:r>
              <a:rPr lang="id-ID" sz="2400" dirty="0">
                <a:latin typeface="Cambria" pitchFamily="18" charset="0"/>
              </a:rPr>
              <a:t> 3,3 triliun untuk penerapan protokol kesehatan berbasis CHSE di semua daerah.</a:t>
            </a:r>
            <a:endParaRPr lang="en-ID" sz="2400" dirty="0">
              <a:latin typeface="Cambria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81632-A35C-47B9-A590-0DE24FE67C8C}"/>
              </a:ext>
            </a:extLst>
          </p:cNvPr>
          <p:cNvSpPr txBox="1"/>
          <p:nvPr/>
        </p:nvSpPr>
        <p:spPr>
          <a:xfrm>
            <a:off x="458945" y="228600"/>
            <a:ext cx="6932455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d-ID" sz="3200" b="1" dirty="0">
                <a:latin typeface="Cambria" pitchFamily="18" charset="0"/>
              </a:rPr>
              <a:t>Dana Hibah Pariwisata</a:t>
            </a:r>
            <a:endParaRPr lang="en-ID" sz="3200" b="1" dirty="0">
              <a:latin typeface="Cambria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206FA2-BDB7-4345-8845-F023A2B404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01068"/>
            <a:ext cx="8190779" cy="5956930"/>
          </a:xfrm>
          <a:prstGeom prst="rect">
            <a:avLst/>
          </a:prstGeom>
        </p:spPr>
      </p:pic>
      <p:sp>
        <p:nvSpPr>
          <p:cNvPr id="15" name="object 2">
            <a:extLst>
              <a:ext uri="{FF2B5EF4-FFF2-40B4-BE49-F238E27FC236}">
                <a16:creationId xmlns:a16="http://schemas.microsoft.com/office/drawing/2014/main" id="{EF8B8557-94A7-4F23-84F3-A6EB610573F4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2604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28" y="2586968"/>
            <a:ext cx="7602454" cy="425822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bject 8"/>
          <p:cNvSpPr txBox="1"/>
          <p:nvPr/>
        </p:nvSpPr>
        <p:spPr>
          <a:xfrm>
            <a:off x="685800" y="981019"/>
            <a:ext cx="11377247" cy="1606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sz="2400" b="1" dirty="0">
                <a:latin typeface="Cambria" pitchFamily="18" charset="0"/>
              </a:rPr>
              <a:t>InDOnesia CARE; </a:t>
            </a:r>
            <a:r>
              <a:rPr lang="id-ID" sz="2400" dirty="0">
                <a:latin typeface="Cambria" pitchFamily="18" charset="0"/>
              </a:rPr>
              <a:t>Wujud Indonesia sangat antusias dalam memfasilitasi aspek kebersihan, higenitas, serta pelayanan tanpa kontak langsung untuk keselamatan dan kesehatan bersama sesuai </a:t>
            </a:r>
            <a:r>
              <a:rPr lang="en-GB" sz="2400" dirty="0" err="1">
                <a:latin typeface="Cambria" pitchFamily="18" charset="0"/>
              </a:rPr>
              <a:t>dengan</a:t>
            </a:r>
            <a:r>
              <a:rPr lang="en-GB" sz="2400" dirty="0">
                <a:latin typeface="Cambria" pitchFamily="18" charset="0"/>
              </a:rPr>
              <a:t>:</a:t>
            </a:r>
            <a:endParaRPr lang="id-ID" sz="2400" dirty="0">
              <a:latin typeface="Cambria" pitchFamily="18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562886" y="195507"/>
            <a:ext cx="8382000" cy="58477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id-ID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Kampanye Pariwisata</a:t>
            </a:r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 </a:t>
            </a:r>
            <a:r>
              <a:rPr lang="id-ID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Dan</a:t>
            </a:r>
            <a:r>
              <a:rPr lang="en-GB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 </a:t>
            </a:r>
            <a:r>
              <a:rPr lang="id-ID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Cambria" pitchFamily="18" charset="0"/>
              </a:rPr>
              <a:t>Ekonomi Kreatif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Cambria" pitchFamily="18" charset="0"/>
            </a:endParaRPr>
          </a:p>
        </p:txBody>
      </p:sp>
      <p:sp>
        <p:nvSpPr>
          <p:cNvPr id="2" name="AutoShape 2" descr="Indonesia Care - Indonesia Trav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296610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71ECEE-A52F-43CA-8C09-C6F7E048CD28}"/>
              </a:ext>
            </a:extLst>
          </p:cNvPr>
          <p:cNvSpPr txBox="1"/>
          <p:nvPr/>
        </p:nvSpPr>
        <p:spPr>
          <a:xfrm>
            <a:off x="6096000" y="2201339"/>
            <a:ext cx="2106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SAPTA PESONA</a:t>
            </a:r>
            <a:endParaRPr lang="en-ID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D4A3FA-7FE8-4FFF-8D2A-71DE7D9A485D}"/>
              </a:ext>
            </a:extLst>
          </p:cNvPr>
          <p:cNvSpPr txBox="1"/>
          <p:nvPr/>
        </p:nvSpPr>
        <p:spPr>
          <a:xfrm>
            <a:off x="2209800" y="2718620"/>
            <a:ext cx="21434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400" dirty="0"/>
              <a:t>AMAN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TERTIB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BERSIH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SEJUK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INDAH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RAMAH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KENANGAN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693493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Kemenko PMK Dukung Gerakan Nasional Bangga Buatan Indonesia | Kementerian  Koordinator Bidang Pembangunan Manusia dan Kebudaya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6" y="2530978"/>
            <a:ext cx="8244877" cy="41746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erakan Nasional Bangga Buatan Indonesia Diluncurkan - ItWorks">
            <a:extLst>
              <a:ext uri="{FF2B5EF4-FFF2-40B4-BE49-F238E27FC236}">
                <a16:creationId xmlns:a16="http://schemas.microsoft.com/office/drawing/2014/main" id="{7E96A5C7-E849-4AF2-947A-CB3C7B32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719757"/>
            <a:ext cx="4419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556846" y="933900"/>
            <a:ext cx="6910754" cy="493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2"/>
            </a:pPr>
            <a:r>
              <a:rPr lang="id-ID" sz="2400" b="1" dirty="0">
                <a:latin typeface="Cambria" pitchFamily="18" charset="0"/>
              </a:rPr>
              <a:t>Bangga Buatan Indonesia; </a:t>
            </a:r>
            <a:r>
              <a:rPr lang="en-GB" sz="2400" dirty="0">
                <a:latin typeface="Cambria" pitchFamily="18" charset="0"/>
              </a:rPr>
              <a:t>M</a:t>
            </a:r>
            <a:r>
              <a:rPr lang="id-ID" sz="2400" dirty="0">
                <a:latin typeface="Cambria" pitchFamily="18" charset="0"/>
              </a:rPr>
              <a:t>engajak masyarakat </a:t>
            </a:r>
            <a:r>
              <a:rPr lang="en-GB" sz="2400" dirty="0">
                <a:latin typeface="Cambria" pitchFamily="18" charset="0"/>
              </a:rPr>
              <a:t>I</a:t>
            </a:r>
            <a:r>
              <a:rPr lang="id-ID" sz="2400" dirty="0">
                <a:latin typeface="Cambria" pitchFamily="18" charset="0"/>
              </a:rPr>
              <a:t>ndonesia untuk mencintai dan membeli produk dalam negeri juga para pelaku ekonomi kreatif </a:t>
            </a:r>
            <a:r>
              <a:rPr lang="en-GB" sz="2400" dirty="0" err="1">
                <a:latin typeface="Cambria" pitchFamily="18" charset="0"/>
              </a:rPr>
              <a:t>untuk</a:t>
            </a:r>
            <a:r>
              <a:rPr lang="en-GB" sz="2400" dirty="0">
                <a:latin typeface="Cambria" pitchFamily="18" charset="0"/>
              </a:rPr>
              <a:t> </a:t>
            </a:r>
            <a:r>
              <a:rPr lang="en-GB" sz="2400" dirty="0" err="1">
                <a:latin typeface="Cambria" pitchFamily="18" charset="0"/>
              </a:rPr>
              <a:t>semakin</a:t>
            </a:r>
            <a:r>
              <a:rPr lang="en-GB" sz="2400" dirty="0">
                <a:latin typeface="Cambria" pitchFamily="18" charset="0"/>
              </a:rPr>
              <a:t> </a:t>
            </a:r>
            <a:r>
              <a:rPr lang="id-ID" sz="2400" dirty="0">
                <a:latin typeface="Cambria" pitchFamily="18" charset="0"/>
              </a:rPr>
              <a:t>meningkatkan kualitas produksi barang dan jasa pariwisata</a:t>
            </a:r>
            <a:r>
              <a:rPr lang="en-GB" sz="2400" dirty="0">
                <a:latin typeface="Cambria" pitchFamily="18" charset="0"/>
              </a:rPr>
              <a:t> </a:t>
            </a:r>
            <a:r>
              <a:rPr lang="en-GB" sz="2400" dirty="0" err="1">
                <a:latin typeface="Cambria" pitchFamily="18" charset="0"/>
              </a:rPr>
              <a:t>sehingga</a:t>
            </a:r>
            <a:r>
              <a:rPr lang="en-GB" sz="2400" dirty="0">
                <a:latin typeface="Cambria" pitchFamily="18" charset="0"/>
              </a:rPr>
              <a:t> </a:t>
            </a:r>
            <a:r>
              <a:rPr lang="en-GB" sz="2400" dirty="0" err="1">
                <a:latin typeface="Cambria" pitchFamily="18" charset="0"/>
              </a:rPr>
              <a:t>mengangkat</a:t>
            </a:r>
            <a:r>
              <a:rPr lang="en-GB" sz="2400" dirty="0">
                <a:latin typeface="Cambria" pitchFamily="18" charset="0"/>
              </a:rPr>
              <a:t> </a:t>
            </a:r>
            <a:r>
              <a:rPr lang="id-ID" sz="2400" dirty="0">
                <a:latin typeface="Cambria" pitchFamily="18" charset="0"/>
              </a:rPr>
              <a:t>perekonomian lokal, daya beli masyarakat, serta mendorong kembali perputaran siklus ekonomi pasca pandemi COVID-19.</a:t>
            </a:r>
            <a:endParaRPr lang="id-ID" b="1" dirty="0">
              <a:latin typeface="Cambria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7"/>
          <a:stretch/>
        </p:blipFill>
        <p:spPr>
          <a:xfrm>
            <a:off x="8015700" y="4513184"/>
            <a:ext cx="4176300" cy="2344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762000" cy="6857998"/>
          </a:xfrm>
          <a:prstGeom prst="rect">
            <a:avLst/>
          </a:prstGeom>
          <a:blipFill>
            <a:blip r:embed="rId6" cstate="print"/>
            <a:stretch>
              <a:fillRect r="-217418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460375" y="286599"/>
            <a:ext cx="8915400" cy="58477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id-ID" sz="32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Kampanye Pariwisata</a:t>
            </a:r>
            <a:r>
              <a:rPr lang="en-GB" sz="32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 </a:t>
            </a:r>
            <a:r>
              <a:rPr lang="id-ID" sz="32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Dan</a:t>
            </a:r>
            <a:r>
              <a:rPr lang="en-GB" sz="32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 </a:t>
            </a:r>
            <a:r>
              <a:rPr lang="id-ID" sz="32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Ekonomi Kreatif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latin typeface="Cambria" pitchFamily="18" charset="0"/>
            </a:endParaRPr>
          </a:p>
        </p:txBody>
      </p:sp>
      <p:sp>
        <p:nvSpPr>
          <p:cNvPr id="2" name="AutoShape 2" descr="Indonesia Care - Indonesia Trav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5553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85800" y="1879424"/>
            <a:ext cx="9372600" cy="4998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Quality Tourism;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Pengawasan dari </a:t>
            </a:r>
            <a:r>
              <a:rPr lang="en-GB" b="1" dirty="0">
                <a:latin typeface="Cambria" pitchFamily="18" charset="0"/>
              </a:rPr>
              <a:t>s</a:t>
            </a:r>
            <a:r>
              <a:rPr lang="id-ID" b="1" dirty="0">
                <a:latin typeface="Cambria" pitchFamily="18" charset="0"/>
              </a:rPr>
              <a:t>takeholder </a:t>
            </a:r>
            <a:r>
              <a:rPr lang="en-GB" b="1" dirty="0">
                <a:latin typeface="Cambria" pitchFamily="18" charset="0"/>
              </a:rPr>
              <a:t>p</a:t>
            </a:r>
            <a:r>
              <a:rPr lang="id-ID" b="1" dirty="0">
                <a:latin typeface="Cambria" pitchFamily="18" charset="0"/>
              </a:rPr>
              <a:t>ariwisata;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Insentif kepada pelaku usaha pariwisata;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Informasi daerah penerapan CHSE;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Peran akademisi dan peneliti;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Memberikan </a:t>
            </a:r>
            <a:r>
              <a:rPr lang="en-GB" b="1" dirty="0">
                <a:latin typeface="Cambria" pitchFamily="18" charset="0"/>
              </a:rPr>
              <a:t>p</a:t>
            </a:r>
            <a:r>
              <a:rPr lang="id-ID" b="1" dirty="0">
                <a:latin typeface="Cambria" pitchFamily="18" charset="0"/>
              </a:rPr>
              <a:t>engetahuan kepada tenaga kerja pariwisata;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Digitalisa</a:t>
            </a:r>
            <a:r>
              <a:rPr lang="en-GB" b="1" dirty="0">
                <a:latin typeface="Cambria" pitchFamily="18" charset="0"/>
              </a:rPr>
              <a:t>s</a:t>
            </a:r>
            <a:r>
              <a:rPr lang="id-ID" b="1" dirty="0">
                <a:latin typeface="Cambria" pitchFamily="18" charset="0"/>
              </a:rPr>
              <a:t>i promosi pemasaran pariwisata;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Memberdayakan </a:t>
            </a:r>
            <a:r>
              <a:rPr lang="en-GB" b="1" dirty="0" err="1">
                <a:latin typeface="Cambria" pitchFamily="18" charset="0"/>
              </a:rPr>
              <a:t>kaum</a:t>
            </a:r>
            <a:r>
              <a:rPr lang="en-GB" b="1" dirty="0">
                <a:latin typeface="Cambria" pitchFamily="18" charset="0"/>
              </a:rPr>
              <a:t> m</a:t>
            </a:r>
            <a:r>
              <a:rPr lang="id-ID" b="1" dirty="0">
                <a:latin typeface="Cambria" pitchFamily="18" charset="0"/>
              </a:rPr>
              <a:t>ilenial </a:t>
            </a:r>
            <a:r>
              <a:rPr lang="en-GB" b="1" dirty="0" err="1">
                <a:latin typeface="Cambria" pitchFamily="18" charset="0"/>
              </a:rPr>
              <a:t>untuk</a:t>
            </a:r>
            <a:r>
              <a:rPr lang="en-GB" b="1" dirty="0">
                <a:latin typeface="Cambria" pitchFamily="18" charset="0"/>
              </a:rPr>
              <a:t> p</a:t>
            </a:r>
            <a:r>
              <a:rPr lang="id-ID" b="1" dirty="0">
                <a:latin typeface="Cambria" pitchFamily="18" charset="0"/>
              </a:rPr>
              <a:t>romosi melalui media </a:t>
            </a:r>
            <a:r>
              <a:rPr lang="en-GB" b="1" dirty="0" err="1">
                <a:latin typeface="Cambria" pitchFamily="18" charset="0"/>
              </a:rPr>
              <a:t>sosial</a:t>
            </a:r>
            <a:r>
              <a:rPr lang="id-ID" b="1" dirty="0">
                <a:latin typeface="Cambria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b="1" dirty="0" err="1">
                <a:latin typeface="Cambria" pitchFamily="18" charset="0"/>
              </a:rPr>
              <a:t>Kompetisi</a:t>
            </a:r>
            <a:r>
              <a:rPr lang="en-GB" b="1" dirty="0">
                <a:latin typeface="Cambria" pitchFamily="18" charset="0"/>
              </a:rPr>
              <a:t> u</a:t>
            </a:r>
            <a:r>
              <a:rPr lang="id-ID" b="1" dirty="0">
                <a:latin typeface="Cambria" pitchFamily="18" charset="0"/>
              </a:rPr>
              <a:t>ntuk </a:t>
            </a:r>
            <a:r>
              <a:rPr lang="en-GB" b="1" dirty="0">
                <a:latin typeface="Cambria" pitchFamily="18" charset="0"/>
              </a:rPr>
              <a:t>m</a:t>
            </a:r>
            <a:r>
              <a:rPr lang="id-ID" b="1" dirty="0">
                <a:latin typeface="Cambria" pitchFamily="18" charset="0"/>
              </a:rPr>
              <a:t>engenalkan CHSE ke </a:t>
            </a:r>
            <a:r>
              <a:rPr lang="en-GB" b="1" dirty="0" err="1">
                <a:latin typeface="Cambria" pitchFamily="18" charset="0"/>
              </a:rPr>
              <a:t>semua</a:t>
            </a:r>
            <a:r>
              <a:rPr lang="id-ID" b="1" dirty="0">
                <a:latin typeface="Cambria" pitchFamily="18" charset="0"/>
              </a:rPr>
              <a:t> </a:t>
            </a:r>
            <a:r>
              <a:rPr lang="en-GB" b="1" dirty="0">
                <a:latin typeface="Cambria" pitchFamily="18" charset="0"/>
              </a:rPr>
              <a:t>d</a:t>
            </a:r>
            <a:r>
              <a:rPr lang="id-ID" b="1" dirty="0">
                <a:latin typeface="Cambria" pitchFamily="18" charset="0"/>
              </a:rPr>
              <a:t>aerah;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d-ID" b="1" dirty="0">
                <a:latin typeface="Cambria" pitchFamily="18" charset="0"/>
              </a:rPr>
              <a:t>Memberdayakan Putra Putri Pariwisata atau </a:t>
            </a:r>
            <a:r>
              <a:rPr lang="en-GB" b="1" dirty="0" err="1">
                <a:latin typeface="Cambria" pitchFamily="18" charset="0"/>
              </a:rPr>
              <a:t>i</a:t>
            </a:r>
            <a:r>
              <a:rPr lang="id-ID" b="1" dirty="0">
                <a:latin typeface="Cambria" pitchFamily="18" charset="0"/>
              </a:rPr>
              <a:t>nfluencer dalam mempromosikan par</a:t>
            </a:r>
            <a:r>
              <a:rPr lang="en-GB" b="1" dirty="0" err="1">
                <a:latin typeface="Cambria" pitchFamily="18" charset="0"/>
              </a:rPr>
              <a:t>i</a:t>
            </a:r>
            <a:r>
              <a:rPr lang="id-ID" b="1" dirty="0">
                <a:latin typeface="Cambria" pitchFamily="18" charset="0"/>
              </a:rPr>
              <a:t>wisata yang sudah siap dengan pro</a:t>
            </a:r>
            <a:r>
              <a:rPr lang="en-GB" b="1" dirty="0">
                <a:latin typeface="Cambria" pitchFamily="18" charset="0"/>
              </a:rPr>
              <a:t>to</a:t>
            </a:r>
            <a:r>
              <a:rPr lang="id-ID" b="1" dirty="0">
                <a:latin typeface="Cambria" pitchFamily="18" charset="0"/>
              </a:rPr>
              <a:t>kol kesehatan berbasis CHSE.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id-ID" b="1" dirty="0">
              <a:latin typeface="Cambria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906" y="3328565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685800" y="400533"/>
            <a:ext cx="5373659" cy="138499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28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Tindakan Percepatan Penerapan Protokol Berbasis CHSE</a:t>
            </a:r>
            <a:endParaRPr lang="en-US" sz="28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Cambria" pitchFamily="18" charset="0"/>
            </a:endParaRPr>
          </a:p>
        </p:txBody>
      </p:sp>
      <p:sp>
        <p:nvSpPr>
          <p:cNvPr id="2" name="AutoShape 2" descr="Indonesia Care - Indonesia Trav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1266" name="Picture 2" descr="Bangga Buatan Indones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35" y="78441"/>
            <a:ext cx="6149890" cy="3306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292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9200" y="2988602"/>
            <a:ext cx="3352800" cy="386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AutoShape 2" descr="Indonesia Care - Indonesia Trav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3048000" y="160338"/>
            <a:ext cx="6096000" cy="95410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SALAH SATU PEDOMAN PROTOKOL KESEHATAN DARI ASITA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90600"/>
            <a:ext cx="89916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err="1">
                <a:latin typeface="Cambria" pitchFamily="18" charset="0"/>
              </a:rPr>
              <a:t>Pembukaan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kantor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usaha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mengikuti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kebijakan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pemerintah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setempat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dimana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kantor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tersebut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berada</a:t>
            </a:r>
            <a:r>
              <a:rPr lang="en-US" dirty="0">
                <a:latin typeface="Cambria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err="1">
                <a:latin typeface="Cambria" pitchFamily="18" charset="0"/>
              </a:rPr>
              <a:t>Menerapkan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panduan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pencegahan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pengendalian</a:t>
            </a:r>
            <a:r>
              <a:rPr lang="en-US" dirty="0">
                <a:latin typeface="Cambria" pitchFamily="18" charset="0"/>
              </a:rPr>
              <a:t> covid-19 </a:t>
            </a:r>
            <a:r>
              <a:rPr lang="en-US" dirty="0" err="1">
                <a:latin typeface="Cambria" pitchFamily="18" charset="0"/>
              </a:rPr>
              <a:t>ditempat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kerja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perkantoran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dalam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mendukung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keberlangsungan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usaha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pada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situasi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pandemi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sesuai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dengan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protokol</a:t>
            </a:r>
            <a:r>
              <a:rPr lang="en-US" dirty="0">
                <a:latin typeface="Cambria" pitchFamily="18" charset="0"/>
              </a:rPr>
              <a:t> new normal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err="1">
                <a:latin typeface="Cambria" pitchFamily="18" charset="0"/>
              </a:rPr>
              <a:t>Menyediakan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alat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kesehatan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pribadi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untuk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pegawai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</a:rPr>
              <a:t>seperti</a:t>
            </a:r>
            <a:r>
              <a:rPr lang="en-US" dirty="0">
                <a:latin typeface="Cambria" pitchFamily="18" charset="0"/>
              </a:rPr>
              <a:t> masker, </a:t>
            </a:r>
            <a:r>
              <a:rPr lang="en-US" dirty="0" err="1">
                <a:latin typeface="Cambria" pitchFamily="18" charset="0"/>
              </a:rPr>
              <a:t>sarung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tangan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selama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diperlukan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untuk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jangka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waktu</a:t>
            </a:r>
            <a:r>
              <a:rPr lang="en-US" dirty="0">
                <a:latin typeface="Cambria" pitchFamily="18" charset="0"/>
              </a:rPr>
              <a:t> minimal 3 </a:t>
            </a:r>
            <a:r>
              <a:rPr lang="en-US" dirty="0" err="1">
                <a:latin typeface="Cambria" pitchFamily="18" charset="0"/>
              </a:rPr>
              <a:t>bulan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dapat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diperpanjang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sesuai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dengan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kondisi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pandemi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lokasi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perusahaan</a:t>
            </a:r>
            <a:r>
              <a:rPr lang="en-US" dirty="0">
                <a:latin typeface="Cambria" pitchFamily="18" charset="0"/>
              </a:rPr>
              <a:t> yang </a:t>
            </a:r>
            <a:r>
              <a:rPr lang="en-US" dirty="0" err="1">
                <a:latin typeface="Cambria" pitchFamily="18" charset="0"/>
              </a:rPr>
              <a:t>bersangkutan</a:t>
            </a:r>
            <a:r>
              <a:rPr lang="en-US" dirty="0">
                <a:latin typeface="Cambria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err="1">
                <a:latin typeface="Cambria" pitchFamily="18" charset="0"/>
              </a:rPr>
              <a:t>Berkoordinasi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dengan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mitra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kerja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seperti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restoran</a:t>
            </a:r>
            <a:r>
              <a:rPr lang="en-US" dirty="0">
                <a:latin typeface="Cambria" pitchFamily="18" charset="0"/>
              </a:rPr>
              <a:t>, hotel, </a:t>
            </a:r>
            <a:r>
              <a:rPr lang="en-US" dirty="0" err="1">
                <a:latin typeface="Cambria" pitchFamily="18" charset="0"/>
              </a:rPr>
              <a:t>tempat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wisata</a:t>
            </a:r>
            <a:r>
              <a:rPr lang="en-US" dirty="0">
                <a:latin typeface="Cambria" pitchFamily="18" charset="0"/>
              </a:rPr>
              <a:t> , </a:t>
            </a:r>
            <a:r>
              <a:rPr lang="en-US" dirty="0" err="1">
                <a:latin typeface="Cambria" pitchFamily="18" charset="0"/>
              </a:rPr>
              <a:t>mitra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transportasi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dan</a:t>
            </a:r>
            <a:r>
              <a:rPr lang="en-US" dirty="0">
                <a:latin typeface="Cambria" pitchFamily="18" charset="0"/>
              </a:rPr>
              <a:t> venue agar </a:t>
            </a:r>
            <a:r>
              <a:rPr lang="en-US" dirty="0" err="1">
                <a:latin typeface="Cambria" pitchFamily="18" charset="0"/>
              </a:rPr>
              <a:t>mengikuti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protokol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kesehatan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kebersihan</a:t>
            </a:r>
            <a:r>
              <a:rPr lang="en-US" dirty="0">
                <a:latin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</a:rPr>
              <a:t>perlindungi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wisatawan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berdasarkan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undang-undang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pemerintah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daerah</a:t>
            </a:r>
            <a:r>
              <a:rPr lang="en-US" dirty="0">
                <a:latin typeface="Cambria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 startAt="4"/>
            </a:pPr>
            <a:r>
              <a:rPr lang="en-US" dirty="0" err="1">
                <a:latin typeface="Cambria" pitchFamily="18" charset="0"/>
              </a:rPr>
              <a:t>Melaksanakan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protokol</a:t>
            </a:r>
            <a:r>
              <a:rPr lang="en-US" dirty="0">
                <a:latin typeface="Cambria" pitchFamily="18" charset="0"/>
              </a:rPr>
              <a:t> new normal </a:t>
            </a:r>
            <a:r>
              <a:rPr lang="en-US" dirty="0" err="1">
                <a:latin typeface="Cambria" pitchFamily="18" charset="0"/>
              </a:rPr>
              <a:t>ditempat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kerja</a:t>
            </a:r>
            <a:r>
              <a:rPr lang="en-US" dirty="0">
                <a:latin typeface="Cambria" pitchFamily="18" charset="0"/>
              </a:rPr>
              <a:t> yang </a:t>
            </a:r>
            <a:r>
              <a:rPr lang="en-US" dirty="0" err="1">
                <a:latin typeface="Cambria" pitchFamily="18" charset="0"/>
              </a:rPr>
              <a:t>telah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dikeluarkan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oleh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pemerintah</a:t>
            </a:r>
            <a:r>
              <a:rPr lang="en-US" dirty="0">
                <a:latin typeface="Cambr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8292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oad Trip Free Vector Art - (23,791 Free Downloads)">
            <a:extLst>
              <a:ext uri="{FF2B5EF4-FFF2-40B4-BE49-F238E27FC236}">
                <a16:creationId xmlns:a16="http://schemas.microsoft.com/office/drawing/2014/main" id="{1E9A9D78-0540-449B-B411-A6E7C7D98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52400"/>
            <a:ext cx="3449638" cy="241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7BCA9F-503A-4D2A-AD81-5141F3109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906" y="3328565"/>
            <a:ext cx="4167133" cy="3548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74F7-A801-4135-84D8-C62AC4F9F8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6AF5792-A9FF-4504-8F4D-0BFF1C8FB34E}"/>
              </a:ext>
            </a:extLst>
          </p:cNvPr>
          <p:cNvSpPr/>
          <p:nvPr/>
        </p:nvSpPr>
        <p:spPr>
          <a:xfrm>
            <a:off x="0" y="-13136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0BC30-A139-40B5-AF72-591D4ECDC1F4}"/>
              </a:ext>
            </a:extLst>
          </p:cNvPr>
          <p:cNvSpPr/>
          <p:nvPr/>
        </p:nvSpPr>
        <p:spPr>
          <a:xfrm>
            <a:off x="3409170" y="177544"/>
            <a:ext cx="5373659" cy="52322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latin typeface="Cambria" pitchFamily="18" charset="0"/>
              </a:rPr>
              <a:t>Staycation &amp; Road Trip</a:t>
            </a:r>
            <a:endParaRPr lang="en-US" sz="28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Cambria" pitchFamily="18" charset="0"/>
            </a:endParaRPr>
          </a:p>
        </p:txBody>
      </p:sp>
      <p:sp>
        <p:nvSpPr>
          <p:cNvPr id="2" name="AutoShape 2" descr="Indonesia Care - Indonesia Trav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0CCA61-6609-403A-8F5E-DB1F2CDDFDA5}"/>
              </a:ext>
            </a:extLst>
          </p:cNvPr>
          <p:cNvSpPr/>
          <p:nvPr/>
        </p:nvSpPr>
        <p:spPr>
          <a:xfrm>
            <a:off x="621322" y="1592741"/>
            <a:ext cx="548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dirty="0" err="1">
                <a:latin typeface="Cambria" panose="02040503050406030204" pitchFamily="18" charset="0"/>
              </a:rPr>
              <a:t>Alternatif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berlibur</a:t>
            </a:r>
            <a:r>
              <a:rPr lang="en-US" sz="2000" dirty="0">
                <a:latin typeface="Cambria" panose="02040503050406030204" pitchFamily="18" charset="0"/>
              </a:rPr>
              <a:t> di </a:t>
            </a:r>
            <a:r>
              <a:rPr lang="en-US" sz="2000" dirty="0" err="1">
                <a:latin typeface="Cambria" panose="02040503050406030204" pitchFamily="18" charset="0"/>
              </a:rPr>
              <a:t>suatu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destinasi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wisata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alam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baik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sendiri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maupun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bersama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</a:rPr>
              <a:t>keluarga</a:t>
            </a:r>
            <a:r>
              <a:rPr lang="en-US" sz="2000" dirty="0">
                <a:latin typeface="Cambria" panose="02040503050406030204" pitchFamily="18" charset="0"/>
              </a:rPr>
              <a:t>.</a:t>
            </a:r>
            <a:endParaRPr lang="en-US" sz="2000" b="0" i="0" dirty="0">
              <a:effectLst/>
              <a:latin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91E6D6-9FFD-467C-8F48-C6C2B744B953}"/>
              </a:ext>
            </a:extLst>
          </p:cNvPr>
          <p:cNvSpPr/>
          <p:nvPr/>
        </p:nvSpPr>
        <p:spPr>
          <a:xfrm>
            <a:off x="6553200" y="2183611"/>
            <a:ext cx="5486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latin typeface="Cambria" panose="02040503050406030204" pitchFamily="18" charset="0"/>
              </a:rPr>
              <a:t>Berwisata</a:t>
            </a:r>
            <a:r>
              <a:rPr lang="en-US" sz="200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mbria" panose="02040503050406030204" pitchFamily="18" charset="0"/>
              </a:rPr>
              <a:t>menggunakan</a:t>
            </a:r>
            <a:r>
              <a:rPr lang="en-US" sz="200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mbria" panose="02040503050406030204" pitchFamily="18" charset="0"/>
              </a:rPr>
              <a:t>transportasi</a:t>
            </a:r>
            <a:r>
              <a:rPr lang="en-US" sz="200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mbria" panose="02040503050406030204" pitchFamily="18" charset="0"/>
              </a:rPr>
              <a:t>darat</a:t>
            </a:r>
            <a:r>
              <a:rPr lang="en-US" sz="200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103D8B-789F-4EC3-AF30-A3F12954A7B4}"/>
              </a:ext>
            </a:extLst>
          </p:cNvPr>
          <p:cNvSpPr txBox="1"/>
          <p:nvPr/>
        </p:nvSpPr>
        <p:spPr>
          <a:xfrm>
            <a:off x="673975" y="1098247"/>
            <a:ext cx="18991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/>
              <a:t>Staycation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BF1255-C938-495F-9C0C-E027981BC956}"/>
              </a:ext>
            </a:extLst>
          </p:cNvPr>
          <p:cNvSpPr txBox="1"/>
          <p:nvPr/>
        </p:nvSpPr>
        <p:spPr>
          <a:xfrm>
            <a:off x="7203458" y="1781371"/>
            <a:ext cx="17467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Road Trip</a:t>
            </a:r>
            <a:endParaRPr lang="en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179403-C307-4AB5-A6D4-5BE6ACF516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354" y="2567314"/>
            <a:ext cx="3452710" cy="34527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F850F1-FF99-41AC-8A2D-9995EC4A1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81" y="2383667"/>
            <a:ext cx="2457753" cy="30265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89F7EE-90E5-4556-9FF7-9623BCBF52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846" y="2395389"/>
            <a:ext cx="2417164" cy="302653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B46752F-6FE6-4BEA-B1A3-7ED76254FC98}"/>
              </a:ext>
            </a:extLst>
          </p:cNvPr>
          <p:cNvSpPr txBox="1"/>
          <p:nvPr/>
        </p:nvSpPr>
        <p:spPr>
          <a:xfrm>
            <a:off x="6559062" y="5986755"/>
            <a:ext cx="3101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dirty="0"/>
              <a:t>Bio Smart &amp; Safe Bus </a:t>
            </a:r>
          </a:p>
        </p:txBody>
      </p:sp>
    </p:spTree>
    <p:extLst>
      <p:ext uri="{BB962C8B-B14F-4D97-AF65-F5344CB8AC3E}">
        <p14:creationId xmlns:p14="http://schemas.microsoft.com/office/powerpoint/2010/main" val="743285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6D517A-8AF8-466E-A18C-2577741E5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93125"/>
            <a:ext cx="12192000" cy="7642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83A854-9956-4A48-A140-C19142630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67" y="3309748"/>
            <a:ext cx="4167133" cy="3548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076E2-9073-4FC5-8CB2-2BD1609D1C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2" y="6172200"/>
            <a:ext cx="1454728" cy="53340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810D7A0A-6E25-4CA1-B78B-1A9FC72EC017}"/>
              </a:ext>
            </a:extLst>
          </p:cNvPr>
          <p:cNvSpPr/>
          <p:nvPr/>
        </p:nvSpPr>
        <p:spPr>
          <a:xfrm>
            <a:off x="0" y="0"/>
            <a:ext cx="2383028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00209E-68F2-4569-838D-2549B263C968}"/>
              </a:ext>
            </a:extLst>
          </p:cNvPr>
          <p:cNvSpPr/>
          <p:nvPr/>
        </p:nvSpPr>
        <p:spPr>
          <a:xfrm>
            <a:off x="6858000" y="955192"/>
            <a:ext cx="4370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TERIMA KASIH</a:t>
            </a:r>
            <a:endParaRPr lang="en-ID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CABDD0-4112-469F-B63B-69958EFCEEDD}"/>
              </a:ext>
            </a:extLst>
          </p:cNvPr>
          <p:cNvSpPr/>
          <p:nvPr/>
        </p:nvSpPr>
        <p:spPr>
          <a:xfrm>
            <a:off x="6242686" y="6155377"/>
            <a:ext cx="30621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D" sz="2400" b="1" i="1" cap="none" spc="0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Lato"/>
              </a:rPr>
              <a:t>‘Is </a:t>
            </a:r>
            <a:r>
              <a:rPr lang="en-ID" sz="2400" b="1" i="1" cap="none" spc="0" dirty="0" err="1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Lato"/>
              </a:rPr>
              <a:t>fecit</a:t>
            </a:r>
            <a:r>
              <a:rPr lang="en-ID" sz="2400" b="1" i="1" cap="none" spc="0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Lato"/>
              </a:rPr>
              <a:t>, cui </a:t>
            </a:r>
            <a:r>
              <a:rPr lang="en-ID" sz="2400" b="1" i="1" cap="none" spc="0" dirty="0" err="1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Lato"/>
              </a:rPr>
              <a:t>prodest</a:t>
            </a:r>
            <a:r>
              <a:rPr lang="en-ID" sz="2400" b="1" i="1" cap="none" spc="0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Lato"/>
              </a:rPr>
              <a:t>’</a:t>
            </a:r>
            <a:endParaRPr lang="en-ID" sz="2400" b="1" cap="none" spc="0" dirty="0">
              <a:ln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0827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4117</TotalTime>
  <Words>886</Words>
  <Application>Microsoft Office PowerPoint</Application>
  <PresentationFormat>Widescreen</PresentationFormat>
  <Paragraphs>84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</vt:lpstr>
      <vt:lpstr>Lato</vt:lpstr>
      <vt:lpstr>Office Theme</vt:lpstr>
      <vt:lpstr>“Strategi Percepatan Penerapan Protokol Kesehatan Berbasis CHSE Bagi Industri Pariwisata”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bhayu</cp:lastModifiedBy>
  <cp:revision>193</cp:revision>
  <dcterms:created xsi:type="dcterms:W3CDTF">2018-05-05T22:15:39Z</dcterms:created>
  <dcterms:modified xsi:type="dcterms:W3CDTF">2020-12-07T12:55:43Z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2018-05-05T00:00:00Z</vt:filetime>
  </property>
</Properties>
</file>